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95" r:id="rId2"/>
    <p:sldId id="296" r:id="rId3"/>
    <p:sldId id="297" r:id="rId4"/>
    <p:sldId id="298" r:id="rId5"/>
    <p:sldId id="299" r:id="rId6"/>
    <p:sldId id="300" r:id="rId7"/>
    <p:sldId id="288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13397</c:v>
                </c:pt>
                <c:pt idx="1">
                  <c:v>10615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  <c:pt idx="11">
                  <c:v>1398</c:v>
                </c:pt>
                <c:pt idx="12">
                  <c:v>1562</c:v>
                </c:pt>
                <c:pt idx="13">
                  <c:v>1781</c:v>
                </c:pt>
                <c:pt idx="14">
                  <c:v>1239</c:v>
                </c:pt>
                <c:pt idx="15">
                  <c:v>1390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3A-4C67-8E08-17FA8A8C60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959096"/>
        <c:axId val="114669528"/>
      </c:lineChart>
      <c:catAx>
        <c:axId val="79959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114669528"/>
        <c:crosses val="autoZero"/>
        <c:auto val="1"/>
        <c:lblAlgn val="ctr"/>
        <c:lblOffset val="100"/>
        <c:tickLblSkip val="3"/>
        <c:noMultiLvlLbl val="0"/>
      </c:catAx>
      <c:valAx>
        <c:axId val="1146695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  <a:latin typeface="Calibri" panose="020F0502020204030204" pitchFamily="34" charset="0"/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  <a:latin typeface="Calibri" panose="020F0502020204030204" pitchFamily="34" charset="0"/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7995909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0-9 yrs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  <c:pt idx="11">
                  <c:v>0.18</c:v>
                </c:pt>
                <c:pt idx="12">
                  <c:v>0.15</c:v>
                </c:pt>
                <c:pt idx="13">
                  <c:v>0.14000000000000001</c:v>
                </c:pt>
                <c:pt idx="14">
                  <c:v>0.1</c:v>
                </c:pt>
                <c:pt idx="15">
                  <c:v>0.12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D9-431C-A3CB-3A2D6B6619E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10-19 yrs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  <c:pt idx="11">
                  <c:v>0.41</c:v>
                </c:pt>
                <c:pt idx="12">
                  <c:v>0.4</c:v>
                </c:pt>
                <c:pt idx="13">
                  <c:v>0.33</c:v>
                </c:pt>
                <c:pt idx="14">
                  <c:v>0.27</c:v>
                </c:pt>
                <c:pt idx="15">
                  <c:v>0.23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D9-431C-A3CB-3A2D6B6619E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  <c:pt idx="11">
                  <c:v>0.64</c:v>
                </c:pt>
                <c:pt idx="12">
                  <c:v>0.69</c:v>
                </c:pt>
                <c:pt idx="13">
                  <c:v>0.68</c:v>
                </c:pt>
                <c:pt idx="14">
                  <c:v>0.55000000000000004</c:v>
                </c:pt>
                <c:pt idx="15">
                  <c:v>0.64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D9-431C-A3CB-3A2D6B6619E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  <c:pt idx="11">
                  <c:v>0.51</c:v>
                </c:pt>
                <c:pt idx="12">
                  <c:v>0.51</c:v>
                </c:pt>
                <c:pt idx="13">
                  <c:v>0.74</c:v>
                </c:pt>
                <c:pt idx="14">
                  <c:v>0.5</c:v>
                </c:pt>
                <c:pt idx="15">
                  <c:v>0.56000000000000005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D9-431C-A3CB-3A2D6B6619E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  <c:pt idx="11">
                  <c:v>0.39</c:v>
                </c:pt>
                <c:pt idx="12">
                  <c:v>0.47</c:v>
                </c:pt>
                <c:pt idx="13">
                  <c:v>0.64</c:v>
                </c:pt>
                <c:pt idx="14">
                  <c:v>0.34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4D9-431C-A3CB-3A2D6B6619E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CCFF"/>
              </a:solidFill>
            </a:ln>
          </c:spPr>
          <c:marker>
            <c:symbol val="circle"/>
            <c:size val="9"/>
            <c:spPr>
              <a:solidFill>
                <a:srgbClr val="00CCFF"/>
              </a:solidFill>
              <a:ln>
                <a:solidFill>
                  <a:srgbClr val="00CC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  <c:pt idx="11">
                  <c:v>0.42</c:v>
                </c:pt>
                <c:pt idx="12">
                  <c:v>0.56000000000000005</c:v>
                </c:pt>
                <c:pt idx="13">
                  <c:v>0.64</c:v>
                </c:pt>
                <c:pt idx="14">
                  <c:v>0.41</c:v>
                </c:pt>
                <c:pt idx="15">
                  <c:v>0.47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4D9-431C-A3CB-3A2D6B6619E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60+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  <c:pt idx="11">
                  <c:v>0.5</c:v>
                </c:pt>
                <c:pt idx="12">
                  <c:v>0.59</c:v>
                </c:pt>
                <c:pt idx="13">
                  <c:v>0.66</c:v>
                </c:pt>
                <c:pt idx="14">
                  <c:v>0.47</c:v>
                </c:pt>
                <c:pt idx="15">
                  <c:v>0.53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4D9-431C-A3CB-3A2D6B6619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777048"/>
        <c:axId val="238777440"/>
      </c:lineChart>
      <c:catAx>
        <c:axId val="238777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238777440"/>
        <c:crosses val="autoZero"/>
        <c:auto val="1"/>
        <c:lblAlgn val="ctr"/>
        <c:lblOffset val="100"/>
        <c:tickLblSkip val="3"/>
        <c:noMultiLvlLbl val="0"/>
      </c:catAx>
      <c:valAx>
        <c:axId val="2387774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latin typeface="Calibri" panose="020F0502020204030204" pitchFamily="34" charset="0"/>
                  </a:defRPr>
                </a:pPr>
                <a:r>
                  <a:rPr lang="en-US" sz="1600" b="0" i="0" baseline="0" dirty="0" smtClean="0">
                    <a:effectLst/>
                    <a:latin typeface="Calibri" panose="020F0502020204030204" pitchFamily="34" charset="0"/>
                  </a:rPr>
                  <a:t>Reported cases/100,000 population                     </a:t>
                </a:r>
                <a:endParaRPr lang="en-US" sz="1600" dirty="0">
                  <a:effectLst/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4.5745453693288342E-3"/>
              <c:y val="0.123465166473480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en-US"/>
          </a:p>
        </c:txPr>
        <c:crossAx val="2387770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7.1964906670930084E-2"/>
          <c:w val="0.12690950048566763"/>
          <c:h val="0.42099884088093048"/>
        </c:manualLayout>
      </c:layout>
      <c:overlay val="0"/>
      <c:txPr>
        <a:bodyPr/>
        <a:lstStyle/>
        <a:p>
          <a:pPr>
            <a:defRPr sz="1600" b="0" u="none">
              <a:solidFill>
                <a:schemeClr val="bg2"/>
              </a:solidFill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5.6</c:v>
                </c:pt>
                <c:pt idx="1">
                  <c:v>4.88</c:v>
                </c:pt>
                <c:pt idx="2">
                  <c:v>3.84</c:v>
                </c:pt>
                <c:pt idx="3">
                  <c:v>2.82</c:v>
                </c:pt>
                <c:pt idx="4">
                  <c:v>2.06</c:v>
                </c:pt>
                <c:pt idx="5">
                  <c:v>1.7</c:v>
                </c:pt>
                <c:pt idx="6">
                  <c:v>1.32</c:v>
                </c:pt>
                <c:pt idx="7">
                  <c:v>1.0900000000000001</c:v>
                </c:pt>
                <c:pt idx="8">
                  <c:v>0.89</c:v>
                </c:pt>
                <c:pt idx="9">
                  <c:v>0.69</c:v>
                </c:pt>
                <c:pt idx="10">
                  <c:v>0.56999999999999995</c:v>
                </c:pt>
                <c:pt idx="11">
                  <c:v>0.46</c:v>
                </c:pt>
                <c:pt idx="12">
                  <c:v>0.5</c:v>
                </c:pt>
                <c:pt idx="13">
                  <c:v>0.56000000000000005</c:v>
                </c:pt>
                <c:pt idx="14">
                  <c:v>0.41</c:v>
                </c:pt>
                <c:pt idx="15">
                  <c:v>0.46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67-4774-BB11-A400AE81CB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3.86</c:v>
                </c:pt>
                <c:pt idx="1">
                  <c:v>2.56</c:v>
                </c:pt>
                <c:pt idx="2">
                  <c:v>2.2599999999999998</c:v>
                </c:pt>
                <c:pt idx="3">
                  <c:v>2.4300000000000002</c:v>
                </c:pt>
                <c:pt idx="4">
                  <c:v>1.79</c:v>
                </c:pt>
                <c:pt idx="5">
                  <c:v>1.31</c:v>
                </c:pt>
                <c:pt idx="6">
                  <c:v>1.06</c:v>
                </c:pt>
                <c:pt idx="7">
                  <c:v>0.88</c:v>
                </c:pt>
                <c:pt idx="8">
                  <c:v>0.81</c:v>
                </c:pt>
                <c:pt idx="9">
                  <c:v>0.59</c:v>
                </c:pt>
                <c:pt idx="10">
                  <c:v>0.51</c:v>
                </c:pt>
                <c:pt idx="11">
                  <c:v>0.44</c:v>
                </c:pt>
                <c:pt idx="12">
                  <c:v>0.49</c:v>
                </c:pt>
                <c:pt idx="13">
                  <c:v>0.56999999999999995</c:v>
                </c:pt>
                <c:pt idx="14">
                  <c:v>0.37</c:v>
                </c:pt>
                <c:pt idx="15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67-4774-BB11-A400AE81CB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778224"/>
        <c:axId val="238778616"/>
      </c:lineChart>
      <c:catAx>
        <c:axId val="238778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238778616"/>
        <c:crosses val="autoZero"/>
        <c:auto val="1"/>
        <c:lblAlgn val="ctr"/>
        <c:lblOffset val="100"/>
        <c:tickLblSkip val="3"/>
        <c:noMultiLvlLbl val="0"/>
      </c:catAx>
      <c:valAx>
        <c:axId val="2387786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latin typeface="Calibri" panose="020F0502020204030204" pitchFamily="34" charset="0"/>
                  </a:rPr>
                  <a:t>Reported cases/100,000 population</a:t>
                </a:r>
                <a:endParaRPr lang="en-US" sz="1600" b="0" dirty="0"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en-US"/>
          </a:p>
        </c:txPr>
        <c:crossAx val="2387782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3.42</c:v>
                </c:pt>
                <c:pt idx="1">
                  <c:v>5.87</c:v>
                </c:pt>
                <c:pt idx="2">
                  <c:v>4.08</c:v>
                </c:pt>
                <c:pt idx="3">
                  <c:v>1.51</c:v>
                </c:pt>
                <c:pt idx="4">
                  <c:v>0.77</c:v>
                </c:pt>
                <c:pt idx="5">
                  <c:v>0.63</c:v>
                </c:pt>
                <c:pt idx="6">
                  <c:v>0.53</c:v>
                </c:pt>
                <c:pt idx="7">
                  <c:v>0.66</c:v>
                </c:pt>
                <c:pt idx="8">
                  <c:v>0.77</c:v>
                </c:pt>
                <c:pt idx="9">
                  <c:v>0.34</c:v>
                </c:pt>
                <c:pt idx="10">
                  <c:v>0.23</c:v>
                </c:pt>
                <c:pt idx="11">
                  <c:v>0.65</c:v>
                </c:pt>
                <c:pt idx="12">
                  <c:v>0.23</c:v>
                </c:pt>
                <c:pt idx="13">
                  <c:v>0.27</c:v>
                </c:pt>
                <c:pt idx="14">
                  <c:v>0.15</c:v>
                </c:pt>
                <c:pt idx="15">
                  <c:v>0.19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0-4C25-A7B6-3CB10F9D26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2.13</c:v>
                </c:pt>
                <c:pt idx="1">
                  <c:v>2.0699999999999998</c:v>
                </c:pt>
                <c:pt idx="2">
                  <c:v>2.14</c:v>
                </c:pt>
                <c:pt idx="3">
                  <c:v>1.94</c:v>
                </c:pt>
                <c:pt idx="4">
                  <c:v>2.88</c:v>
                </c:pt>
                <c:pt idx="5">
                  <c:v>1.69</c:v>
                </c:pt>
                <c:pt idx="6">
                  <c:v>1.45</c:v>
                </c:pt>
                <c:pt idx="7">
                  <c:v>1.1100000000000001</c:v>
                </c:pt>
                <c:pt idx="8">
                  <c:v>1.31</c:v>
                </c:pt>
                <c:pt idx="9">
                  <c:v>1.06</c:v>
                </c:pt>
                <c:pt idx="10">
                  <c:v>0.97</c:v>
                </c:pt>
                <c:pt idx="11">
                  <c:v>0.85</c:v>
                </c:pt>
                <c:pt idx="12">
                  <c:v>0.59</c:v>
                </c:pt>
                <c:pt idx="13">
                  <c:v>0.56999999999999995</c:v>
                </c:pt>
                <c:pt idx="14">
                  <c:v>0.73</c:v>
                </c:pt>
                <c:pt idx="15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E0-4C25-A7B6-3CB10F9D26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4.0999999999999996</c:v>
                </c:pt>
                <c:pt idx="1">
                  <c:v>2.5299999999999998</c:v>
                </c:pt>
                <c:pt idx="2">
                  <c:v>1.97</c:v>
                </c:pt>
                <c:pt idx="3">
                  <c:v>1.52</c:v>
                </c:pt>
                <c:pt idx="4">
                  <c:v>0.95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  <c:pt idx="12">
                  <c:v>0.24</c:v>
                </c:pt>
                <c:pt idx="13">
                  <c:v>0.19</c:v>
                </c:pt>
                <c:pt idx="14">
                  <c:v>0.2</c:v>
                </c:pt>
                <c:pt idx="15">
                  <c:v>0.17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E0-4C25-A7B6-3CB10F9D26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1.1200000000000001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  <c:pt idx="12">
                  <c:v>0.38</c:v>
                </c:pt>
                <c:pt idx="13">
                  <c:v>0.48</c:v>
                </c:pt>
                <c:pt idx="14">
                  <c:v>0.28000000000000003</c:v>
                </c:pt>
                <c:pt idx="15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FE0-4C25-A7B6-3CB10F9D261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9.56</c:v>
                </c:pt>
                <c:pt idx="1">
                  <c:v>4.9000000000000004</c:v>
                </c:pt>
                <c:pt idx="2">
                  <c:v>3.92</c:v>
                </c:pt>
                <c:pt idx="3">
                  <c:v>2.72</c:v>
                </c:pt>
                <c:pt idx="4">
                  <c:v>2.68</c:v>
                </c:pt>
                <c:pt idx="5">
                  <c:v>2.69</c:v>
                </c:pt>
                <c:pt idx="6">
                  <c:v>2.27</c:v>
                </c:pt>
                <c:pt idx="7">
                  <c:v>1.4</c:v>
                </c:pt>
                <c:pt idx="8">
                  <c:v>1</c:v>
                </c:pt>
                <c:pt idx="9">
                  <c:v>0.81</c:v>
                </c:pt>
                <c:pt idx="10">
                  <c:v>0.7</c:v>
                </c:pt>
                <c:pt idx="11">
                  <c:v>0.53</c:v>
                </c:pt>
                <c:pt idx="12">
                  <c:v>0.49</c:v>
                </c:pt>
                <c:pt idx="13">
                  <c:v>0.51</c:v>
                </c:pt>
                <c:pt idx="14">
                  <c:v>0.38</c:v>
                </c:pt>
                <c:pt idx="15">
                  <c:v>0.39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FE0-4C25-A7B6-3CB10F9D2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779400"/>
        <c:axId val="238779792"/>
      </c:lineChart>
      <c:catAx>
        <c:axId val="238779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238779792"/>
        <c:crosses val="autoZero"/>
        <c:auto val="1"/>
        <c:lblAlgn val="ctr"/>
        <c:lblOffset val="100"/>
        <c:tickLblSkip val="3"/>
        <c:noMultiLvlLbl val="0"/>
      </c:catAx>
      <c:valAx>
        <c:axId val="2387797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Calibri" panose="020F0502020204030204" pitchFamily="34" charset="0"/>
                  </a:defRPr>
                </a:pPr>
                <a:r>
                  <a:rPr lang="en-US" sz="1400" b="0" i="0" baseline="0" dirty="0" smtClean="0">
                    <a:effectLst/>
                    <a:latin typeface="Calibri" panose="020F0502020204030204" pitchFamily="34" charset="0"/>
                  </a:rPr>
                  <a:t>Reported cases/100,000 population                     </a:t>
                </a:r>
                <a:endParaRPr lang="en-US" sz="1400" dirty="0">
                  <a:effectLst/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en-US"/>
          </a:p>
        </c:txPr>
        <c:crossAx val="238779400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952706382"/>
          <c:y val="0.2267705286839145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c:spPr>
          <c:dPt>
            <c:idx val="0"/>
            <c:bubble3D val="0"/>
            <c:spPr>
              <a:solidFill>
                <a:schemeClr val="tx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6C99-4824-B4BA-AEB01277670E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6C99-4824-B4BA-AEB01277670E}"/>
              </c:ext>
            </c:extLst>
          </c:dPt>
          <c:dLbls>
            <c:dLbl>
              <c:idx val="2"/>
              <c:layout>
                <c:manualLayout>
                  <c:x val="9.8932332677165349E-2"/>
                  <c:y val="-1.04069881889763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C99-4824-B4BA-AEB01277670E}"/>
                </c:ext>
              </c:extLst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121</c:v>
                </c:pt>
                <c:pt idx="1">
                  <c:v>752</c:v>
                </c:pt>
                <c:pt idx="2">
                  <c:v>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99-4824-B4BA-AEB0127767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AE9-4783-A310-C56AB3EB6A63}"/>
                </c:ext>
              </c:extLst>
            </c:dLbl>
            <c:dLbl>
              <c:idx val="1"/>
              <c:layout>
                <c:manualLayout>
                  <c:x val="-1.095566179227623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AE9-4783-A310-C56AB3EB6A6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E9-4783-A310-C56AB3EB6A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18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E9-4783-A310-C56AB3EB6A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AE9-4783-A310-C56AB3EB6A63}"/>
              </c:ext>
            </c:extLst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  <a:latin typeface="Calibri" panose="020F05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AE9-4783-A310-C56AB3EB6A6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E9-4783-A310-C56AB3EB6A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534</c:v>
                </c:pt>
                <c:pt idx="1">
                  <c:v>502</c:v>
                </c:pt>
                <c:pt idx="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AE9-4783-A310-C56AB3EB6A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812</c:v>
                </c:pt>
                <c:pt idx="1">
                  <c:v>870</c:v>
                </c:pt>
                <c:pt idx="2">
                  <c:v>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AE9-4783-A310-C56AB3EB6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9980832"/>
        <c:axId val="239980440"/>
      </c:barChart>
      <c:valAx>
        <c:axId val="239980440"/>
        <c:scaling>
          <c:orientation val="minMax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239980832"/>
        <c:crosses val="autoZero"/>
        <c:crossBetween val="between"/>
        <c:majorUnit val="200"/>
      </c:valAx>
      <c:catAx>
        <c:axId val="23998083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Calibri" panose="020F0502020204030204" pitchFamily="34" charset="0"/>
              </a:defRPr>
            </a:pPr>
            <a:endParaRPr lang="en-US"/>
          </a:p>
        </c:txPr>
        <c:crossAx val="239980440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124390701162342"/>
          <c:y val="0.63520137569010771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51-4ECB-BB7F-ED1A99F4BA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14</c:v>
                </c:pt>
                <c:pt idx="2">
                  <c:v>23</c:v>
                </c:pt>
                <c:pt idx="3">
                  <c:v>9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51-4ECB-BB7F-ED1A99F4BA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51-4ECB-BB7F-ED1A99F4BA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551</c:v>
                </c:pt>
                <c:pt idx="1">
                  <c:v>724</c:v>
                </c:pt>
                <c:pt idx="2">
                  <c:v>627</c:v>
                </c:pt>
                <c:pt idx="3">
                  <c:v>589</c:v>
                </c:pt>
                <c:pt idx="4">
                  <c:v>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51-4ECB-BB7F-ED1A99F4BA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827</c:v>
                </c:pt>
                <c:pt idx="1">
                  <c:v>652</c:v>
                </c:pt>
                <c:pt idx="2">
                  <c:v>740</c:v>
                </c:pt>
                <c:pt idx="3">
                  <c:v>792</c:v>
                </c:pt>
                <c:pt idx="4">
                  <c:v>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51-4ECB-BB7F-ED1A99F4BA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9982008"/>
        <c:axId val="239981616"/>
      </c:barChart>
      <c:valAx>
        <c:axId val="239981616"/>
        <c:scaling>
          <c:orientation val="minMax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239982008"/>
        <c:crosses val="autoZero"/>
        <c:crossBetween val="between"/>
      </c:valAx>
      <c:catAx>
        <c:axId val="23998200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>
                <a:latin typeface="Calibri" panose="020F0502020204030204" pitchFamily="34" charset="0"/>
              </a:defRPr>
            </a:pPr>
            <a:endParaRPr lang="en-US"/>
          </a:p>
        </c:txPr>
        <c:crossAx val="23998161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868438320209958"/>
          <c:y val="0.24402955250732258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reported hepatitis A cases declined 88.3%, from 13,397 in 2000 to 1,562 in 2012; increased 14% (to 1,781 cases) from 2012 through 2013; declined 30.4% (to 1,239 cases) from 2013 through 2014; and increased 12.2% (to 1,390 cases) from 2014 through 2015.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656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 through 2015, rates of reported hepatitis A declined, except for a slight increase in 2012 and 2013 among all age groups except those aged 0–9 and 10–19 years.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When comparing the 2015 hepatitis A rates of all age groups, persons aged 20–29 years had the highest rate (0.6 cases per 100,000 population); persons aged 0–9 years had the lowest rate (0.1 cases per 100,000 population).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2129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 through 2011, reported rates of hepatitis A among males and females declined, and by 2011, rates in these two groups were similar.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2015, the incidence rate was 0.5 cases per 100,000 population for males and 0.4 cases per 100,000 population for females.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90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 through 2007, the incidence rate of hepatitis A among Hispanics was higher than that among other racial/ethnic populations.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Since 2008, the incidence rate of hepatitis A has been higher for Asians/Pacific Islanders (0.6 cases per 100,000 population in 2015) than for other racial/ethnic populations.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800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1,390 case reports of hepatitis A received by CDC during 2015, a total of 517 (37%) did not include a response (i.e., a “yes” or “no” response to any of the questions about risk exposures and behaviors) to enable assessment of risk exposures or behaviors.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873 case reports that contained risk exposure/behavior information: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752 (86.1%) indicated no risk exposures/behaviors for acute hepatitis A and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121 (13.9%) indicated at least one risk exposure/behavior for acute hepatitis A during the 2–6 weeks prior to onset of illness.</a:t>
            </a:r>
            <a:endParaRPr lang="en-US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lvl="0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90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Figure 2.6a presents reported risk exposures/behaviors for acute hepatitis A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578 case reports that included information about travel, 7.6% (n= 44) indicated travel outside of the United States or Canada.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520 case reports that included information about injection-drug use, 3.5% (n=18)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100 case reports from males that included information about sexual preference/practices, 8.0% (n=8) indicated having sex with another man.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0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Figure 2.6b presents reported risk exposures/behaviors for acute hepatitis A during the incubation period, 2–6 weeks prior to onset of symptoms: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563 case reports that contained information about sexual/household contact with a hepatitis A- infected person, 2.1% (n=12) indicated such contact.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738 case reports that included information about employment or attendance at a nursery, day-care center, or preschool, 1.9% (n=14) indicated working at or attending one of these facilities.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650 case reports that included information about household contact with an employee of or a child attending a nursery, day-care center, or preschool, 3.5% (n=23) indicated such contact.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598 case reports that included information about linkage to an outbreak, 1.5% (n=9) indicated exposure that may have been linked to a common-source foodborne or waterborne outbreak.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563 case reports that included information about additional contact (i.e., other than household or sexual contact) with a person confirmed or suspected of having hepatitis A, 0.4% (n=2) indicated such contact.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9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371600" y="381000"/>
            <a:ext cx="66294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2.1. Reported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number of 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cases—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Diseases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622556199"/>
              </p:ext>
            </p:extLst>
          </p:nvPr>
        </p:nvGraphicFramePr>
        <p:xfrm>
          <a:off x="571500" y="1574800"/>
          <a:ext cx="8001000" cy="454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51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2.2. Incidence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 by age group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Surveillance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System (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NNDSS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258524182"/>
              </p:ext>
            </p:extLst>
          </p:nvPr>
        </p:nvGraphicFramePr>
        <p:xfrm>
          <a:off x="381000" y="1367710"/>
          <a:ext cx="9677400" cy="4880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350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2.3. Incidence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  by sex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 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</a:t>
            </a:r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System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204916144"/>
              </p:ext>
            </p:extLst>
          </p:nvPr>
        </p:nvGraphicFramePr>
        <p:xfrm>
          <a:off x="914400" y="1397000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178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2.4. Incidence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 by race/ethnicity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 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010739652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37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2.5. Availability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information on risk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exposures/behaviors associated with acute hepatitis A — United States, 2015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029200"/>
            <a:ext cx="8001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Source</a:t>
            </a:r>
            <a:r>
              <a:rPr lang="en-US" sz="1100" b="0" dirty="0">
                <a:solidFill>
                  <a:schemeClr val="bg2"/>
                </a:solidFill>
                <a:cs typeface="Arial" charset="0"/>
              </a:rPr>
              <a:t>: </a:t>
            </a:r>
            <a:r>
              <a:rPr lang="en-US" sz="11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1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2–6 weeks prior to onset of acute, symptomatic hepatitis A: 1)  having traveled to hepatitis A-endemic regions of Mexico, South/Central America,  Africa,  Asia/South Pacific, or the Middle East; 2) having sexual/household or other contact with suspected/confirmed hepatitis A patient; 3) being a child/employee in day care center/nursery/preschool  or having had contact with such persons; 4) being involved in a foodborne/waterborne outbreak; 5) being a man who has sex with men; and 6) using injection drugs.</a:t>
            </a:r>
            <a:endParaRPr lang="en-US" sz="1100" b="0" dirty="0">
              <a:solidFill>
                <a:schemeClr val="bg2"/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838192633"/>
              </p:ext>
            </p:extLst>
          </p:nvPr>
        </p:nvGraphicFramePr>
        <p:xfrm>
          <a:off x="1524000" y="1295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82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8382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2.6a.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 reports*,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by risk exposure/behavior† — United States, 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638800"/>
            <a:ext cx="6705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: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1,390 case reports of hepatitis A were received in 2015.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j-lt"/>
              </a:rPr>
              <a:t>§ No risk data reported.</a:t>
            </a:r>
          </a:p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j-lt"/>
              </a:rPr>
              <a:t>¶A total of 726 hepatitis A cases were reported among males in 2015.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800600" y="5531078"/>
            <a:ext cx="12200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1685680488"/>
              </p:ext>
            </p:extLst>
          </p:nvPr>
        </p:nvGraphicFramePr>
        <p:xfrm>
          <a:off x="402771" y="1143000"/>
          <a:ext cx="8534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0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93914" y="337205"/>
            <a:ext cx="8545286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  <a:t>Figure 2.6b. Hepatitis A reports*,</a:t>
            </a:r>
            <a:b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latin typeface="Calibri" panose="020F0502020204030204" pitchFamily="34" charset="0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latin typeface="Calibri" panose="020F0502020204030204" pitchFamily="34" charset="0"/>
                <a:cs typeface="Arial" charset="0"/>
              </a:rPr>
              <a:t> — United States, 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748161"/>
            <a:ext cx="502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</a:rPr>
              <a:t>* A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total of 1,390 case reports with hepatitis A were received in 2015.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More than one risk exposure/behavior may be indicated on each case-report. </a:t>
            </a:r>
          </a:p>
          <a:p>
            <a:pPr eaLnBrk="0" hangingPunct="0"/>
            <a:r>
              <a:rPr lang="en-US" sz="1000" b="0" baseline="8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No risk data reported</a:t>
            </a:r>
            <a:r>
              <a:rPr lang="en-US" sz="1000" b="0" dirty="0" smtClean="0">
                <a:solidFill>
                  <a:schemeClr val="bg2"/>
                </a:solidFill>
                <a:latin typeface="Calibri" panose="020F0502020204030204" pitchFamily="34" charset="0"/>
              </a:rPr>
              <a:t>.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671085970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419600" y="5609510"/>
            <a:ext cx="127611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Number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of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15170</TotalTime>
  <Words>818</Words>
  <Application>Microsoft Office PowerPoint</Application>
  <PresentationFormat>On-screen Show (4:3)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Myriad Web Pro</vt:lpstr>
      <vt:lpstr>Wingdings</vt:lpstr>
      <vt:lpstr>NCHHSTP_PPT_dark(</vt:lpstr>
      <vt:lpstr>Figure 2.1. Reported number of hepatitis A cases— United States, 2000–2015</vt:lpstr>
      <vt:lpstr>Figure 2.2. Incidence of hepatitis A,  by age group — United States, 2000–2015</vt:lpstr>
      <vt:lpstr>Figure 2.3. Incidence of hepatitis A,   by sex — United States, 2000–2015</vt:lpstr>
      <vt:lpstr>Figure 2.4. Incidence of hepatitis A,  by race/ethnicity — United States, 2000–2015</vt:lpstr>
      <vt:lpstr>Figure 2.5. Availability of information on risk exposures/behaviors associated with acute hepatitis A — United States, 2015</vt:lpstr>
      <vt:lpstr>Figure 2.6a. Hepatitis A reports*, by risk exposure/behavior† — United States, 2015</vt:lpstr>
      <vt:lpstr>Figure 2.6b. Hepatitis A reports*, by risk exposure/behavior† — United States, 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595</cp:revision>
  <cp:lastPrinted>2017-05-31T17:10:40Z</cp:lastPrinted>
  <dcterms:created xsi:type="dcterms:W3CDTF">2010-03-26T18:21:29Z</dcterms:created>
  <dcterms:modified xsi:type="dcterms:W3CDTF">2017-06-05T14:39:07Z</dcterms:modified>
</cp:coreProperties>
</file>