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4" d="100"/>
          <a:sy n="94" d="100"/>
        </p:scale>
        <p:origin x="4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9999"/>
            </a:solidFill>
          </c:spPr>
          <c:invertIfNegative val="0"/>
          <c:dLbls>
            <c:dLbl>
              <c:idx val="1"/>
              <c:layout>
                <c:manualLayout>
                  <c:x val="-1.7905034597947983E-3"/>
                  <c:y val="-2.92351613942993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702</c:v>
                </c:pt>
                <c:pt idx="1">
                  <c:v>27</c:v>
                </c:pt>
                <c:pt idx="2">
                  <c:v>3</c:v>
                </c:pt>
                <c:pt idx="3">
                  <c:v>150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990000"/>
            </a:solidFill>
          </c:spPr>
          <c:invertIfNegative val="0"/>
          <c:dLbls>
            <c:dLbl>
              <c:idx val="2"/>
              <c:layout>
                <c:manualLayout>
                  <c:x val="-4.3064900978286805E-3"/>
                  <c:y val="2.9239766081871343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1201383917919355E-3"/>
                  <c:y val="0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328</c:v>
                </c:pt>
                <c:pt idx="1">
                  <c:v>203</c:v>
                </c:pt>
                <c:pt idx="2">
                  <c:v>32</c:v>
                </c:pt>
                <c:pt idx="3">
                  <c:v>344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1164</c:v>
                </c:pt>
                <c:pt idx="1">
                  <c:v>937</c:v>
                </c:pt>
                <c:pt idx="2">
                  <c:v>2159</c:v>
                </c:pt>
                <c:pt idx="3">
                  <c:v>1700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5649720"/>
        <c:axId val="205649328"/>
      </c:barChart>
      <c:valAx>
        <c:axId val="205649328"/>
        <c:scaling>
          <c:orientation val="minMax"/>
          <c:max val="22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 sz="1600">
                <a:solidFill>
                  <a:srgbClr val="FFC000"/>
                </a:solidFill>
              </a:defRPr>
            </a:pPr>
            <a:endParaRPr lang="en-US"/>
          </a:p>
        </c:txPr>
        <c:crossAx val="205649720"/>
        <c:crosses val="autoZero"/>
        <c:crossBetween val="between"/>
        <c:majorUnit val="200"/>
      </c:valAx>
      <c:catAx>
        <c:axId val="20564972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0564932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0271796707229792"/>
          <c:y val="5.2767417230740903E-2"/>
          <c:w val="0.15162034232900376"/>
          <c:h val="0.26372127826126995"/>
        </c:manualLayout>
      </c:layout>
      <c:overlay val="1"/>
      <c:txPr>
        <a:bodyPr/>
        <a:lstStyle/>
        <a:p>
          <a:pPr>
            <a:defRPr sz="1600"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4.6a presents reported risk exposures/behaviors for hepatitis C during the incubation period, 2 weeks to 6 months prior to onset of symptoms.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1,030 case-reports that had information about injection drug use, 68.2% (n=702) indicated use of injection drugs.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230 case-reports from males that included information about sexual preferences/practices, 11.7% (n=27) indicated sex with another man.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35 case-reports that had information about sexual contact, 8.6% (n=3) reported sexual contact with a person with confirmed or suspected hepatitis C.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 the 494 case-reports that had information about number of sex partners, 30.4% (n=150) indicated having ≥2 sex partners.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230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" y="1524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4.6a. Acute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C reports, 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by risk exposure/behavior </a:t>
            </a:r>
            <a:r>
              <a:rPr lang="en-US" sz="18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2014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18493828"/>
              </p:ext>
            </p:extLst>
          </p:nvPr>
        </p:nvGraphicFramePr>
        <p:xfrm>
          <a:off x="457200" y="1143000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000" y="5486400"/>
            <a:ext cx="6781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dirty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1000" dirty="0" smtClean="0">
                <a:solidFill>
                  <a:schemeClr val="bg2"/>
                </a:solidFill>
                <a:cs typeface="Arial" charset="0"/>
              </a:rPr>
              <a:t>: CDC,  </a:t>
            </a:r>
            <a:r>
              <a:rPr lang="en-US" sz="1000" dirty="0">
                <a:solidFill>
                  <a:schemeClr val="bg2"/>
                </a:solidFill>
                <a:cs typeface="Arial" charset="0"/>
              </a:rPr>
              <a:t>National Notifiable Diseases Surveillance System (NNDSS)</a:t>
            </a:r>
          </a:p>
          <a:p>
            <a:pPr eaLnBrk="0" hangingPunct="0"/>
            <a:r>
              <a:rPr lang="en-US" sz="1000" dirty="0" smtClean="0">
                <a:solidFill>
                  <a:schemeClr val="bg2"/>
                </a:solidFill>
              </a:rPr>
              <a:t>*A total of 2,194 case reports of acute hepatitis C were received in 2014. 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000" baseline="30000" dirty="0" smtClean="0">
                <a:solidFill>
                  <a:schemeClr val="bg2"/>
                </a:solidFill>
              </a:rPr>
              <a:t> </a:t>
            </a:r>
            <a:r>
              <a:rPr lang="en-US" sz="1000" dirty="0" smtClean="0">
                <a:solidFill>
                  <a:schemeClr val="bg2"/>
                </a:solidFill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aseline="6000" dirty="0" smtClean="0">
                <a:solidFill>
                  <a:schemeClr val="bg2"/>
                </a:solidFill>
              </a:rPr>
              <a:t>§</a:t>
            </a:r>
            <a:r>
              <a:rPr lang="en-US" sz="10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</a:rPr>
              <a:t>¶</a:t>
            </a:r>
            <a:r>
              <a:rPr lang="en-US" sz="1000" dirty="0" smtClean="0">
                <a:solidFill>
                  <a:schemeClr val="bg2"/>
                </a:solidFill>
              </a:rPr>
              <a:t>A total of 1,174 acute hepatitis C cases were reported among males in 2014.</a:t>
            </a:r>
          </a:p>
        </p:txBody>
      </p:sp>
    </p:spTree>
    <p:extLst>
      <p:ext uri="{BB962C8B-B14F-4D97-AF65-F5344CB8AC3E}">
        <p14:creationId xmlns:p14="http://schemas.microsoft.com/office/powerpoint/2010/main" val="202331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200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Figure 4.6a. Acute hepatitis C reports,  by risk exposure/behavior — United States, 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39</cp:revision>
  <dcterms:created xsi:type="dcterms:W3CDTF">2014-11-25T14:52:55Z</dcterms:created>
  <dcterms:modified xsi:type="dcterms:W3CDTF">2016-05-17T22:14:42Z</dcterms:modified>
</cp:coreProperties>
</file>