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403" autoAdjust="0"/>
  </p:normalViewPr>
  <p:slideViewPr>
    <p:cSldViewPr>
      <p:cViewPr varScale="1">
        <p:scale>
          <a:sx n="94" d="100"/>
          <a:sy n="94" d="100"/>
        </p:scale>
        <p:origin x="4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0.67</c:v>
                </c:pt>
                <c:pt idx="1">
                  <c:v>0.67</c:v>
                </c:pt>
                <c:pt idx="2">
                  <c:v>0.7</c:v>
                </c:pt>
                <c:pt idx="3">
                  <c:v>0.42</c:v>
                </c:pt>
                <c:pt idx="4">
                  <c:v>0.68</c:v>
                </c:pt>
                <c:pt idx="5">
                  <c:v>0.31</c:v>
                </c:pt>
                <c:pt idx="6">
                  <c:v>0.71</c:v>
                </c:pt>
                <c:pt idx="7">
                  <c:v>0.61</c:v>
                </c:pt>
                <c:pt idx="8">
                  <c:v>0.81</c:v>
                </c:pt>
                <c:pt idx="9">
                  <c:v>0.64</c:v>
                </c:pt>
                <c:pt idx="10">
                  <c:v>1.01</c:v>
                </c:pt>
                <c:pt idx="11">
                  <c:v>1.0900000000000001</c:v>
                </c:pt>
                <c:pt idx="12">
                  <c:v>2.0299999999999998</c:v>
                </c:pt>
                <c:pt idx="13">
                  <c:v>1.74</c:v>
                </c:pt>
                <c:pt idx="14">
                  <c:v>1.32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rgbClr val="FF9933"/>
              </a:solidFill>
            </a:ln>
          </c:spPr>
          <c:marker>
            <c:symbol val="diamond"/>
            <c:size val="9"/>
            <c:spPr>
              <a:solidFill>
                <a:schemeClr val="accent6">
                  <a:lumMod val="75000"/>
                </a:schemeClr>
              </a:solidFill>
              <a:ln>
                <a:solidFill>
                  <a:srgbClr val="FF9933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0.13</c:v>
                </c:pt>
                <c:pt idx="1">
                  <c:v>0.08</c:v>
                </c:pt>
                <c:pt idx="2">
                  <c:v>0.08</c:v>
                </c:pt>
                <c:pt idx="3">
                  <c:v>0.08</c:v>
                </c:pt>
                <c:pt idx="4">
                  <c:v>0.06</c:v>
                </c:pt>
                <c:pt idx="5">
                  <c:v>0.02</c:v>
                </c:pt>
                <c:pt idx="6">
                  <c:v>0.08</c:v>
                </c:pt>
                <c:pt idx="7">
                  <c:v>0.02</c:v>
                </c:pt>
                <c:pt idx="8">
                  <c:v>0.04</c:v>
                </c:pt>
                <c:pt idx="9">
                  <c:v>0.04</c:v>
                </c:pt>
                <c:pt idx="10">
                  <c:v>7.0000000000000007E-2</c:v>
                </c:pt>
                <c:pt idx="11">
                  <c:v>0.05</c:v>
                </c:pt>
                <c:pt idx="12">
                  <c:v>0.1</c:v>
                </c:pt>
                <c:pt idx="13">
                  <c:v>0.08</c:v>
                </c:pt>
                <c:pt idx="14">
                  <c:v>7.0000000000000007E-2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1.29</c:v>
                </c:pt>
                <c:pt idx="1">
                  <c:v>0.66</c:v>
                </c:pt>
                <c:pt idx="2">
                  <c:v>0.37</c:v>
                </c:pt>
                <c:pt idx="3">
                  <c:v>0.27</c:v>
                </c:pt>
                <c:pt idx="4">
                  <c:v>0.17</c:v>
                </c:pt>
                <c:pt idx="5">
                  <c:v>0.11</c:v>
                </c:pt>
                <c:pt idx="6">
                  <c:v>0.16</c:v>
                </c:pt>
                <c:pt idx="7">
                  <c:v>0.18</c:v>
                </c:pt>
                <c:pt idx="8">
                  <c:v>0.16</c:v>
                </c:pt>
                <c:pt idx="9">
                  <c:v>0.12</c:v>
                </c:pt>
                <c:pt idx="10">
                  <c:v>0.11</c:v>
                </c:pt>
                <c:pt idx="11">
                  <c:v>0.14000000000000001</c:v>
                </c:pt>
                <c:pt idx="12">
                  <c:v>0.15</c:v>
                </c:pt>
                <c:pt idx="13">
                  <c:v>0.2</c:v>
                </c:pt>
                <c:pt idx="14">
                  <c:v>0.19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0.64</c:v>
                </c:pt>
                <c:pt idx="1">
                  <c:v>0.42</c:v>
                </c:pt>
                <c:pt idx="2">
                  <c:v>0.35</c:v>
                </c:pt>
                <c:pt idx="3">
                  <c:v>0.27</c:v>
                </c:pt>
                <c:pt idx="4">
                  <c:v>0.21</c:v>
                </c:pt>
                <c:pt idx="5">
                  <c:v>0.21</c:v>
                </c:pt>
                <c:pt idx="6">
                  <c:v>0.24</c:v>
                </c:pt>
                <c:pt idx="7">
                  <c:v>0.25</c:v>
                </c:pt>
                <c:pt idx="8">
                  <c:v>0.28999999999999998</c:v>
                </c:pt>
                <c:pt idx="9">
                  <c:v>0.27</c:v>
                </c:pt>
                <c:pt idx="10">
                  <c:v>0.31</c:v>
                </c:pt>
                <c:pt idx="11">
                  <c:v>0.47</c:v>
                </c:pt>
                <c:pt idx="12">
                  <c:v>0.64</c:v>
                </c:pt>
                <c:pt idx="13">
                  <c:v>0.82</c:v>
                </c:pt>
                <c:pt idx="14">
                  <c:v>0.84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square"/>
            <c:size val="8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0.36</c:v>
                </c:pt>
                <c:pt idx="1">
                  <c:v>0.36</c:v>
                </c:pt>
                <c:pt idx="2">
                  <c:v>0.28000000000000003</c:v>
                </c:pt>
                <c:pt idx="3">
                  <c:v>0.17</c:v>
                </c:pt>
                <c:pt idx="4">
                  <c:v>0.11</c:v>
                </c:pt>
                <c:pt idx="5">
                  <c:v>0.15</c:v>
                </c:pt>
                <c:pt idx="6">
                  <c:v>0.11</c:v>
                </c:pt>
                <c:pt idx="7">
                  <c:v>0.15</c:v>
                </c:pt>
                <c:pt idx="8">
                  <c:v>0.13</c:v>
                </c:pt>
                <c:pt idx="9">
                  <c:v>0.13</c:v>
                </c:pt>
                <c:pt idx="10">
                  <c:v>0.14000000000000001</c:v>
                </c:pt>
                <c:pt idx="11">
                  <c:v>0.17</c:v>
                </c:pt>
                <c:pt idx="12">
                  <c:v>0.21</c:v>
                </c:pt>
                <c:pt idx="13">
                  <c:v>0.22</c:v>
                </c:pt>
                <c:pt idx="14">
                  <c:v>0.25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842472"/>
        <c:axId val="88842864"/>
      </c:lineChart>
      <c:catAx>
        <c:axId val="888424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44990741409617374"/>
              <c:y val="0.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88842864"/>
        <c:crosses val="autoZero"/>
        <c:auto val="1"/>
        <c:lblAlgn val="ctr"/>
        <c:lblOffset val="100"/>
        <c:tickLblSkip val="2"/>
        <c:noMultiLvlLbl val="0"/>
      </c:catAx>
      <c:valAx>
        <c:axId val="888428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solidFill>
                      <a:srgbClr val="FF9933"/>
                    </a:solidFill>
                  </a:defRPr>
                </a:pPr>
                <a:r>
                  <a:rPr lang="en-US" sz="1400" b="0" i="0" baseline="0" dirty="0" smtClean="0">
                    <a:solidFill>
                      <a:srgbClr val="FF9933"/>
                    </a:solidFill>
                    <a:effectLst/>
                  </a:rPr>
                  <a:t>Reported cases/100,000 population                     </a:t>
                </a:r>
                <a:endParaRPr lang="en-US" sz="1400" dirty="0">
                  <a:solidFill>
                    <a:srgbClr val="FF9933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3.0454622071323647E-3"/>
              <c:y val="0.2377508436445444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88842472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43010871920826405"/>
          <c:y val="0.18629433820772401"/>
          <c:w val="0.39276853365027486"/>
          <c:h val="0.3492098005515808"/>
        </c:manualLayout>
      </c:layout>
      <c:overlay val="0"/>
      <c:txPr>
        <a:bodyPr/>
        <a:lstStyle/>
        <a:p>
          <a:pPr>
            <a:defRPr sz="1400" b="0" u="none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2002–2010, the incidence rate of acute hepatitis C for American Indians/Alaska Natives remained high relative to other racial/ethnic groups. Incidence rates have since increased for all racial/ethnic populations.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2010–2014, acute hepatitis C rates increased among all racial/ethnic groups except among Asian and Pacific Islanders.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2014, rates of acute hepatitis C among American Indians/Alaska Natives; Asians/Pacific Islanders; Black, non-Hispanic; White, non-Hispanic; and Hispanics were 1.32, 0.07, 0.19, 0.84, and 0.25 cases per 100,000 population, respectively.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42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4.4. Incidence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of acute hepatitis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C,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by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race/ethnicity —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2000–2014</a:t>
            </a:r>
            <a:endParaRPr lang="en-US" sz="2400" b="1" dirty="0" smtClean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Notifiable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514026022"/>
              </p:ext>
            </p:extLst>
          </p:nvPr>
        </p:nvGraphicFramePr>
        <p:xfrm>
          <a:off x="381000" y="9144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940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120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Times New Roman</vt:lpstr>
      <vt:lpstr>Office Theme</vt:lpstr>
      <vt:lpstr>Figure 4.4. Incidence of acute hepatitis C,  by race/ethnicity — United States, 2000–2014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38</cp:revision>
  <dcterms:created xsi:type="dcterms:W3CDTF">2014-11-25T14:52:55Z</dcterms:created>
  <dcterms:modified xsi:type="dcterms:W3CDTF">2016-05-19T12:37:56Z</dcterms:modified>
</cp:coreProperties>
</file>