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C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00"/>
    <a:srgbClr val="009999"/>
    <a:srgbClr val="000000"/>
    <a:srgbClr val="CC0000"/>
    <a:srgbClr val="FF9933"/>
    <a:srgbClr val="FF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03" autoAdjust="0"/>
  </p:normalViewPr>
  <p:slideViewPr>
    <p:cSldViewPr>
      <p:cViewPr varScale="1">
        <p:scale>
          <a:sx n="94" d="100"/>
          <a:sy n="94" d="100"/>
        </p:scale>
        <p:origin x="47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1.4</c:v>
                </c:pt>
                <c:pt idx="1">
                  <c:v>0.76</c:v>
                </c:pt>
                <c:pt idx="2">
                  <c:v>0.53</c:v>
                </c:pt>
                <c:pt idx="3">
                  <c:v>0.37</c:v>
                </c:pt>
                <c:pt idx="4">
                  <c:v>0.28000000000000003</c:v>
                </c:pt>
                <c:pt idx="5">
                  <c:v>0.26</c:v>
                </c:pt>
                <c:pt idx="6">
                  <c:v>0.28999999999999998</c:v>
                </c:pt>
                <c:pt idx="7">
                  <c:v>0.3</c:v>
                </c:pt>
                <c:pt idx="8">
                  <c:v>0.31</c:v>
                </c:pt>
                <c:pt idx="9">
                  <c:v>0.27</c:v>
                </c:pt>
                <c:pt idx="10">
                  <c:v>0.32</c:v>
                </c:pt>
                <c:pt idx="11">
                  <c:v>0.44</c:v>
                </c:pt>
                <c:pt idx="12">
                  <c:v>0.65</c:v>
                </c:pt>
                <c:pt idx="13">
                  <c:v>0.79</c:v>
                </c:pt>
                <c:pt idx="14">
                  <c:v>0.8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BB0A3"/>
              </a:solidFill>
            </a:ln>
          </c:spPr>
          <c:marker>
            <c:symbol val="circle"/>
            <c:size val="9"/>
            <c:spPr>
              <a:solidFill>
                <a:srgbClr val="FBB0A3"/>
              </a:solidFill>
              <a:ln>
                <a:solidFill>
                  <a:srgbClr val="FBB0A3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0.83</c:v>
                </c:pt>
                <c:pt idx="1">
                  <c:v>0.44</c:v>
                </c:pt>
                <c:pt idx="2">
                  <c:v>0.33</c:v>
                </c:pt>
                <c:pt idx="3">
                  <c:v>0.26</c:v>
                </c:pt>
                <c:pt idx="4">
                  <c:v>0.21</c:v>
                </c:pt>
                <c:pt idx="5">
                  <c:v>0.21</c:v>
                </c:pt>
                <c:pt idx="6">
                  <c:v>0.24</c:v>
                </c:pt>
                <c:pt idx="7">
                  <c:v>0.26</c:v>
                </c:pt>
                <c:pt idx="8">
                  <c:v>0.28999999999999998</c:v>
                </c:pt>
                <c:pt idx="9">
                  <c:v>0.26</c:v>
                </c:pt>
                <c:pt idx="10">
                  <c:v>0.26</c:v>
                </c:pt>
                <c:pt idx="11">
                  <c:v>0.39</c:v>
                </c:pt>
                <c:pt idx="12">
                  <c:v>0.54</c:v>
                </c:pt>
                <c:pt idx="13">
                  <c:v>0.66</c:v>
                </c:pt>
                <c:pt idx="14">
                  <c:v>0.68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7452472"/>
        <c:axId val="217452864"/>
      </c:lineChart>
      <c:catAx>
        <c:axId val="2174524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</a:defRPr>
            </a:pPr>
            <a:endParaRPr lang="en-US"/>
          </a:p>
        </c:txPr>
        <c:crossAx val="217452864"/>
        <c:crosses val="autoZero"/>
        <c:auto val="1"/>
        <c:lblAlgn val="ctr"/>
        <c:lblOffset val="100"/>
        <c:tickLblSkip val="2"/>
        <c:noMultiLvlLbl val="0"/>
      </c:catAx>
      <c:valAx>
        <c:axId val="21745286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>
                    <a:solidFill>
                      <a:srgbClr val="FFC000"/>
                    </a:solidFill>
                  </a:defRPr>
                </a:pPr>
                <a:r>
                  <a:rPr lang="en-US" sz="1600" b="0" dirty="0" smtClean="0">
                    <a:solidFill>
                      <a:srgbClr val="FFC000"/>
                    </a:solidFill>
                  </a:rPr>
                  <a:t>Reported cases/100,000 population</a:t>
                </a:r>
                <a:endParaRPr lang="en-US" sz="1600" b="0" dirty="0">
                  <a:solidFill>
                    <a:srgbClr val="FFC000"/>
                  </a:solidFill>
                </a:endParaRPr>
              </a:p>
            </c:rich>
          </c:tx>
          <c:layout>
            <c:manualLayout>
              <c:xMode val="edge"/>
              <c:yMode val="edge"/>
              <c:x val="7.1225071225071226E-3"/>
              <c:y val="5.0783002683323801E-2"/>
            </c:manualLayout>
          </c:layout>
          <c:overlay val="0"/>
        </c:title>
        <c:numFmt formatCode="#,##0.0" sourceLinked="0"/>
        <c:majorTickMark val="out"/>
        <c:minorTickMark val="out"/>
        <c:tickLblPos val="nextTo"/>
        <c:txPr>
          <a:bodyPr/>
          <a:lstStyle/>
          <a:p>
            <a:pPr>
              <a:defRPr sz="1400">
                <a:solidFill>
                  <a:srgbClr val="FFC000"/>
                </a:solidFill>
              </a:defRPr>
            </a:pPr>
            <a:endParaRPr lang="en-US"/>
          </a:p>
        </c:txPr>
        <c:crossAx val="21745247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323978733427547"/>
          <c:y val="0.11757291162627018"/>
          <c:w val="0.1401140722794266"/>
          <c:h val="0.18545374565609463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5445E-B0B3-4F11-AAB0-81F5DD319DDA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307CA-BEB0-4242-B83B-920180824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Rates of acute hepatitis C decreased among males and females from 2000–2003 and remained fairly constant from 2004–2010.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2010–2014, rates of acute hepatitis C increased among males and females; in 2014, rates among males and females were 0.8 and 0.7 cases per 100,000 population, respectively.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607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24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19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4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5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5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8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3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762000" y="457200"/>
            <a:ext cx="82296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4.3.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Incidence of acute hepatitis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C,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/>
            </a:r>
            <a:b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  by sex — United States,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2000–2014</a:t>
            </a:r>
            <a:endParaRPr lang="en-US" sz="2400" b="1" dirty="0" smtClean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836620093"/>
              </p:ext>
            </p:extLst>
          </p:nvPr>
        </p:nvGraphicFramePr>
        <p:xfrm>
          <a:off x="609600" y="1607979"/>
          <a:ext cx="8915400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0323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77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Times New Roman</vt:lpstr>
      <vt:lpstr>Office Theme</vt:lpstr>
      <vt:lpstr>Figure 4.3. Incidence of acute hepatitis C,   by sex — United States, 2000–2014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4.1. Reported number of acute hepatitis C cases — United States, 2000–2013</dc:title>
  <dc:creator>CDC User</dc:creator>
  <cp:lastModifiedBy>Peterson, Paul (CDC/OID/NCHHSTP) (CTR)</cp:lastModifiedBy>
  <cp:revision>36</cp:revision>
  <dcterms:created xsi:type="dcterms:W3CDTF">2014-11-25T14:52:55Z</dcterms:created>
  <dcterms:modified xsi:type="dcterms:W3CDTF">2016-05-17T22:13:49Z</dcterms:modified>
</cp:coreProperties>
</file>