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charts/chart2.xml" ContentType="application/vnd.openxmlformats-officedocument.drawingml.chart+xml"/>
  <Override PartName="/ppt/notesSlides/notesSlide3.xml" ContentType="application/vnd.openxmlformats-officedocument.presentationml.notesSlide+xml"/>
  <Override PartName="/ppt/charts/chart3.xml" ContentType="application/vnd.openxmlformats-officedocument.drawingml.chart+xml"/>
  <Override PartName="/ppt/notesSlides/notesSlide4.xml" ContentType="application/vnd.openxmlformats-officedocument.presentationml.notesSlide+xml"/>
  <Override PartName="/ppt/charts/chart4.xml" ContentType="application/vnd.openxmlformats-officedocument.drawingml.chart+xml"/>
  <Override PartName="/ppt/notesSlides/notesSlide5.xml" ContentType="application/vnd.openxmlformats-officedocument.presentationml.notesSlide+xml"/>
  <Override PartName="/ppt/charts/chart5.xml" ContentType="application/vnd.openxmlformats-officedocument.drawingml.chart+xml"/>
  <Override PartName="/ppt/notesSlides/notesSlide6.xml" ContentType="application/vnd.openxmlformats-officedocument.presentationml.notesSlide+xml"/>
  <Override PartName="/ppt/charts/chart6.xml" ContentType="application/vnd.openxmlformats-officedocument.drawingml.chart+xml"/>
  <Override PartName="/ppt/drawings/drawing1.xml" ContentType="application/vnd.openxmlformats-officedocument.drawingml.chartshapes+xml"/>
  <Override PartName="/ppt/notesSlides/notesSlide7.xml" ContentType="application/vnd.openxmlformats-officedocument.presentationml.notesSlide+xml"/>
  <Override PartName="/ppt/charts/chart7.xml" ContentType="application/vnd.openxmlformats-officedocument.drawingml.chart+xml"/>
  <Override PartName="/ppt/drawings/drawing2.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7" r:id="rId2"/>
    <p:sldId id="258" r:id="rId3"/>
    <p:sldId id="259" r:id="rId4"/>
    <p:sldId id="260" r:id="rId5"/>
    <p:sldId id="261" r:id="rId6"/>
    <p:sldId id="262" r:id="rId7"/>
    <p:sldId id="264"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DC User" initials="C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990000"/>
    <a:srgbClr val="009999"/>
    <a:srgbClr val="000000"/>
    <a:srgbClr val="CC0000"/>
    <a:srgbClr val="FF9933"/>
    <a:srgbClr val="FF00FF"/>
    <a:srgbClr val="99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403" autoAdjust="0"/>
  </p:normalViewPr>
  <p:slideViewPr>
    <p:cSldViewPr>
      <p:cViewPr varScale="1">
        <p:scale>
          <a:sx n="83" d="100"/>
          <a:sy n="83" d="100"/>
        </p:scale>
        <p:origin x="198"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7.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ReportedNumber</c:v>
                </c:pt>
              </c:strCache>
            </c:strRef>
          </c:tx>
          <c:spPr>
            <a:ln>
              <a:solidFill>
                <a:srgbClr val="00FF00"/>
              </a:solidFill>
            </a:ln>
          </c:spPr>
          <c:marker>
            <c:spPr>
              <a:solidFill>
                <a:srgbClr val="00FF00"/>
              </a:solidFill>
            </c:spPr>
          </c:marker>
          <c:cat>
            <c:numRef>
              <c:f>Sheet1!$A$2:$A$16</c:f>
              <c:numCache>
                <c:formatCode>General</c:formatCode>
                <c:ptCount val="15"/>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numCache>
            </c:numRef>
          </c:cat>
          <c:val>
            <c:numRef>
              <c:f>Sheet1!$B$2:$B$16</c:f>
              <c:numCache>
                <c:formatCode>General</c:formatCode>
                <c:ptCount val="15"/>
                <c:pt idx="0">
                  <c:v>3197</c:v>
                </c:pt>
                <c:pt idx="1">
                  <c:v>1640</c:v>
                </c:pt>
                <c:pt idx="2">
                  <c:v>1223</c:v>
                </c:pt>
                <c:pt idx="3">
                  <c:v>891</c:v>
                </c:pt>
                <c:pt idx="4">
                  <c:v>758</c:v>
                </c:pt>
                <c:pt idx="5">
                  <c:v>694</c:v>
                </c:pt>
                <c:pt idx="6">
                  <c:v>802</c:v>
                </c:pt>
                <c:pt idx="7">
                  <c:v>849</c:v>
                </c:pt>
                <c:pt idx="8">
                  <c:v>877</c:v>
                </c:pt>
                <c:pt idx="9">
                  <c:v>781</c:v>
                </c:pt>
                <c:pt idx="10">
                  <c:v>850</c:v>
                </c:pt>
                <c:pt idx="11">
                  <c:v>1232</c:v>
                </c:pt>
                <c:pt idx="12">
                  <c:v>1778</c:v>
                </c:pt>
                <c:pt idx="13">
                  <c:v>2138</c:v>
                </c:pt>
                <c:pt idx="14">
                  <c:v>2194</c:v>
                </c:pt>
              </c:numCache>
            </c:numRef>
          </c:val>
          <c:smooth val="0"/>
        </c:ser>
        <c:dLbls>
          <c:showLegendKey val="0"/>
          <c:showVal val="0"/>
          <c:showCatName val="0"/>
          <c:showSerName val="0"/>
          <c:showPercent val="0"/>
          <c:showBubbleSize val="0"/>
        </c:dLbls>
        <c:marker val="1"/>
        <c:smooth val="0"/>
        <c:axId val="113304640"/>
        <c:axId val="112879264"/>
      </c:lineChart>
      <c:catAx>
        <c:axId val="113304640"/>
        <c:scaling>
          <c:orientation val="minMax"/>
        </c:scaling>
        <c:delete val="0"/>
        <c:axPos val="b"/>
        <c:title>
          <c:tx>
            <c:rich>
              <a:bodyPr/>
              <a:lstStyle/>
              <a:p>
                <a:pPr>
                  <a:defRPr sz="1600" b="0">
                    <a:solidFill>
                      <a:schemeClr val="bg1"/>
                    </a:solidFill>
                  </a:defRPr>
                </a:pPr>
                <a:r>
                  <a:rPr lang="en-US" sz="1600" b="0" dirty="0" smtClean="0">
                    <a:solidFill>
                      <a:schemeClr val="bg1"/>
                    </a:solidFill>
                  </a:rPr>
                  <a:t>Year</a:t>
                </a:r>
                <a:endParaRPr lang="en-US" sz="1600" b="0" dirty="0">
                  <a:solidFill>
                    <a:schemeClr val="bg1"/>
                  </a:solidFill>
                </a:endParaRPr>
              </a:p>
            </c:rich>
          </c:tx>
          <c:layout>
            <c:manualLayout>
              <c:xMode val="edge"/>
              <c:yMode val="edge"/>
              <c:x val="0.47712644204358184"/>
              <c:y val="0.90309248554913302"/>
            </c:manualLayout>
          </c:layout>
          <c:overlay val="0"/>
        </c:title>
        <c:numFmt formatCode="General" sourceLinked="1"/>
        <c:majorTickMark val="out"/>
        <c:minorTickMark val="none"/>
        <c:tickLblPos val="nextTo"/>
        <c:txPr>
          <a:bodyPr rot="-1860000"/>
          <a:lstStyle/>
          <a:p>
            <a:pPr>
              <a:defRPr sz="1400">
                <a:solidFill>
                  <a:schemeClr val="bg1"/>
                </a:solidFill>
              </a:defRPr>
            </a:pPr>
            <a:endParaRPr lang="en-US"/>
          </a:p>
        </c:txPr>
        <c:crossAx val="112879264"/>
        <c:crosses val="autoZero"/>
        <c:auto val="1"/>
        <c:lblAlgn val="ctr"/>
        <c:lblOffset val="100"/>
        <c:tickLblSkip val="2"/>
        <c:noMultiLvlLbl val="0"/>
      </c:catAx>
      <c:valAx>
        <c:axId val="112879264"/>
        <c:scaling>
          <c:orientation val="minMax"/>
        </c:scaling>
        <c:delete val="0"/>
        <c:axPos val="l"/>
        <c:title>
          <c:tx>
            <c:rich>
              <a:bodyPr rot="-5400000" vert="horz"/>
              <a:lstStyle/>
              <a:p>
                <a:pPr>
                  <a:defRPr sz="1600" b="0" baseline="0">
                    <a:solidFill>
                      <a:srgbClr val="FF9933"/>
                    </a:solidFill>
                  </a:defRPr>
                </a:pPr>
                <a:r>
                  <a:rPr lang="en-US" sz="1600" b="0" baseline="0" dirty="0" smtClean="0">
                    <a:solidFill>
                      <a:srgbClr val="FF9933"/>
                    </a:solidFill>
                  </a:rPr>
                  <a:t>Number of cases</a:t>
                </a:r>
                <a:endParaRPr lang="en-US" sz="1600" b="0" baseline="0" dirty="0">
                  <a:solidFill>
                    <a:srgbClr val="FF9933"/>
                  </a:solidFill>
                </a:endParaRPr>
              </a:p>
            </c:rich>
          </c:tx>
          <c:layout>
            <c:manualLayout>
              <c:xMode val="edge"/>
              <c:yMode val="edge"/>
              <c:x val="9.6899224806201549E-3"/>
              <c:y val="0.21614514587410677"/>
            </c:manualLayout>
          </c:layout>
          <c:overlay val="0"/>
        </c:title>
        <c:numFmt formatCode="#,##0" sourceLinked="0"/>
        <c:majorTickMark val="out"/>
        <c:minorTickMark val="out"/>
        <c:tickLblPos val="nextTo"/>
        <c:spPr>
          <a:ln>
            <a:solidFill>
              <a:srgbClr val="FFC000"/>
            </a:solidFill>
          </a:ln>
        </c:spPr>
        <c:txPr>
          <a:bodyPr/>
          <a:lstStyle/>
          <a:p>
            <a:pPr>
              <a:defRPr sz="1400">
                <a:solidFill>
                  <a:srgbClr val="FF9933"/>
                </a:solidFill>
              </a:defRPr>
            </a:pPr>
            <a:endParaRPr lang="en-US"/>
          </a:p>
        </c:txPr>
        <c:crossAx val="113304640"/>
        <c:crosses val="autoZero"/>
        <c:crossBetween val="midCat"/>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0-19 yrs</c:v>
                </c:pt>
              </c:strCache>
            </c:strRef>
          </c:tx>
          <c:spPr>
            <a:ln>
              <a:solidFill>
                <a:schemeClr val="bg2"/>
              </a:solidFill>
            </a:ln>
          </c:spPr>
          <c:marker>
            <c:symbol val="circle"/>
            <c:size val="10"/>
            <c:spPr>
              <a:noFill/>
              <a:ln>
                <a:solidFill>
                  <a:schemeClr val="bg2"/>
                </a:solidFill>
              </a:ln>
            </c:spPr>
          </c:marker>
          <c:cat>
            <c:numRef>
              <c:f>Sheet1!$A$2:$A$16</c:f>
              <c:numCache>
                <c:formatCode>General</c:formatCode>
                <c:ptCount val="15"/>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numCache>
            </c:numRef>
          </c:cat>
          <c:val>
            <c:numRef>
              <c:f>Sheet1!$B$2:$B$16</c:f>
              <c:numCache>
                <c:formatCode>General</c:formatCode>
                <c:ptCount val="15"/>
                <c:pt idx="0">
                  <c:v>0.11</c:v>
                </c:pt>
                <c:pt idx="1">
                  <c:v>0.08</c:v>
                </c:pt>
                <c:pt idx="2">
                  <c:v>0.08</c:v>
                </c:pt>
                <c:pt idx="3">
                  <c:v>7.0000000000000007E-2</c:v>
                </c:pt>
                <c:pt idx="4">
                  <c:v>0.06</c:v>
                </c:pt>
                <c:pt idx="5">
                  <c:v>0.06</c:v>
                </c:pt>
                <c:pt idx="6">
                  <c:v>0.06</c:v>
                </c:pt>
                <c:pt idx="7">
                  <c:v>0.06</c:v>
                </c:pt>
                <c:pt idx="8">
                  <c:v>0.05</c:v>
                </c:pt>
                <c:pt idx="9">
                  <c:v>0.05</c:v>
                </c:pt>
                <c:pt idx="10">
                  <c:v>0.05</c:v>
                </c:pt>
                <c:pt idx="11">
                  <c:v>0.1</c:v>
                </c:pt>
                <c:pt idx="12">
                  <c:v>0.11</c:v>
                </c:pt>
                <c:pt idx="13">
                  <c:v>0.13</c:v>
                </c:pt>
                <c:pt idx="14">
                  <c:v>0.12</c:v>
                </c:pt>
              </c:numCache>
            </c:numRef>
          </c:val>
          <c:smooth val="0"/>
        </c:ser>
        <c:ser>
          <c:idx val="1"/>
          <c:order val="1"/>
          <c:tx>
            <c:strRef>
              <c:f>Sheet1!$C$1</c:f>
              <c:strCache>
                <c:ptCount val="1"/>
                <c:pt idx="0">
                  <c:v>20-29 yrs</c:v>
                </c:pt>
              </c:strCache>
            </c:strRef>
          </c:tx>
          <c:spPr>
            <a:ln>
              <a:solidFill>
                <a:srgbClr val="9933FF"/>
              </a:solidFill>
            </a:ln>
          </c:spPr>
          <c:marker>
            <c:symbol val="diamond"/>
            <c:size val="9"/>
            <c:spPr>
              <a:solidFill>
                <a:srgbClr val="9933FF"/>
              </a:solidFill>
              <a:ln>
                <a:solidFill>
                  <a:srgbClr val="9933FF"/>
                </a:solidFill>
              </a:ln>
            </c:spPr>
          </c:marker>
          <c:cat>
            <c:numRef>
              <c:f>Sheet1!$A$2:$A$16</c:f>
              <c:numCache>
                <c:formatCode>General</c:formatCode>
                <c:ptCount val="15"/>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numCache>
            </c:numRef>
          </c:cat>
          <c:val>
            <c:numRef>
              <c:f>Sheet1!$C$2:$C$16</c:f>
              <c:numCache>
                <c:formatCode>General</c:formatCode>
                <c:ptCount val="15"/>
                <c:pt idx="0">
                  <c:v>0.79</c:v>
                </c:pt>
                <c:pt idx="1">
                  <c:v>0.53</c:v>
                </c:pt>
                <c:pt idx="2">
                  <c:v>0.56000000000000005</c:v>
                </c:pt>
                <c:pt idx="3">
                  <c:v>0.5</c:v>
                </c:pt>
                <c:pt idx="4">
                  <c:v>0.4</c:v>
                </c:pt>
                <c:pt idx="5">
                  <c:v>0.4</c:v>
                </c:pt>
                <c:pt idx="6">
                  <c:v>0.52</c:v>
                </c:pt>
                <c:pt idx="7">
                  <c:v>0.54</c:v>
                </c:pt>
                <c:pt idx="8">
                  <c:v>0.62</c:v>
                </c:pt>
                <c:pt idx="9">
                  <c:v>0.65</c:v>
                </c:pt>
                <c:pt idx="10">
                  <c:v>0.75</c:v>
                </c:pt>
                <c:pt idx="11">
                  <c:v>1.18</c:v>
                </c:pt>
                <c:pt idx="12">
                  <c:v>1.73</c:v>
                </c:pt>
                <c:pt idx="13">
                  <c:v>2.0099999999999998</c:v>
                </c:pt>
                <c:pt idx="14">
                  <c:v>2.2000000000000002</c:v>
                </c:pt>
              </c:numCache>
            </c:numRef>
          </c:val>
          <c:smooth val="0"/>
        </c:ser>
        <c:ser>
          <c:idx val="2"/>
          <c:order val="2"/>
          <c:tx>
            <c:strRef>
              <c:f>Sheet1!$D$1</c:f>
              <c:strCache>
                <c:ptCount val="1"/>
                <c:pt idx="0">
                  <c:v>30-39 yrs</c:v>
                </c:pt>
              </c:strCache>
            </c:strRef>
          </c:tx>
          <c:spPr>
            <a:ln>
              <a:solidFill>
                <a:srgbClr val="FFFF00"/>
              </a:solidFill>
            </a:ln>
          </c:spPr>
          <c:marker>
            <c:symbol val="star"/>
            <c:size val="9"/>
            <c:spPr>
              <a:noFill/>
              <a:ln>
                <a:solidFill>
                  <a:srgbClr val="FFFF00"/>
                </a:solidFill>
              </a:ln>
            </c:spPr>
          </c:marker>
          <c:cat>
            <c:numRef>
              <c:f>Sheet1!$A$2:$A$16</c:f>
              <c:numCache>
                <c:formatCode>General</c:formatCode>
                <c:ptCount val="15"/>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numCache>
            </c:numRef>
          </c:cat>
          <c:val>
            <c:numRef>
              <c:f>Sheet1!$D$2:$D$16</c:f>
              <c:numCache>
                <c:formatCode>General</c:formatCode>
                <c:ptCount val="15"/>
                <c:pt idx="0">
                  <c:v>1.7</c:v>
                </c:pt>
                <c:pt idx="1">
                  <c:v>0.97</c:v>
                </c:pt>
                <c:pt idx="2">
                  <c:v>0.77</c:v>
                </c:pt>
                <c:pt idx="3">
                  <c:v>0.5</c:v>
                </c:pt>
                <c:pt idx="4">
                  <c:v>0.4</c:v>
                </c:pt>
                <c:pt idx="5">
                  <c:v>0.44</c:v>
                </c:pt>
                <c:pt idx="6">
                  <c:v>0.45</c:v>
                </c:pt>
                <c:pt idx="7">
                  <c:v>0.48</c:v>
                </c:pt>
                <c:pt idx="8">
                  <c:v>0.46</c:v>
                </c:pt>
                <c:pt idx="9">
                  <c:v>0.48</c:v>
                </c:pt>
                <c:pt idx="10">
                  <c:v>0.6</c:v>
                </c:pt>
                <c:pt idx="11">
                  <c:v>0.83</c:v>
                </c:pt>
                <c:pt idx="12">
                  <c:v>1.1200000000000001</c:v>
                </c:pt>
                <c:pt idx="13">
                  <c:v>1.36</c:v>
                </c:pt>
                <c:pt idx="14">
                  <c:v>1.66</c:v>
                </c:pt>
              </c:numCache>
            </c:numRef>
          </c:val>
          <c:smooth val="0"/>
        </c:ser>
        <c:ser>
          <c:idx val="3"/>
          <c:order val="3"/>
          <c:tx>
            <c:strRef>
              <c:f>Sheet1!$E$1</c:f>
              <c:strCache>
                <c:ptCount val="1"/>
                <c:pt idx="0">
                  <c:v>40-49 yrs</c:v>
                </c:pt>
              </c:strCache>
            </c:strRef>
          </c:tx>
          <c:spPr>
            <a:ln>
              <a:solidFill>
                <a:srgbClr val="00B050"/>
              </a:solidFill>
            </a:ln>
          </c:spPr>
          <c:marker>
            <c:symbol val="triangle"/>
            <c:size val="9"/>
            <c:spPr>
              <a:solidFill>
                <a:srgbClr val="00B050"/>
              </a:solidFill>
              <a:ln>
                <a:solidFill>
                  <a:srgbClr val="00B050"/>
                </a:solidFill>
              </a:ln>
            </c:spPr>
          </c:marker>
          <c:cat>
            <c:numRef>
              <c:f>Sheet1!$A$2:$A$16</c:f>
              <c:numCache>
                <c:formatCode>General</c:formatCode>
                <c:ptCount val="15"/>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numCache>
            </c:numRef>
          </c:cat>
          <c:val>
            <c:numRef>
              <c:f>Sheet1!$E$2:$E$16</c:f>
              <c:numCache>
                <c:formatCode>General</c:formatCode>
                <c:ptCount val="15"/>
                <c:pt idx="0">
                  <c:v>2.83</c:v>
                </c:pt>
                <c:pt idx="1">
                  <c:v>1.5</c:v>
                </c:pt>
                <c:pt idx="2">
                  <c:v>0.92</c:v>
                </c:pt>
                <c:pt idx="3">
                  <c:v>0.6</c:v>
                </c:pt>
                <c:pt idx="4">
                  <c:v>0.51</c:v>
                </c:pt>
                <c:pt idx="5">
                  <c:v>0.39</c:v>
                </c:pt>
                <c:pt idx="6">
                  <c:v>0.42</c:v>
                </c:pt>
                <c:pt idx="7">
                  <c:v>0.49</c:v>
                </c:pt>
                <c:pt idx="8">
                  <c:v>0.45</c:v>
                </c:pt>
                <c:pt idx="9">
                  <c:v>0.42</c:v>
                </c:pt>
                <c:pt idx="10">
                  <c:v>0.33</c:v>
                </c:pt>
                <c:pt idx="11">
                  <c:v>0.44</c:v>
                </c:pt>
                <c:pt idx="12">
                  <c:v>0.65</c:v>
                </c:pt>
                <c:pt idx="13">
                  <c:v>0.75</c:v>
                </c:pt>
                <c:pt idx="14">
                  <c:v>0.73</c:v>
                </c:pt>
              </c:numCache>
            </c:numRef>
          </c:val>
          <c:smooth val="0"/>
        </c:ser>
        <c:ser>
          <c:idx val="4"/>
          <c:order val="4"/>
          <c:tx>
            <c:strRef>
              <c:f>Sheet1!$F$1</c:f>
              <c:strCache>
                <c:ptCount val="1"/>
                <c:pt idx="0">
                  <c:v>50-59 yrs</c:v>
                </c:pt>
              </c:strCache>
            </c:strRef>
          </c:tx>
          <c:spPr>
            <a:ln>
              <a:solidFill>
                <a:srgbClr val="00B0F0"/>
              </a:solidFill>
            </a:ln>
          </c:spPr>
          <c:marker>
            <c:symbol val="square"/>
            <c:size val="8"/>
            <c:spPr>
              <a:solidFill>
                <a:srgbClr val="00B0F0"/>
              </a:solidFill>
              <a:ln>
                <a:solidFill>
                  <a:srgbClr val="00B0F0"/>
                </a:solidFill>
              </a:ln>
            </c:spPr>
          </c:marker>
          <c:cat>
            <c:numRef>
              <c:f>Sheet1!$A$2:$A$16</c:f>
              <c:numCache>
                <c:formatCode>General</c:formatCode>
                <c:ptCount val="15"/>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numCache>
            </c:numRef>
          </c:cat>
          <c:val>
            <c:numRef>
              <c:f>Sheet1!$F$2:$F$16</c:f>
              <c:numCache>
                <c:formatCode>General</c:formatCode>
                <c:ptCount val="15"/>
                <c:pt idx="0">
                  <c:v>1.5</c:v>
                </c:pt>
                <c:pt idx="1">
                  <c:v>0.73</c:v>
                </c:pt>
                <c:pt idx="2">
                  <c:v>0.44</c:v>
                </c:pt>
                <c:pt idx="3">
                  <c:v>0.34</c:v>
                </c:pt>
                <c:pt idx="4">
                  <c:v>0.28000000000000003</c:v>
                </c:pt>
                <c:pt idx="5">
                  <c:v>0.23</c:v>
                </c:pt>
                <c:pt idx="6">
                  <c:v>0.28000000000000003</c:v>
                </c:pt>
                <c:pt idx="7">
                  <c:v>0.31</c:v>
                </c:pt>
                <c:pt idx="8">
                  <c:v>0.35</c:v>
                </c:pt>
                <c:pt idx="9">
                  <c:v>0.22</c:v>
                </c:pt>
                <c:pt idx="10">
                  <c:v>0.25</c:v>
                </c:pt>
                <c:pt idx="11">
                  <c:v>0.28999999999999998</c:v>
                </c:pt>
                <c:pt idx="12">
                  <c:v>0.43</c:v>
                </c:pt>
                <c:pt idx="13">
                  <c:v>0.46</c:v>
                </c:pt>
                <c:pt idx="14">
                  <c:v>0.4</c:v>
                </c:pt>
              </c:numCache>
            </c:numRef>
          </c:val>
          <c:smooth val="0"/>
        </c:ser>
        <c:ser>
          <c:idx val="5"/>
          <c:order val="5"/>
          <c:tx>
            <c:strRef>
              <c:f>Sheet1!$G$1</c:f>
              <c:strCache>
                <c:ptCount val="1"/>
                <c:pt idx="0">
                  <c:v>&gt; 60 yrs</c:v>
                </c:pt>
              </c:strCache>
            </c:strRef>
          </c:tx>
          <c:spPr>
            <a:ln>
              <a:solidFill>
                <a:srgbClr val="FF00FF"/>
              </a:solidFill>
            </a:ln>
          </c:spPr>
          <c:marker>
            <c:symbol val="plus"/>
            <c:size val="9"/>
            <c:spPr>
              <a:noFill/>
              <a:ln>
                <a:solidFill>
                  <a:srgbClr val="FF00FF"/>
                </a:solidFill>
              </a:ln>
            </c:spPr>
          </c:marker>
          <c:cat>
            <c:numRef>
              <c:f>Sheet1!$A$2:$A$16</c:f>
              <c:numCache>
                <c:formatCode>General</c:formatCode>
                <c:ptCount val="15"/>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numCache>
            </c:numRef>
          </c:cat>
          <c:val>
            <c:numRef>
              <c:f>Sheet1!$G$2:$G$16</c:f>
              <c:numCache>
                <c:formatCode>General</c:formatCode>
                <c:ptCount val="15"/>
                <c:pt idx="0">
                  <c:v>0.6</c:v>
                </c:pt>
                <c:pt idx="1">
                  <c:v>0.28999999999999998</c:v>
                </c:pt>
                <c:pt idx="2">
                  <c:v>0.14000000000000001</c:v>
                </c:pt>
                <c:pt idx="3">
                  <c:v>0.11</c:v>
                </c:pt>
                <c:pt idx="4">
                  <c:v>0.09</c:v>
                </c:pt>
                <c:pt idx="5">
                  <c:v>7.0000000000000007E-2</c:v>
                </c:pt>
                <c:pt idx="6">
                  <c:v>0.09</c:v>
                </c:pt>
                <c:pt idx="7">
                  <c:v>0.08</c:v>
                </c:pt>
                <c:pt idx="8">
                  <c:v>0.09</c:v>
                </c:pt>
                <c:pt idx="9">
                  <c:v>0.04</c:v>
                </c:pt>
                <c:pt idx="10">
                  <c:v>0.05</c:v>
                </c:pt>
                <c:pt idx="11">
                  <c:v>7.0000000000000007E-2</c:v>
                </c:pt>
                <c:pt idx="12">
                  <c:v>0.1</c:v>
                </c:pt>
                <c:pt idx="13">
                  <c:v>0.1</c:v>
                </c:pt>
                <c:pt idx="14">
                  <c:v>0.12</c:v>
                </c:pt>
              </c:numCache>
            </c:numRef>
          </c:val>
          <c:smooth val="0"/>
        </c:ser>
        <c:dLbls>
          <c:showLegendKey val="0"/>
          <c:showVal val="0"/>
          <c:showCatName val="0"/>
          <c:showSerName val="0"/>
          <c:showPercent val="0"/>
          <c:showBubbleSize val="0"/>
        </c:dLbls>
        <c:marker val="1"/>
        <c:smooth val="0"/>
        <c:axId val="162660704"/>
        <c:axId val="162661096"/>
      </c:lineChart>
      <c:catAx>
        <c:axId val="162660704"/>
        <c:scaling>
          <c:orientation val="minMax"/>
        </c:scaling>
        <c:delete val="0"/>
        <c:axPos val="b"/>
        <c:title>
          <c:tx>
            <c:rich>
              <a:bodyPr/>
              <a:lstStyle/>
              <a:p>
                <a:pPr>
                  <a:defRPr sz="1600" b="0">
                    <a:solidFill>
                      <a:schemeClr val="bg2"/>
                    </a:solidFill>
                  </a:defRPr>
                </a:pPr>
                <a:r>
                  <a:rPr lang="en-US" sz="1600" b="0" dirty="0" smtClean="0">
                    <a:solidFill>
                      <a:schemeClr val="bg2"/>
                    </a:solidFill>
                  </a:rPr>
                  <a:t>Year</a:t>
                </a:r>
                <a:endParaRPr lang="en-US" sz="1600" b="0" dirty="0">
                  <a:solidFill>
                    <a:schemeClr val="bg2"/>
                  </a:solidFill>
                </a:endParaRPr>
              </a:p>
            </c:rich>
          </c:tx>
          <c:overlay val="0"/>
        </c:title>
        <c:numFmt formatCode="General" sourceLinked="1"/>
        <c:majorTickMark val="out"/>
        <c:minorTickMark val="none"/>
        <c:tickLblPos val="nextTo"/>
        <c:txPr>
          <a:bodyPr rot="-1860000"/>
          <a:lstStyle/>
          <a:p>
            <a:pPr>
              <a:defRPr sz="1400">
                <a:solidFill>
                  <a:schemeClr val="bg2"/>
                </a:solidFill>
                <a:latin typeface="+mj-lt"/>
              </a:defRPr>
            </a:pPr>
            <a:endParaRPr lang="en-US"/>
          </a:p>
        </c:txPr>
        <c:crossAx val="162661096"/>
        <c:crosses val="autoZero"/>
        <c:auto val="1"/>
        <c:lblAlgn val="ctr"/>
        <c:lblOffset val="100"/>
        <c:tickLblSkip val="2"/>
        <c:noMultiLvlLbl val="0"/>
      </c:catAx>
      <c:valAx>
        <c:axId val="162661096"/>
        <c:scaling>
          <c:orientation val="minMax"/>
        </c:scaling>
        <c:delete val="0"/>
        <c:axPos val="l"/>
        <c:title>
          <c:tx>
            <c:rich>
              <a:bodyPr rot="-5400000" vert="horz"/>
              <a:lstStyle/>
              <a:p>
                <a:pPr>
                  <a:defRPr sz="1600">
                    <a:solidFill>
                      <a:srgbClr val="FF9933"/>
                    </a:solidFill>
                  </a:defRPr>
                </a:pPr>
                <a:r>
                  <a:rPr lang="en-US" sz="1600" b="0" i="0" baseline="0" dirty="0" smtClean="0">
                    <a:solidFill>
                      <a:srgbClr val="FF9933"/>
                    </a:solidFill>
                    <a:effectLst/>
                  </a:rPr>
                  <a:t>Reported cases/100,000 population                     </a:t>
                </a:r>
                <a:endParaRPr lang="en-US" sz="1600" dirty="0">
                  <a:solidFill>
                    <a:srgbClr val="FF9933"/>
                  </a:solidFill>
                  <a:effectLst/>
                </a:endParaRPr>
              </a:p>
            </c:rich>
          </c:tx>
          <c:layout>
            <c:manualLayout>
              <c:xMode val="edge"/>
              <c:yMode val="edge"/>
              <c:x val="4.5745453693288342E-3"/>
              <c:y val="0.12346516647348016"/>
            </c:manualLayout>
          </c:layout>
          <c:overlay val="0"/>
        </c:title>
        <c:numFmt formatCode="General" sourceLinked="1"/>
        <c:majorTickMark val="out"/>
        <c:minorTickMark val="out"/>
        <c:tickLblPos val="nextTo"/>
        <c:txPr>
          <a:bodyPr/>
          <a:lstStyle/>
          <a:p>
            <a:pPr>
              <a:defRPr sz="1400">
                <a:solidFill>
                  <a:srgbClr val="FF9933"/>
                </a:solidFill>
              </a:defRPr>
            </a:pPr>
            <a:endParaRPr lang="en-US"/>
          </a:p>
        </c:txPr>
        <c:crossAx val="162660704"/>
        <c:crosses val="autoZero"/>
        <c:crossBetween val="midCat"/>
      </c:valAx>
    </c:plotArea>
    <c:legend>
      <c:legendPos val="r"/>
      <c:layout>
        <c:manualLayout>
          <c:xMode val="edge"/>
          <c:yMode val="edge"/>
          <c:x val="0.57438340876681748"/>
          <c:y val="4.6584196011031614E-2"/>
          <c:w val="0.12690950048566763"/>
          <c:h val="0.42099884088093048"/>
        </c:manualLayout>
      </c:layout>
      <c:overlay val="0"/>
      <c:txPr>
        <a:bodyPr/>
        <a:lstStyle/>
        <a:p>
          <a:pPr>
            <a:defRPr sz="1600">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Male</c:v>
                </c:pt>
              </c:strCache>
            </c:strRef>
          </c:tx>
          <c:spPr>
            <a:ln>
              <a:solidFill>
                <a:srgbClr val="00B050"/>
              </a:solidFill>
            </a:ln>
          </c:spPr>
          <c:marker>
            <c:symbol val="diamond"/>
            <c:size val="9"/>
            <c:spPr>
              <a:solidFill>
                <a:srgbClr val="00B050"/>
              </a:solidFill>
              <a:ln>
                <a:solidFill>
                  <a:srgbClr val="00B050"/>
                </a:solidFill>
              </a:ln>
            </c:spPr>
          </c:marker>
          <c:cat>
            <c:numRef>
              <c:f>Sheet1!$A$2:$A$16</c:f>
              <c:numCache>
                <c:formatCode>General</c:formatCode>
                <c:ptCount val="15"/>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numCache>
            </c:numRef>
          </c:cat>
          <c:val>
            <c:numRef>
              <c:f>Sheet1!$B$2:$B$16</c:f>
              <c:numCache>
                <c:formatCode>General</c:formatCode>
                <c:ptCount val="15"/>
                <c:pt idx="0">
                  <c:v>1.4</c:v>
                </c:pt>
                <c:pt idx="1">
                  <c:v>0.76</c:v>
                </c:pt>
                <c:pt idx="2">
                  <c:v>0.53</c:v>
                </c:pt>
                <c:pt idx="3">
                  <c:v>0.37</c:v>
                </c:pt>
                <c:pt idx="4">
                  <c:v>0.28000000000000003</c:v>
                </c:pt>
                <c:pt idx="5">
                  <c:v>0.26</c:v>
                </c:pt>
                <c:pt idx="6">
                  <c:v>0.28999999999999998</c:v>
                </c:pt>
                <c:pt idx="7">
                  <c:v>0.3</c:v>
                </c:pt>
                <c:pt idx="8">
                  <c:v>0.31</c:v>
                </c:pt>
                <c:pt idx="9">
                  <c:v>0.27</c:v>
                </c:pt>
                <c:pt idx="10">
                  <c:v>0.32</c:v>
                </c:pt>
                <c:pt idx="11">
                  <c:v>0.44</c:v>
                </c:pt>
                <c:pt idx="12">
                  <c:v>0.65</c:v>
                </c:pt>
                <c:pt idx="13">
                  <c:v>0.79</c:v>
                </c:pt>
                <c:pt idx="14">
                  <c:v>0.8</c:v>
                </c:pt>
              </c:numCache>
            </c:numRef>
          </c:val>
          <c:smooth val="0"/>
        </c:ser>
        <c:ser>
          <c:idx val="1"/>
          <c:order val="1"/>
          <c:tx>
            <c:strRef>
              <c:f>Sheet1!$C$1</c:f>
              <c:strCache>
                <c:ptCount val="1"/>
                <c:pt idx="0">
                  <c:v>Female</c:v>
                </c:pt>
              </c:strCache>
            </c:strRef>
          </c:tx>
          <c:spPr>
            <a:ln>
              <a:solidFill>
                <a:srgbClr val="FBB0A3"/>
              </a:solidFill>
            </a:ln>
          </c:spPr>
          <c:marker>
            <c:symbol val="circle"/>
            <c:size val="9"/>
            <c:spPr>
              <a:solidFill>
                <a:srgbClr val="FBB0A3"/>
              </a:solidFill>
              <a:ln>
                <a:solidFill>
                  <a:srgbClr val="FBB0A3"/>
                </a:solidFill>
              </a:ln>
            </c:spPr>
          </c:marker>
          <c:cat>
            <c:numRef>
              <c:f>Sheet1!$A$2:$A$16</c:f>
              <c:numCache>
                <c:formatCode>General</c:formatCode>
                <c:ptCount val="15"/>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numCache>
            </c:numRef>
          </c:cat>
          <c:val>
            <c:numRef>
              <c:f>Sheet1!$C$2:$C$16</c:f>
              <c:numCache>
                <c:formatCode>General</c:formatCode>
                <c:ptCount val="15"/>
                <c:pt idx="0">
                  <c:v>0.83</c:v>
                </c:pt>
                <c:pt idx="1">
                  <c:v>0.44</c:v>
                </c:pt>
                <c:pt idx="2">
                  <c:v>0.33</c:v>
                </c:pt>
                <c:pt idx="3">
                  <c:v>0.26</c:v>
                </c:pt>
                <c:pt idx="4">
                  <c:v>0.21</c:v>
                </c:pt>
                <c:pt idx="5">
                  <c:v>0.21</c:v>
                </c:pt>
                <c:pt idx="6">
                  <c:v>0.24</c:v>
                </c:pt>
                <c:pt idx="7">
                  <c:v>0.26</c:v>
                </c:pt>
                <c:pt idx="8">
                  <c:v>0.28999999999999998</c:v>
                </c:pt>
                <c:pt idx="9">
                  <c:v>0.26</c:v>
                </c:pt>
                <c:pt idx="10">
                  <c:v>0.26</c:v>
                </c:pt>
                <c:pt idx="11">
                  <c:v>0.39</c:v>
                </c:pt>
                <c:pt idx="12">
                  <c:v>0.54</c:v>
                </c:pt>
                <c:pt idx="13">
                  <c:v>0.66</c:v>
                </c:pt>
                <c:pt idx="14">
                  <c:v>0.68</c:v>
                </c:pt>
              </c:numCache>
            </c:numRef>
          </c:val>
          <c:smooth val="0"/>
        </c:ser>
        <c:dLbls>
          <c:showLegendKey val="0"/>
          <c:showVal val="0"/>
          <c:showCatName val="0"/>
          <c:showSerName val="0"/>
          <c:showPercent val="0"/>
          <c:showBubbleSize val="0"/>
        </c:dLbls>
        <c:marker val="1"/>
        <c:smooth val="0"/>
        <c:axId val="162662272"/>
        <c:axId val="162662664"/>
      </c:lineChart>
      <c:catAx>
        <c:axId val="162662272"/>
        <c:scaling>
          <c:orientation val="minMax"/>
        </c:scaling>
        <c:delete val="0"/>
        <c:axPos val="b"/>
        <c:title>
          <c:tx>
            <c:rich>
              <a:bodyPr/>
              <a:lstStyle/>
              <a:p>
                <a:pPr>
                  <a:defRPr sz="1600" b="0">
                    <a:solidFill>
                      <a:schemeClr val="bg2"/>
                    </a:solidFill>
                  </a:defRPr>
                </a:pPr>
                <a:r>
                  <a:rPr lang="en-US" sz="1600" b="0" dirty="0" smtClean="0">
                    <a:solidFill>
                      <a:schemeClr val="bg2"/>
                    </a:solidFill>
                  </a:rPr>
                  <a:t>Year</a:t>
                </a:r>
                <a:endParaRPr lang="en-US" sz="1600" b="0" dirty="0">
                  <a:solidFill>
                    <a:schemeClr val="bg2"/>
                  </a:solidFill>
                </a:endParaRPr>
              </a:p>
            </c:rich>
          </c:tx>
          <c:overlay val="0"/>
        </c:title>
        <c:numFmt formatCode="General" sourceLinked="1"/>
        <c:majorTickMark val="out"/>
        <c:minorTickMark val="none"/>
        <c:tickLblPos val="nextTo"/>
        <c:txPr>
          <a:bodyPr rot="-1860000"/>
          <a:lstStyle/>
          <a:p>
            <a:pPr>
              <a:defRPr sz="1400">
                <a:solidFill>
                  <a:schemeClr val="bg2"/>
                </a:solidFill>
              </a:defRPr>
            </a:pPr>
            <a:endParaRPr lang="en-US"/>
          </a:p>
        </c:txPr>
        <c:crossAx val="162662664"/>
        <c:crosses val="autoZero"/>
        <c:auto val="1"/>
        <c:lblAlgn val="ctr"/>
        <c:lblOffset val="100"/>
        <c:tickLblSkip val="2"/>
        <c:noMultiLvlLbl val="0"/>
      </c:catAx>
      <c:valAx>
        <c:axId val="162662664"/>
        <c:scaling>
          <c:orientation val="minMax"/>
        </c:scaling>
        <c:delete val="0"/>
        <c:axPos val="l"/>
        <c:title>
          <c:tx>
            <c:rich>
              <a:bodyPr rot="-5400000" vert="horz"/>
              <a:lstStyle/>
              <a:p>
                <a:pPr>
                  <a:defRPr sz="1600" b="0">
                    <a:solidFill>
                      <a:srgbClr val="FFC000"/>
                    </a:solidFill>
                  </a:defRPr>
                </a:pPr>
                <a:r>
                  <a:rPr lang="en-US" sz="1600" b="0" dirty="0" smtClean="0">
                    <a:solidFill>
                      <a:srgbClr val="FFC000"/>
                    </a:solidFill>
                  </a:rPr>
                  <a:t>Reported cases/100,000 population</a:t>
                </a:r>
                <a:endParaRPr lang="en-US" sz="1600" b="0" dirty="0">
                  <a:solidFill>
                    <a:srgbClr val="FFC000"/>
                  </a:solidFill>
                </a:endParaRPr>
              </a:p>
            </c:rich>
          </c:tx>
          <c:layout>
            <c:manualLayout>
              <c:xMode val="edge"/>
              <c:yMode val="edge"/>
              <c:x val="7.1225071225071226E-3"/>
              <c:y val="5.0783002683323801E-2"/>
            </c:manualLayout>
          </c:layout>
          <c:overlay val="0"/>
        </c:title>
        <c:numFmt formatCode="#,##0.0" sourceLinked="0"/>
        <c:majorTickMark val="out"/>
        <c:minorTickMark val="out"/>
        <c:tickLblPos val="nextTo"/>
        <c:txPr>
          <a:bodyPr/>
          <a:lstStyle/>
          <a:p>
            <a:pPr>
              <a:defRPr sz="1400">
                <a:solidFill>
                  <a:srgbClr val="FFC000"/>
                </a:solidFill>
              </a:defRPr>
            </a:pPr>
            <a:endParaRPr lang="en-US"/>
          </a:p>
        </c:txPr>
        <c:crossAx val="162662272"/>
        <c:crosses val="autoZero"/>
        <c:crossBetween val="midCat"/>
      </c:valAx>
    </c:plotArea>
    <c:legend>
      <c:legendPos val="r"/>
      <c:layout>
        <c:manualLayout>
          <c:xMode val="edge"/>
          <c:yMode val="edge"/>
          <c:x val="0.67323978733427547"/>
          <c:y val="0.11757291162627018"/>
          <c:w val="0.1401140722794266"/>
          <c:h val="0.18545374565609463"/>
        </c:manualLayout>
      </c:layout>
      <c:overlay val="0"/>
      <c:txPr>
        <a:bodyPr/>
        <a:lstStyle/>
        <a:p>
          <a:pPr>
            <a:defRPr sz="1600">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American Indian/Alaska Native</c:v>
                </c:pt>
              </c:strCache>
            </c:strRef>
          </c:tx>
          <c:spPr>
            <a:ln>
              <a:solidFill>
                <a:schemeClr val="bg2"/>
              </a:solidFill>
            </a:ln>
          </c:spPr>
          <c:marker>
            <c:symbol val="circle"/>
            <c:size val="10"/>
            <c:spPr>
              <a:noFill/>
              <a:ln>
                <a:solidFill>
                  <a:schemeClr val="bg2"/>
                </a:solidFill>
              </a:ln>
            </c:spPr>
          </c:marker>
          <c:cat>
            <c:numRef>
              <c:f>Sheet1!$A$2:$A$16</c:f>
              <c:numCache>
                <c:formatCode>General</c:formatCode>
                <c:ptCount val="15"/>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numCache>
            </c:numRef>
          </c:cat>
          <c:val>
            <c:numRef>
              <c:f>Sheet1!$B$2:$B$16</c:f>
              <c:numCache>
                <c:formatCode>General</c:formatCode>
                <c:ptCount val="15"/>
                <c:pt idx="0">
                  <c:v>0.67</c:v>
                </c:pt>
                <c:pt idx="1">
                  <c:v>0.67</c:v>
                </c:pt>
                <c:pt idx="2">
                  <c:v>0.7</c:v>
                </c:pt>
                <c:pt idx="3">
                  <c:v>0.42</c:v>
                </c:pt>
                <c:pt idx="4">
                  <c:v>0.68</c:v>
                </c:pt>
                <c:pt idx="5">
                  <c:v>0.31</c:v>
                </c:pt>
                <c:pt idx="6">
                  <c:v>0.71</c:v>
                </c:pt>
                <c:pt idx="7">
                  <c:v>0.61</c:v>
                </c:pt>
                <c:pt idx="8">
                  <c:v>0.81</c:v>
                </c:pt>
                <c:pt idx="9">
                  <c:v>0.64</c:v>
                </c:pt>
                <c:pt idx="10">
                  <c:v>1.01</c:v>
                </c:pt>
                <c:pt idx="11">
                  <c:v>1.0900000000000001</c:v>
                </c:pt>
                <c:pt idx="12">
                  <c:v>2.0299999999999998</c:v>
                </c:pt>
                <c:pt idx="13">
                  <c:v>1.74</c:v>
                </c:pt>
                <c:pt idx="14">
                  <c:v>1.32</c:v>
                </c:pt>
              </c:numCache>
            </c:numRef>
          </c:val>
          <c:smooth val="0"/>
        </c:ser>
        <c:ser>
          <c:idx val="1"/>
          <c:order val="1"/>
          <c:tx>
            <c:strRef>
              <c:f>Sheet1!$C$1</c:f>
              <c:strCache>
                <c:ptCount val="1"/>
                <c:pt idx="0">
                  <c:v>Asian/Pacific Islander</c:v>
                </c:pt>
              </c:strCache>
            </c:strRef>
          </c:tx>
          <c:spPr>
            <a:ln>
              <a:solidFill>
                <a:srgbClr val="FF9933"/>
              </a:solidFill>
            </a:ln>
          </c:spPr>
          <c:marker>
            <c:symbol val="diamond"/>
            <c:size val="9"/>
            <c:spPr>
              <a:solidFill>
                <a:schemeClr val="accent6">
                  <a:lumMod val="75000"/>
                </a:schemeClr>
              </a:solidFill>
              <a:ln>
                <a:solidFill>
                  <a:srgbClr val="FF9933"/>
                </a:solidFill>
              </a:ln>
            </c:spPr>
          </c:marker>
          <c:cat>
            <c:numRef>
              <c:f>Sheet1!$A$2:$A$16</c:f>
              <c:numCache>
                <c:formatCode>General</c:formatCode>
                <c:ptCount val="15"/>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numCache>
            </c:numRef>
          </c:cat>
          <c:val>
            <c:numRef>
              <c:f>Sheet1!$C$2:$C$16</c:f>
              <c:numCache>
                <c:formatCode>General</c:formatCode>
                <c:ptCount val="15"/>
                <c:pt idx="0">
                  <c:v>0.13</c:v>
                </c:pt>
                <c:pt idx="1">
                  <c:v>0.08</c:v>
                </c:pt>
                <c:pt idx="2">
                  <c:v>0.08</c:v>
                </c:pt>
                <c:pt idx="3">
                  <c:v>0.08</c:v>
                </c:pt>
                <c:pt idx="4">
                  <c:v>0.06</c:v>
                </c:pt>
                <c:pt idx="5">
                  <c:v>0.02</c:v>
                </c:pt>
                <c:pt idx="6">
                  <c:v>0.08</c:v>
                </c:pt>
                <c:pt idx="7">
                  <c:v>0.02</c:v>
                </c:pt>
                <c:pt idx="8">
                  <c:v>0.04</c:v>
                </c:pt>
                <c:pt idx="9">
                  <c:v>0.04</c:v>
                </c:pt>
                <c:pt idx="10">
                  <c:v>7.0000000000000007E-2</c:v>
                </c:pt>
                <c:pt idx="11">
                  <c:v>0.05</c:v>
                </c:pt>
                <c:pt idx="12">
                  <c:v>0.1</c:v>
                </c:pt>
                <c:pt idx="13">
                  <c:v>0.08</c:v>
                </c:pt>
                <c:pt idx="14">
                  <c:v>7.0000000000000007E-2</c:v>
                </c:pt>
              </c:numCache>
            </c:numRef>
          </c:val>
          <c:smooth val="0"/>
        </c:ser>
        <c:ser>
          <c:idx val="2"/>
          <c:order val="2"/>
          <c:tx>
            <c:strRef>
              <c:f>Sheet1!$D$1</c:f>
              <c:strCache>
                <c:ptCount val="1"/>
                <c:pt idx="0">
                  <c:v>Black, Non-Hispanic</c:v>
                </c:pt>
              </c:strCache>
            </c:strRef>
          </c:tx>
          <c:spPr>
            <a:ln>
              <a:solidFill>
                <a:srgbClr val="FFFF00"/>
              </a:solidFill>
            </a:ln>
          </c:spPr>
          <c:marker>
            <c:symbol val="star"/>
            <c:size val="9"/>
            <c:spPr>
              <a:noFill/>
              <a:ln>
                <a:solidFill>
                  <a:srgbClr val="FFFF00"/>
                </a:solidFill>
              </a:ln>
            </c:spPr>
          </c:marker>
          <c:cat>
            <c:numRef>
              <c:f>Sheet1!$A$2:$A$16</c:f>
              <c:numCache>
                <c:formatCode>General</c:formatCode>
                <c:ptCount val="15"/>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numCache>
            </c:numRef>
          </c:cat>
          <c:val>
            <c:numRef>
              <c:f>Sheet1!$D$2:$D$16</c:f>
              <c:numCache>
                <c:formatCode>General</c:formatCode>
                <c:ptCount val="15"/>
                <c:pt idx="0">
                  <c:v>1.29</c:v>
                </c:pt>
                <c:pt idx="1">
                  <c:v>0.66</c:v>
                </c:pt>
                <c:pt idx="2">
                  <c:v>0.37</c:v>
                </c:pt>
                <c:pt idx="3">
                  <c:v>0.27</c:v>
                </c:pt>
                <c:pt idx="4">
                  <c:v>0.17</c:v>
                </c:pt>
                <c:pt idx="5">
                  <c:v>0.11</c:v>
                </c:pt>
                <c:pt idx="6">
                  <c:v>0.16</c:v>
                </c:pt>
                <c:pt idx="7">
                  <c:v>0.18</c:v>
                </c:pt>
                <c:pt idx="8">
                  <c:v>0.16</c:v>
                </c:pt>
                <c:pt idx="9">
                  <c:v>0.12</c:v>
                </c:pt>
                <c:pt idx="10">
                  <c:v>0.11</c:v>
                </c:pt>
                <c:pt idx="11">
                  <c:v>0.14000000000000001</c:v>
                </c:pt>
                <c:pt idx="12">
                  <c:v>0.15</c:v>
                </c:pt>
                <c:pt idx="13">
                  <c:v>0.2</c:v>
                </c:pt>
                <c:pt idx="14">
                  <c:v>0.19</c:v>
                </c:pt>
              </c:numCache>
            </c:numRef>
          </c:val>
          <c:smooth val="0"/>
        </c:ser>
        <c:ser>
          <c:idx val="3"/>
          <c:order val="3"/>
          <c:tx>
            <c:strRef>
              <c:f>Sheet1!$E$1</c:f>
              <c:strCache>
                <c:ptCount val="1"/>
                <c:pt idx="0">
                  <c:v>White, Non-Hispanic</c:v>
                </c:pt>
              </c:strCache>
            </c:strRef>
          </c:tx>
          <c:spPr>
            <a:ln>
              <a:solidFill>
                <a:srgbClr val="00B050"/>
              </a:solidFill>
            </a:ln>
          </c:spPr>
          <c:marker>
            <c:symbol val="triangle"/>
            <c:size val="9"/>
            <c:spPr>
              <a:solidFill>
                <a:srgbClr val="00B050"/>
              </a:solidFill>
              <a:ln>
                <a:solidFill>
                  <a:srgbClr val="00B050"/>
                </a:solidFill>
              </a:ln>
            </c:spPr>
          </c:marker>
          <c:cat>
            <c:numRef>
              <c:f>Sheet1!$A$2:$A$16</c:f>
              <c:numCache>
                <c:formatCode>General</c:formatCode>
                <c:ptCount val="15"/>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numCache>
            </c:numRef>
          </c:cat>
          <c:val>
            <c:numRef>
              <c:f>Sheet1!$E$2:$E$16</c:f>
              <c:numCache>
                <c:formatCode>General</c:formatCode>
                <c:ptCount val="15"/>
                <c:pt idx="0">
                  <c:v>0.64</c:v>
                </c:pt>
                <c:pt idx="1">
                  <c:v>0.42</c:v>
                </c:pt>
                <c:pt idx="2">
                  <c:v>0.35</c:v>
                </c:pt>
                <c:pt idx="3">
                  <c:v>0.27</c:v>
                </c:pt>
                <c:pt idx="4">
                  <c:v>0.21</c:v>
                </c:pt>
                <c:pt idx="5">
                  <c:v>0.21</c:v>
                </c:pt>
                <c:pt idx="6">
                  <c:v>0.24</c:v>
                </c:pt>
                <c:pt idx="7">
                  <c:v>0.25</c:v>
                </c:pt>
                <c:pt idx="8">
                  <c:v>0.28999999999999998</c:v>
                </c:pt>
                <c:pt idx="9">
                  <c:v>0.27</c:v>
                </c:pt>
                <c:pt idx="10">
                  <c:v>0.31</c:v>
                </c:pt>
                <c:pt idx="11">
                  <c:v>0.47</c:v>
                </c:pt>
                <c:pt idx="12">
                  <c:v>0.64</c:v>
                </c:pt>
                <c:pt idx="13">
                  <c:v>0.82</c:v>
                </c:pt>
                <c:pt idx="14">
                  <c:v>0.84</c:v>
                </c:pt>
              </c:numCache>
            </c:numRef>
          </c:val>
          <c:smooth val="0"/>
        </c:ser>
        <c:ser>
          <c:idx val="4"/>
          <c:order val="4"/>
          <c:tx>
            <c:strRef>
              <c:f>Sheet1!$F$1</c:f>
              <c:strCache>
                <c:ptCount val="1"/>
                <c:pt idx="0">
                  <c:v>Hispanic</c:v>
                </c:pt>
              </c:strCache>
            </c:strRef>
          </c:tx>
          <c:spPr>
            <a:ln>
              <a:solidFill>
                <a:srgbClr val="9933FF"/>
              </a:solidFill>
            </a:ln>
          </c:spPr>
          <c:marker>
            <c:symbol val="square"/>
            <c:size val="8"/>
            <c:spPr>
              <a:solidFill>
                <a:srgbClr val="9933FF"/>
              </a:solidFill>
              <a:ln>
                <a:solidFill>
                  <a:srgbClr val="9933FF"/>
                </a:solidFill>
              </a:ln>
            </c:spPr>
          </c:marker>
          <c:cat>
            <c:numRef>
              <c:f>Sheet1!$A$2:$A$16</c:f>
              <c:numCache>
                <c:formatCode>General</c:formatCode>
                <c:ptCount val="15"/>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numCache>
            </c:numRef>
          </c:cat>
          <c:val>
            <c:numRef>
              <c:f>Sheet1!$F$2:$F$16</c:f>
              <c:numCache>
                <c:formatCode>General</c:formatCode>
                <c:ptCount val="15"/>
                <c:pt idx="0">
                  <c:v>0.36</c:v>
                </c:pt>
                <c:pt idx="1">
                  <c:v>0.36</c:v>
                </c:pt>
                <c:pt idx="2">
                  <c:v>0.28000000000000003</c:v>
                </c:pt>
                <c:pt idx="3">
                  <c:v>0.17</c:v>
                </c:pt>
                <c:pt idx="4">
                  <c:v>0.11</c:v>
                </c:pt>
                <c:pt idx="5">
                  <c:v>0.15</c:v>
                </c:pt>
                <c:pt idx="6">
                  <c:v>0.11</c:v>
                </c:pt>
                <c:pt idx="7">
                  <c:v>0.15</c:v>
                </c:pt>
                <c:pt idx="8">
                  <c:v>0.13</c:v>
                </c:pt>
                <c:pt idx="9">
                  <c:v>0.13</c:v>
                </c:pt>
                <c:pt idx="10">
                  <c:v>0.14000000000000001</c:v>
                </c:pt>
                <c:pt idx="11">
                  <c:v>0.17</c:v>
                </c:pt>
                <c:pt idx="12">
                  <c:v>0.21</c:v>
                </c:pt>
                <c:pt idx="13">
                  <c:v>0.22</c:v>
                </c:pt>
                <c:pt idx="14">
                  <c:v>0.25</c:v>
                </c:pt>
              </c:numCache>
            </c:numRef>
          </c:val>
          <c:smooth val="0"/>
        </c:ser>
        <c:dLbls>
          <c:showLegendKey val="0"/>
          <c:showVal val="0"/>
          <c:showCatName val="0"/>
          <c:showSerName val="0"/>
          <c:showPercent val="0"/>
          <c:showBubbleSize val="0"/>
        </c:dLbls>
        <c:marker val="1"/>
        <c:smooth val="0"/>
        <c:axId val="162663448"/>
        <c:axId val="228519440"/>
      </c:lineChart>
      <c:catAx>
        <c:axId val="162663448"/>
        <c:scaling>
          <c:orientation val="minMax"/>
        </c:scaling>
        <c:delete val="0"/>
        <c:axPos val="b"/>
        <c:title>
          <c:tx>
            <c:rich>
              <a:bodyPr/>
              <a:lstStyle/>
              <a:p>
                <a:pPr>
                  <a:defRPr sz="1600" b="0">
                    <a:solidFill>
                      <a:schemeClr val="bg2"/>
                    </a:solidFill>
                  </a:defRPr>
                </a:pPr>
                <a:r>
                  <a:rPr lang="en-US" sz="1600" b="0" dirty="0" smtClean="0">
                    <a:solidFill>
                      <a:schemeClr val="bg2"/>
                    </a:solidFill>
                  </a:rPr>
                  <a:t>Year</a:t>
                </a:r>
                <a:endParaRPr lang="en-US" sz="1600" b="0" dirty="0">
                  <a:solidFill>
                    <a:schemeClr val="bg2"/>
                  </a:solidFill>
                </a:endParaRPr>
              </a:p>
            </c:rich>
          </c:tx>
          <c:layout>
            <c:manualLayout>
              <c:xMode val="edge"/>
              <c:yMode val="edge"/>
              <c:x val="0.44990741409617374"/>
              <c:y val="0.93"/>
            </c:manualLayout>
          </c:layout>
          <c:overlay val="0"/>
        </c:title>
        <c:numFmt formatCode="General" sourceLinked="1"/>
        <c:majorTickMark val="out"/>
        <c:minorTickMark val="none"/>
        <c:tickLblPos val="nextTo"/>
        <c:txPr>
          <a:bodyPr rot="-1860000"/>
          <a:lstStyle/>
          <a:p>
            <a:pPr>
              <a:defRPr sz="1400">
                <a:solidFill>
                  <a:schemeClr val="bg2"/>
                </a:solidFill>
                <a:latin typeface="+mj-lt"/>
              </a:defRPr>
            </a:pPr>
            <a:endParaRPr lang="en-US"/>
          </a:p>
        </c:txPr>
        <c:crossAx val="228519440"/>
        <c:crosses val="autoZero"/>
        <c:auto val="1"/>
        <c:lblAlgn val="ctr"/>
        <c:lblOffset val="100"/>
        <c:tickLblSkip val="2"/>
        <c:noMultiLvlLbl val="0"/>
      </c:catAx>
      <c:valAx>
        <c:axId val="228519440"/>
        <c:scaling>
          <c:orientation val="minMax"/>
        </c:scaling>
        <c:delete val="0"/>
        <c:axPos val="l"/>
        <c:title>
          <c:tx>
            <c:rich>
              <a:bodyPr rot="-5400000" vert="horz"/>
              <a:lstStyle/>
              <a:p>
                <a:pPr>
                  <a:defRPr sz="1400">
                    <a:solidFill>
                      <a:srgbClr val="FF9933"/>
                    </a:solidFill>
                  </a:defRPr>
                </a:pPr>
                <a:r>
                  <a:rPr lang="en-US" sz="1400" b="0" i="0" baseline="0" dirty="0" smtClean="0">
                    <a:solidFill>
                      <a:srgbClr val="FF9933"/>
                    </a:solidFill>
                    <a:effectLst/>
                  </a:rPr>
                  <a:t>Reported cases/100,000 population                     </a:t>
                </a:r>
                <a:endParaRPr lang="en-US" sz="1400" dirty="0">
                  <a:solidFill>
                    <a:srgbClr val="FF9933"/>
                  </a:solidFill>
                  <a:effectLst/>
                </a:endParaRPr>
              </a:p>
            </c:rich>
          </c:tx>
          <c:layout>
            <c:manualLayout>
              <c:xMode val="edge"/>
              <c:yMode val="edge"/>
              <c:x val="3.0454622071323647E-3"/>
              <c:y val="0.23775084364454444"/>
            </c:manualLayout>
          </c:layout>
          <c:overlay val="0"/>
        </c:title>
        <c:numFmt formatCode="General" sourceLinked="1"/>
        <c:majorTickMark val="out"/>
        <c:minorTickMark val="out"/>
        <c:tickLblPos val="nextTo"/>
        <c:txPr>
          <a:bodyPr/>
          <a:lstStyle/>
          <a:p>
            <a:pPr>
              <a:defRPr sz="1400">
                <a:solidFill>
                  <a:srgbClr val="FF9933"/>
                </a:solidFill>
              </a:defRPr>
            </a:pPr>
            <a:endParaRPr lang="en-US"/>
          </a:p>
        </c:txPr>
        <c:crossAx val="162663448"/>
        <c:crosses val="autoZero"/>
        <c:crossBetween val="midCat"/>
      </c:valAx>
    </c:plotArea>
    <c:legend>
      <c:legendPos val="t"/>
      <c:layout>
        <c:manualLayout>
          <c:xMode val="edge"/>
          <c:yMode val="edge"/>
          <c:x val="0.56619434611957908"/>
          <c:y val="0.20058005249343833"/>
          <c:w val="0.39276853365027486"/>
          <c:h val="0.3492098005515808"/>
        </c:manualLayout>
      </c:layout>
      <c:overlay val="0"/>
      <c:txPr>
        <a:bodyPr/>
        <a:lstStyle/>
        <a:p>
          <a:pPr>
            <a:defRPr sz="1400" b="0" u="none">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pieChart>
        <c:varyColors val="1"/>
        <c:ser>
          <c:idx val="0"/>
          <c:order val="0"/>
          <c:tx>
            <c:strRef>
              <c:f>Sheet1!$B$1</c:f>
              <c:strCache>
                <c:ptCount val="1"/>
                <c:pt idx="0">
                  <c:v>2014</c:v>
                </c:pt>
              </c:strCache>
            </c:strRef>
          </c:tx>
          <c:dPt>
            <c:idx val="0"/>
            <c:bubble3D val="0"/>
            <c:spPr>
              <a:solidFill>
                <a:srgbClr val="FFC000"/>
              </a:solidFill>
            </c:spPr>
          </c:dPt>
          <c:dPt>
            <c:idx val="1"/>
            <c:bubble3D val="0"/>
            <c:spPr>
              <a:solidFill>
                <a:srgbClr val="7CA295"/>
              </a:solidFill>
            </c:spPr>
          </c:dPt>
          <c:dPt>
            <c:idx val="2"/>
            <c:bubble3D val="0"/>
            <c:spPr>
              <a:solidFill>
                <a:srgbClr val="8A343D"/>
              </a:solidFill>
            </c:spPr>
          </c:dPt>
          <c:dLbls>
            <c:spPr>
              <a:noFill/>
              <a:ln>
                <a:noFill/>
              </a:ln>
              <a:effectLst/>
            </c:spPr>
            <c:dLblPos val="bestFit"/>
            <c:showLegendKey val="0"/>
            <c:showVal val="1"/>
            <c:showCatName val="0"/>
            <c:showSerName val="0"/>
            <c:showPercent val="1"/>
            <c:showBubbleSize val="0"/>
            <c:separator>
</c:separator>
            <c:showLeaderLines val="0"/>
            <c:extLst>
              <c:ext xmlns:c15="http://schemas.microsoft.com/office/drawing/2012/chart" uri="{CE6537A1-D6FC-4f65-9D91-7224C49458BB}"/>
            </c:extLst>
          </c:dLbls>
          <c:cat>
            <c:strRef>
              <c:f>Sheet1!$A$2:$A$4</c:f>
              <c:strCache>
                <c:ptCount val="3"/>
                <c:pt idx="0">
                  <c:v>Risk identified*</c:v>
                </c:pt>
                <c:pt idx="1">
                  <c:v>No risk identified</c:v>
                </c:pt>
                <c:pt idx="2">
                  <c:v>Risk data missing </c:v>
                </c:pt>
              </c:strCache>
            </c:strRef>
          </c:cat>
          <c:val>
            <c:numRef>
              <c:f>Sheet1!$B$2:$B$4</c:f>
              <c:numCache>
                <c:formatCode>General</c:formatCode>
                <c:ptCount val="3"/>
                <c:pt idx="0">
                  <c:v>836</c:v>
                </c:pt>
                <c:pt idx="1">
                  <c:v>416</c:v>
                </c:pt>
                <c:pt idx="2">
                  <c:v>942</c:v>
                </c:pt>
              </c:numCache>
            </c:numRef>
          </c:val>
        </c:ser>
        <c:dLbls>
          <c:showLegendKey val="0"/>
          <c:showVal val="0"/>
          <c:showCatName val="0"/>
          <c:showSerName val="0"/>
          <c:showPercent val="0"/>
          <c:showBubbleSize val="0"/>
          <c:showLeaderLines val="0"/>
        </c:dLbls>
        <c:firstSliceAng val="342"/>
      </c:pieChart>
    </c:plotArea>
    <c:legend>
      <c:legendPos val="r"/>
      <c:overlay val="0"/>
      <c:txPr>
        <a:bodyPr/>
        <a:lstStyle/>
        <a:p>
          <a:pPr>
            <a:defRPr>
              <a:solidFill>
                <a:schemeClr val="bg1"/>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clustered"/>
        <c:varyColors val="0"/>
        <c:ser>
          <c:idx val="0"/>
          <c:order val="0"/>
          <c:tx>
            <c:strRef>
              <c:f>Sheet1!$B$1</c:f>
              <c:strCache>
                <c:ptCount val="1"/>
                <c:pt idx="0">
                  <c:v>Yes</c:v>
                </c:pt>
              </c:strCache>
            </c:strRef>
          </c:tx>
          <c:spPr>
            <a:solidFill>
              <a:srgbClr val="009999"/>
            </a:solidFill>
          </c:spPr>
          <c:invertIfNegative val="0"/>
          <c:dLbls>
            <c:dLbl>
              <c:idx val="1"/>
              <c:layout>
                <c:manualLayout>
                  <c:x val="-1.7905034597947983E-3"/>
                  <c:y val="-2.9235161394299395E-3"/>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2"/>
              <c:dLblPos val="outEnd"/>
              <c:showLegendKey val="0"/>
              <c:showVal val="1"/>
              <c:showCatName val="0"/>
              <c:showSerName val="0"/>
              <c:showPercent val="0"/>
              <c:showBubbleSize val="0"/>
              <c:extLst>
                <c:ext xmlns:c15="http://schemas.microsoft.com/office/drawing/2012/chart" uri="{CE6537A1-D6FC-4f65-9D91-7224C49458BB}"/>
              </c:extLst>
            </c:dLbl>
            <c:dLbl>
              <c:idx val="8"/>
              <c:delete val="1"/>
              <c:extLst>
                <c:ext xmlns:c15="http://schemas.microsoft.com/office/drawing/2012/chart" uri="{CE6537A1-D6FC-4f65-9D91-7224C49458BB}"/>
              </c:extLst>
            </c:dLbl>
            <c:spPr>
              <a:noFill/>
              <a:ln>
                <a:noFill/>
              </a:ln>
              <a:effectLst/>
            </c:spPr>
            <c:txPr>
              <a:bodyPr/>
              <a:lstStyle/>
              <a:p>
                <a:pPr>
                  <a:defRPr>
                    <a:solidFill>
                      <a:srgbClr val="FFC000"/>
                    </a:solidFill>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Injection-drug
 use</c:v>
                </c:pt>
                <c:pt idx="1">
                  <c:v>Men who have
 sex with men¶</c:v>
                </c:pt>
                <c:pt idx="2">
                  <c:v>Sexual
contact</c:v>
                </c:pt>
                <c:pt idx="3">
                  <c:v>Multiple
sex partners</c:v>
                </c:pt>
              </c:strCache>
            </c:strRef>
          </c:cat>
          <c:val>
            <c:numRef>
              <c:f>Sheet1!$B$2:$B$5</c:f>
              <c:numCache>
                <c:formatCode>General</c:formatCode>
                <c:ptCount val="4"/>
                <c:pt idx="0">
                  <c:v>702</c:v>
                </c:pt>
                <c:pt idx="1">
                  <c:v>27</c:v>
                </c:pt>
                <c:pt idx="2">
                  <c:v>3</c:v>
                </c:pt>
                <c:pt idx="3">
                  <c:v>150</c:v>
                </c:pt>
              </c:numCache>
            </c:numRef>
          </c:val>
        </c:ser>
        <c:ser>
          <c:idx val="1"/>
          <c:order val="1"/>
          <c:tx>
            <c:strRef>
              <c:f>Sheet1!$C$1</c:f>
              <c:strCache>
                <c:ptCount val="1"/>
                <c:pt idx="0">
                  <c:v>No</c:v>
                </c:pt>
              </c:strCache>
            </c:strRef>
          </c:tx>
          <c:spPr>
            <a:solidFill>
              <a:srgbClr val="990000"/>
            </a:solidFill>
          </c:spPr>
          <c:invertIfNegative val="0"/>
          <c:dLbls>
            <c:dLbl>
              <c:idx val="2"/>
              <c:layout>
                <c:manualLayout>
                  <c:x val="-4.3064900978286805E-3"/>
                  <c:y val="2.9239766081871343E-3"/>
                </c:manualLayout>
              </c:layout>
              <c:numFmt formatCode="#,##0" sourceLinked="0"/>
              <c:spPr/>
              <c:txPr>
                <a:bodyPr/>
                <a:lstStyle/>
                <a:p>
                  <a:pPr>
                    <a:defRPr>
                      <a:solidFill>
                        <a:srgbClr val="FFC000"/>
                      </a:solidFill>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dLbl>
              <c:idx val="4"/>
              <c:layout>
                <c:manualLayout>
                  <c:x val="-6.1201383917919355E-3"/>
                  <c:y val="0"/>
                </c:manualLayout>
              </c:layout>
              <c:numFmt formatCode="#,##0" sourceLinked="0"/>
              <c:spPr/>
              <c:txPr>
                <a:bodyPr/>
                <a:lstStyle/>
                <a:p>
                  <a:pPr>
                    <a:defRPr>
                      <a:solidFill>
                        <a:srgbClr val="FFC000"/>
                      </a:solidFill>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dLbl>
              <c:idx val="8"/>
              <c:delete val="1"/>
              <c:extLst>
                <c:ext xmlns:c15="http://schemas.microsoft.com/office/drawing/2012/chart" uri="{CE6537A1-D6FC-4f65-9D91-7224C49458BB}"/>
              </c:extLst>
            </c:dLbl>
            <c:numFmt formatCode="#,##0" sourceLinked="0"/>
            <c:spPr>
              <a:noFill/>
              <a:ln>
                <a:noFill/>
              </a:ln>
              <a:effectLst/>
            </c:spPr>
            <c:txPr>
              <a:bodyPr/>
              <a:lstStyle/>
              <a:p>
                <a:pPr>
                  <a:defRPr>
                    <a:solidFill>
                      <a:srgbClr val="0000FF"/>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Injection-drug
 use</c:v>
                </c:pt>
                <c:pt idx="1">
                  <c:v>Men who have
 sex with men¶</c:v>
                </c:pt>
                <c:pt idx="2">
                  <c:v>Sexual
contact</c:v>
                </c:pt>
                <c:pt idx="3">
                  <c:v>Multiple
sex partners</c:v>
                </c:pt>
              </c:strCache>
            </c:strRef>
          </c:cat>
          <c:val>
            <c:numRef>
              <c:f>Sheet1!$C$2:$C$5</c:f>
              <c:numCache>
                <c:formatCode>General</c:formatCode>
                <c:ptCount val="4"/>
                <c:pt idx="0">
                  <c:v>328</c:v>
                </c:pt>
                <c:pt idx="1">
                  <c:v>203</c:v>
                </c:pt>
                <c:pt idx="2">
                  <c:v>32</c:v>
                </c:pt>
                <c:pt idx="3">
                  <c:v>344</c:v>
                </c:pt>
              </c:numCache>
            </c:numRef>
          </c:val>
        </c:ser>
        <c:ser>
          <c:idx val="2"/>
          <c:order val="2"/>
          <c:tx>
            <c:strRef>
              <c:f>Sheet1!$D$1</c:f>
              <c:strCache>
                <c:ptCount val="1"/>
                <c:pt idx="0">
                  <c:v>Missing§</c:v>
                </c:pt>
              </c:strCache>
            </c:strRef>
          </c:tx>
          <c:spPr>
            <a:solidFill>
              <a:srgbClr val="FFC000"/>
            </a:solidFill>
          </c:spPr>
          <c:invertIfNegative val="0"/>
          <c:dLbls>
            <c:numFmt formatCode="#,##0" sourceLinked="0"/>
            <c:spPr>
              <a:noFill/>
              <a:ln>
                <a:noFill/>
              </a:ln>
              <a:effectLst/>
            </c:spPr>
            <c:txPr>
              <a:bodyPr/>
              <a:lstStyle/>
              <a:p>
                <a:pPr>
                  <a:defRPr>
                    <a:solidFill>
                      <a:srgbClr val="0000FF"/>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Injection-drug
 use</c:v>
                </c:pt>
                <c:pt idx="1">
                  <c:v>Men who have
 sex with men¶</c:v>
                </c:pt>
                <c:pt idx="2">
                  <c:v>Sexual
contact</c:v>
                </c:pt>
                <c:pt idx="3">
                  <c:v>Multiple
sex partners</c:v>
                </c:pt>
              </c:strCache>
            </c:strRef>
          </c:cat>
          <c:val>
            <c:numRef>
              <c:f>Sheet1!$D$2:$D$5</c:f>
              <c:numCache>
                <c:formatCode>General</c:formatCode>
                <c:ptCount val="4"/>
                <c:pt idx="0">
                  <c:v>1164</c:v>
                </c:pt>
                <c:pt idx="1">
                  <c:v>937</c:v>
                </c:pt>
                <c:pt idx="2">
                  <c:v>2159</c:v>
                </c:pt>
                <c:pt idx="3">
                  <c:v>1700</c:v>
                </c:pt>
              </c:numCache>
            </c:numRef>
          </c:val>
        </c:ser>
        <c:dLbls>
          <c:showLegendKey val="0"/>
          <c:showVal val="0"/>
          <c:showCatName val="0"/>
          <c:showSerName val="0"/>
          <c:showPercent val="0"/>
          <c:showBubbleSize val="0"/>
        </c:dLbls>
        <c:gapWidth val="50"/>
        <c:axId val="228521008"/>
        <c:axId val="228520616"/>
      </c:barChart>
      <c:valAx>
        <c:axId val="228520616"/>
        <c:scaling>
          <c:orientation val="minMax"/>
          <c:max val="2200"/>
          <c:min val="0"/>
        </c:scaling>
        <c:delete val="0"/>
        <c:axPos val="t"/>
        <c:majorGridlines/>
        <c:numFmt formatCode="#,##0" sourceLinked="0"/>
        <c:majorTickMark val="none"/>
        <c:minorTickMark val="none"/>
        <c:tickLblPos val="high"/>
        <c:txPr>
          <a:bodyPr rot="0" vert="horz" anchor="t" anchorCtr="0"/>
          <a:lstStyle/>
          <a:p>
            <a:pPr>
              <a:defRPr sz="1600">
                <a:solidFill>
                  <a:srgbClr val="FFC000"/>
                </a:solidFill>
              </a:defRPr>
            </a:pPr>
            <a:endParaRPr lang="en-US"/>
          </a:p>
        </c:txPr>
        <c:crossAx val="228521008"/>
        <c:crosses val="autoZero"/>
        <c:crossBetween val="between"/>
        <c:majorUnit val="200"/>
      </c:valAx>
      <c:catAx>
        <c:axId val="228521008"/>
        <c:scaling>
          <c:orientation val="maxMin"/>
        </c:scaling>
        <c:delete val="0"/>
        <c:axPos val="l"/>
        <c:numFmt formatCode="General" sourceLinked="1"/>
        <c:majorTickMark val="cross"/>
        <c:minorTickMark val="none"/>
        <c:tickLblPos val="nextTo"/>
        <c:spPr>
          <a:ln w="19050"/>
        </c:spPr>
        <c:txPr>
          <a:bodyPr rot="0" vert="horz" anchor="ctr" anchorCtr="1"/>
          <a:lstStyle/>
          <a:p>
            <a:pPr marL="0" algn="r">
              <a:lnSpc>
                <a:spcPct val="100000"/>
              </a:lnSpc>
              <a:spcBef>
                <a:spcPts val="0"/>
              </a:spcBef>
              <a:spcAft>
                <a:spcPts val="0"/>
              </a:spcAft>
              <a:defRPr sz="1400">
                <a:solidFill>
                  <a:srgbClr val="FFC000"/>
                </a:solidFill>
              </a:defRPr>
            </a:pPr>
            <a:endParaRPr lang="en-US"/>
          </a:p>
        </c:txPr>
        <c:crossAx val="228520616"/>
        <c:crosses val="autoZero"/>
        <c:auto val="0"/>
        <c:lblAlgn val="ctr"/>
        <c:lblOffset val="50"/>
        <c:tickMarkSkip val="1"/>
        <c:noMultiLvlLbl val="0"/>
      </c:catAx>
      <c:spPr>
        <a:ln>
          <a:solidFill>
            <a:schemeClr val="tx1">
              <a:tint val="75000"/>
              <a:shade val="95000"/>
              <a:satMod val="105000"/>
            </a:schemeClr>
          </a:solidFill>
        </a:ln>
      </c:spPr>
    </c:plotArea>
    <c:legend>
      <c:legendPos val="r"/>
      <c:layout>
        <c:manualLayout>
          <c:xMode val="edge"/>
          <c:yMode val="edge"/>
          <c:x val="0.80271796707229792"/>
          <c:y val="5.2767417230740903E-2"/>
          <c:w val="0.15162034232900376"/>
          <c:h val="0.26372127826126995"/>
        </c:manualLayout>
      </c:layout>
      <c:overlay val="1"/>
      <c:txPr>
        <a:bodyPr/>
        <a:lstStyle/>
        <a:p>
          <a:pPr>
            <a:defRPr sz="1600">
              <a:solidFill>
                <a:srgbClr val="FFC000"/>
              </a:solidFill>
            </a:defRPr>
          </a:pPr>
          <a:endParaRPr lang="en-US"/>
        </a:p>
      </c:txPr>
    </c:legend>
    <c:plotVisOnly val="1"/>
    <c:dispBlanksAs val="gap"/>
    <c:showDLblsOverMax val="0"/>
  </c:chart>
  <c:txPr>
    <a:bodyPr/>
    <a:lstStyle/>
    <a:p>
      <a:pPr>
        <a:spcBef>
          <a:spcPts val="0"/>
        </a:spcBef>
        <a:spcAft>
          <a:spcPts val="0"/>
        </a:spcAft>
        <a:defRPr sz="1800"/>
      </a:pPr>
      <a:endParaRPr lang="en-US"/>
    </a:p>
  </c:txPr>
  <c:externalData r:id="rId1">
    <c:autoUpdate val="0"/>
  </c:externalData>
  <c:userShapes r:id="rId2"/>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4597484276729561"/>
          <c:y val="3.168543372754519E-2"/>
          <c:w val="0.82275285901762285"/>
          <c:h val="0.86037270416691802"/>
        </c:manualLayout>
      </c:layout>
      <c:barChart>
        <c:barDir val="bar"/>
        <c:grouping val="clustered"/>
        <c:varyColors val="0"/>
        <c:ser>
          <c:idx val="0"/>
          <c:order val="0"/>
          <c:tx>
            <c:strRef>
              <c:f>Sheet1!$B$1</c:f>
              <c:strCache>
                <c:ptCount val="1"/>
                <c:pt idx="0">
                  <c:v>Yes</c:v>
                </c:pt>
              </c:strCache>
            </c:strRef>
          </c:tx>
          <c:spPr>
            <a:solidFill>
              <a:srgbClr val="009999"/>
            </a:solidFill>
          </c:spPr>
          <c:invertIfNegative val="0"/>
          <c:dLbls>
            <c:dLbl>
              <c:idx val="0"/>
              <c:dLblPos val="outEnd"/>
              <c:showLegendKey val="0"/>
              <c:showVal val="1"/>
              <c:showCatName val="0"/>
              <c:showSerName val="0"/>
              <c:showPercent val="0"/>
              <c:showBubbleSize val="0"/>
              <c:extLst>
                <c:ext xmlns:c15="http://schemas.microsoft.com/office/drawing/2012/chart" uri="{CE6537A1-D6FC-4f65-9D91-7224C49458BB}"/>
              </c:extLst>
            </c:dLbl>
            <c:dLbl>
              <c:idx val="2"/>
              <c:layout>
                <c:manualLayout>
                  <c:x val="-1.1227502812148481E-3"/>
                  <c:y val="2.8804939752313809E-3"/>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3"/>
              <c:layout>
                <c:manualLayout>
                  <c:x val="4.6283277090363706E-5"/>
                  <c:y val="-2.8804939752313809E-3"/>
                </c:manualLayout>
              </c:layout>
              <c:dLblPos val="outEnd"/>
              <c:showLegendKey val="0"/>
              <c:showVal val="1"/>
              <c:showCatName val="0"/>
              <c:showSerName val="0"/>
              <c:showPercent val="0"/>
              <c:showBubbleSize val="0"/>
              <c:extLst>
                <c:ext xmlns:c15="http://schemas.microsoft.com/office/drawing/2012/chart" uri="{CE6537A1-D6FC-4f65-9D91-7224C49458BB}"/>
              </c:extLst>
            </c:dLbl>
            <c:dLbl>
              <c:idx val="8"/>
              <c:delete val="1"/>
              <c:extLst>
                <c:ext xmlns:c15="http://schemas.microsoft.com/office/drawing/2012/chart" uri="{CE6537A1-D6FC-4f65-9D91-7224C49458BB}"/>
              </c:extLst>
            </c:dLbl>
            <c:spPr>
              <a:noFill/>
              <a:ln>
                <a:noFill/>
              </a:ln>
              <a:effectLst/>
            </c:spPr>
            <c:txPr>
              <a:bodyPr/>
              <a:lstStyle/>
              <a:p>
                <a:pPr>
                  <a:defRPr>
                    <a:solidFill>
                      <a:srgbClr val="FFC000"/>
                    </a:solidFill>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Occupation</c:v>
                </c:pt>
                <c:pt idx="1">
                  <c:v>Dialysis
patient</c:v>
                </c:pt>
                <c:pt idx="2">
                  <c:v>Surgery</c:v>
                </c:pt>
                <c:pt idx="3">
                  <c:v>Needle stick</c:v>
                </c:pt>
              </c:strCache>
            </c:strRef>
          </c:cat>
          <c:val>
            <c:numRef>
              <c:f>Sheet1!$B$2:$B$5</c:f>
              <c:numCache>
                <c:formatCode>General</c:formatCode>
                <c:ptCount val="4"/>
                <c:pt idx="0">
                  <c:v>9</c:v>
                </c:pt>
                <c:pt idx="1">
                  <c:v>2</c:v>
                </c:pt>
                <c:pt idx="2">
                  <c:v>89</c:v>
                </c:pt>
                <c:pt idx="3">
                  <c:v>52</c:v>
                </c:pt>
              </c:numCache>
            </c:numRef>
          </c:val>
        </c:ser>
        <c:ser>
          <c:idx val="1"/>
          <c:order val="1"/>
          <c:tx>
            <c:strRef>
              <c:f>Sheet1!$C$1</c:f>
              <c:strCache>
                <c:ptCount val="1"/>
                <c:pt idx="0">
                  <c:v>No</c:v>
                </c:pt>
              </c:strCache>
            </c:strRef>
          </c:tx>
          <c:spPr>
            <a:solidFill>
              <a:srgbClr val="990000"/>
            </a:solidFill>
          </c:spPr>
          <c:invertIfNegative val="0"/>
          <c:dLbls>
            <c:dLbl>
              <c:idx val="8"/>
              <c:delete val="1"/>
              <c:extLst>
                <c:ext xmlns:c15="http://schemas.microsoft.com/office/drawing/2012/chart" uri="{CE6537A1-D6FC-4f65-9D91-7224C49458BB}"/>
              </c:extLst>
            </c:dLbl>
            <c:spPr>
              <a:noFill/>
              <a:ln>
                <a:noFill/>
              </a:ln>
              <a:effectLst/>
            </c:spPr>
            <c:txPr>
              <a:bodyPr/>
              <a:lstStyle/>
              <a:p>
                <a:pPr>
                  <a:defRPr>
                    <a:solidFill>
                      <a:srgbClr val="0000FF"/>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Occupation</c:v>
                </c:pt>
                <c:pt idx="1">
                  <c:v>Dialysis
patient</c:v>
                </c:pt>
                <c:pt idx="2">
                  <c:v>Surgery</c:v>
                </c:pt>
                <c:pt idx="3">
                  <c:v>Needle stick</c:v>
                </c:pt>
              </c:strCache>
            </c:strRef>
          </c:cat>
          <c:val>
            <c:numRef>
              <c:f>Sheet1!$C$2:$C$5</c:f>
              <c:numCache>
                <c:formatCode>General</c:formatCode>
                <c:ptCount val="4"/>
                <c:pt idx="0">
                  <c:v>878</c:v>
                </c:pt>
                <c:pt idx="1">
                  <c:v>809</c:v>
                </c:pt>
                <c:pt idx="2">
                  <c:v>640</c:v>
                </c:pt>
                <c:pt idx="3">
                  <c:v>627</c:v>
                </c:pt>
              </c:numCache>
            </c:numRef>
          </c:val>
        </c:ser>
        <c:ser>
          <c:idx val="2"/>
          <c:order val="2"/>
          <c:tx>
            <c:strRef>
              <c:f>Sheet1!$D$1</c:f>
              <c:strCache>
                <c:ptCount val="1"/>
                <c:pt idx="0">
                  <c:v>Missing§</c:v>
                </c:pt>
              </c:strCache>
            </c:strRef>
          </c:tx>
          <c:spPr>
            <a:solidFill>
              <a:srgbClr val="FFC000"/>
            </a:solidFill>
          </c:spPr>
          <c:invertIfNegative val="0"/>
          <c:dLbls>
            <c:numFmt formatCode="#,##0" sourceLinked="0"/>
            <c:spPr>
              <a:noFill/>
              <a:ln>
                <a:noFill/>
              </a:ln>
              <a:effectLst/>
            </c:spPr>
            <c:txPr>
              <a:bodyPr/>
              <a:lstStyle/>
              <a:p>
                <a:pPr>
                  <a:defRPr>
                    <a:solidFill>
                      <a:srgbClr val="0000FF"/>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Occupation</c:v>
                </c:pt>
                <c:pt idx="1">
                  <c:v>Dialysis
patient</c:v>
                </c:pt>
                <c:pt idx="2">
                  <c:v>Surgery</c:v>
                </c:pt>
                <c:pt idx="3">
                  <c:v>Needle stick</c:v>
                </c:pt>
              </c:strCache>
            </c:strRef>
          </c:cat>
          <c:val>
            <c:numRef>
              <c:f>Sheet1!$D$2:$D$5</c:f>
              <c:numCache>
                <c:formatCode>General</c:formatCode>
                <c:ptCount val="4"/>
                <c:pt idx="0">
                  <c:v>1251</c:v>
                </c:pt>
                <c:pt idx="1">
                  <c:v>1327</c:v>
                </c:pt>
                <c:pt idx="2">
                  <c:v>1409</c:v>
                </c:pt>
                <c:pt idx="3">
                  <c:v>1459</c:v>
                </c:pt>
              </c:numCache>
            </c:numRef>
          </c:val>
        </c:ser>
        <c:dLbls>
          <c:showLegendKey val="0"/>
          <c:showVal val="0"/>
          <c:showCatName val="0"/>
          <c:showSerName val="0"/>
          <c:showPercent val="0"/>
          <c:showBubbleSize val="0"/>
        </c:dLbls>
        <c:gapWidth val="50"/>
        <c:axId val="228522184"/>
        <c:axId val="228521792"/>
      </c:barChart>
      <c:valAx>
        <c:axId val="228521792"/>
        <c:scaling>
          <c:orientation val="minMax"/>
          <c:max val="1600"/>
        </c:scaling>
        <c:delete val="0"/>
        <c:axPos val="t"/>
        <c:majorGridlines/>
        <c:numFmt formatCode="#,##0" sourceLinked="0"/>
        <c:majorTickMark val="none"/>
        <c:minorTickMark val="none"/>
        <c:tickLblPos val="high"/>
        <c:txPr>
          <a:bodyPr rot="0" vert="horz" anchor="t" anchorCtr="0"/>
          <a:lstStyle/>
          <a:p>
            <a:pPr>
              <a:defRPr>
                <a:solidFill>
                  <a:srgbClr val="FFC000"/>
                </a:solidFill>
              </a:defRPr>
            </a:pPr>
            <a:endParaRPr lang="en-US"/>
          </a:p>
        </c:txPr>
        <c:crossAx val="228522184"/>
        <c:crosses val="autoZero"/>
        <c:crossBetween val="between"/>
        <c:majorUnit val="200"/>
      </c:valAx>
      <c:catAx>
        <c:axId val="228522184"/>
        <c:scaling>
          <c:orientation val="maxMin"/>
        </c:scaling>
        <c:delete val="0"/>
        <c:axPos val="l"/>
        <c:numFmt formatCode="General" sourceLinked="1"/>
        <c:majorTickMark val="cross"/>
        <c:minorTickMark val="none"/>
        <c:tickLblPos val="nextTo"/>
        <c:spPr>
          <a:ln w="19050"/>
        </c:spPr>
        <c:txPr>
          <a:bodyPr rot="0" vert="horz" anchor="ctr" anchorCtr="0"/>
          <a:lstStyle/>
          <a:p>
            <a:pPr marL="0" algn="just">
              <a:lnSpc>
                <a:spcPct val="100000"/>
              </a:lnSpc>
              <a:spcBef>
                <a:spcPts val="0"/>
              </a:spcBef>
              <a:spcAft>
                <a:spcPts val="0"/>
              </a:spcAft>
              <a:defRPr sz="1400">
                <a:solidFill>
                  <a:srgbClr val="FFC000"/>
                </a:solidFill>
              </a:defRPr>
            </a:pPr>
            <a:endParaRPr lang="en-US"/>
          </a:p>
        </c:txPr>
        <c:crossAx val="228521792"/>
        <c:crosses val="autoZero"/>
        <c:auto val="0"/>
        <c:lblAlgn val="ctr"/>
        <c:lblOffset val="50"/>
        <c:tickMarkSkip val="1"/>
        <c:noMultiLvlLbl val="0"/>
      </c:catAx>
      <c:spPr>
        <a:noFill/>
        <a:ln>
          <a:solidFill>
            <a:srgbClr val="FFC000"/>
          </a:solidFill>
        </a:ln>
      </c:spPr>
    </c:plotArea>
    <c:legend>
      <c:legendPos val="r"/>
      <c:layout>
        <c:manualLayout>
          <c:xMode val="edge"/>
          <c:yMode val="edge"/>
          <c:x val="0.81975581177352819"/>
          <c:y val="0.10576584169621632"/>
          <c:w val="0.14155371203599551"/>
          <c:h val="0.22389127065166756"/>
        </c:manualLayout>
      </c:layout>
      <c:overlay val="1"/>
      <c:txPr>
        <a:bodyPr/>
        <a:lstStyle/>
        <a:p>
          <a:pPr>
            <a:defRPr sz="1600">
              <a:solidFill>
                <a:srgbClr val="FFC000"/>
              </a:solidFill>
            </a:defRPr>
          </a:pPr>
          <a:endParaRPr lang="en-US"/>
        </a:p>
      </c:txPr>
    </c:legend>
    <c:plotVisOnly val="1"/>
    <c:dispBlanksAs val="gap"/>
    <c:showDLblsOverMax val="0"/>
  </c:chart>
  <c:txPr>
    <a:bodyPr/>
    <a:lstStyle/>
    <a:p>
      <a:pPr>
        <a:spcBef>
          <a:spcPts val="0"/>
        </a:spcBef>
        <a:spcAft>
          <a:spcPts val="0"/>
        </a:spcAft>
        <a:defRPr sz="1800"/>
      </a:pPr>
      <a:endParaRPr lang="en-US"/>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0.15833</cdr:x>
      <cdr:y>0.09859</cdr:y>
    </cdr:from>
    <cdr:to>
      <cdr:x>0.25833</cdr:x>
      <cdr:y>0.26761</cdr:y>
    </cdr:to>
    <cdr:sp macro="" textlink="">
      <cdr:nvSpPr>
        <cdr:cNvPr id="2" name="TextBox 1"/>
        <cdr:cNvSpPr txBox="1"/>
      </cdr:nvSpPr>
      <cdr:spPr>
        <a:xfrm xmlns:a="http://schemas.openxmlformats.org/drawingml/2006/main">
          <a:off x="1447800" y="533400"/>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userShapes>
</file>

<file path=ppt/drawings/drawing2.xml><?xml version="1.0" encoding="utf-8"?>
<c:userShapes xmlns:c="http://schemas.openxmlformats.org/drawingml/2006/chart">
  <cdr:relSizeAnchor xmlns:cdr="http://schemas.openxmlformats.org/drawingml/2006/chartDrawing">
    <cdr:from>
      <cdr:x>0.15833</cdr:x>
      <cdr:y>0.09859</cdr:y>
    </cdr:from>
    <cdr:to>
      <cdr:x>0.25833</cdr:x>
      <cdr:y>0.26761</cdr:y>
    </cdr:to>
    <cdr:sp macro="" textlink="">
      <cdr:nvSpPr>
        <cdr:cNvPr id="2" name="TextBox 1"/>
        <cdr:cNvSpPr txBox="1"/>
      </cdr:nvSpPr>
      <cdr:spPr>
        <a:xfrm xmlns:a="http://schemas.openxmlformats.org/drawingml/2006/main">
          <a:off x="1447800" y="533400"/>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025445E-B0B3-4F11-AAB0-81F5DD319DDA}" type="datetimeFigureOut">
              <a:rPr lang="en-US" smtClean="0"/>
              <a:t>1/9/2017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CE307CA-BEB0-4242-B83B-920180824A7F}" type="slidenum">
              <a:rPr lang="en-US" smtClean="0"/>
              <a:t>‹#›</a:t>
            </a:fld>
            <a:endParaRPr lang="en-US"/>
          </a:p>
        </p:txBody>
      </p:sp>
    </p:spTree>
    <p:extLst>
      <p:ext uri="{BB962C8B-B14F-4D97-AF65-F5344CB8AC3E}">
        <p14:creationId xmlns:p14="http://schemas.microsoft.com/office/powerpoint/2010/main" val="3311029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ln/>
        </p:spPr>
      </p:sp>
      <mc:AlternateContent xmlns:mc="http://schemas.openxmlformats.org/markup-compatibility/2006" xmlns:a14="http://schemas.microsoft.com/office/drawing/2010/main">
        <mc:Choice Requires="a14">
          <p:sp>
            <p:nvSpPr>
              <p:cNvPr id="21506" name="Rectangle 3"/>
              <p:cNvSpPr>
                <a:spLocks noGrp="1" noChangeArrowheads="1"/>
              </p:cNvSpPr>
              <p:nvPr>
                <p:ph type="body" idx="1"/>
              </p:nvPr>
            </p:nvSpPr>
            <p:spPr>
              <a:xfrm>
                <a:off x="914400" y="4343400"/>
                <a:ext cx="5029200" cy="4114800"/>
              </a:xfrm>
              <a:noFill/>
              <a:ln/>
            </p:spPr>
            <p:txBody>
              <a:bodyPr/>
              <a:lstStyle/>
              <a:p>
                <a:pPr marL="342900" marR="0" lvl="0" indent="-342900">
                  <a:lnSpc>
                    <a:spcPct val="115000"/>
                  </a:lnSpc>
                  <a:spcBef>
                    <a:spcPts val="0"/>
                  </a:spcBef>
                  <a:spcAft>
                    <a:spcPts val="1000"/>
                  </a:spcAft>
                  <a:buFont typeface="Symbol" panose="05050102010706020507" pitchFamily="18" charset="2"/>
                  <a:buChar char=""/>
                </a:pPr>
                <a:r>
                  <a:rPr lang="en-US"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Acute hepatitis C cases declined from 2000 through 2005, and remained stable from 2005 until 2010. </a:t>
                </a:r>
              </a:p>
              <a:p>
                <a:pPr marL="342900" marR="0" lvl="0" indent="-342900">
                  <a:lnSpc>
                    <a:spcPct val="115000"/>
                  </a:lnSpc>
                  <a:spcBef>
                    <a:spcPts val="0"/>
                  </a:spcBef>
                  <a:spcAft>
                    <a:spcPts val="1000"/>
                  </a:spcAft>
                  <a:buFont typeface="Symbol" panose="05050102010706020507" pitchFamily="18" charset="2"/>
                  <a:buChar char=""/>
                </a:pPr>
                <a:r>
                  <a:rPr lang="en-US" sz="1200" dirty="0" smtClean="0">
                    <a:effectLst/>
                    <a:latin typeface="Times New Roman" panose="02020603050405020304" pitchFamily="18" charset="0"/>
                    <a:ea typeface="Times New Roman" panose="02020603050405020304" pitchFamily="18" charset="0"/>
                  </a:rPr>
                  <a:t>From </a:t>
                </a:r>
                <a:r>
                  <a:rPr lang="en-US" sz="1200" dirty="0">
                    <a:effectLst/>
                    <a:latin typeface="Times New Roman" panose="02020603050405020304" pitchFamily="18" charset="0"/>
                    <a:ea typeface="Times New Roman" panose="02020603050405020304" pitchFamily="18" charset="0"/>
                  </a:rPr>
                  <a:t>2010</a:t>
                </a:r>
                <a14:m>
                  <m:oMath xmlns:m="http://schemas.openxmlformats.org/officeDocument/2006/math">
                    <m:r>
                      <a:rPr lang="en-US" sz="1200" i="1">
                        <a:effectLst/>
                        <a:latin typeface="Cambria Math" panose="02040503050406030204" pitchFamily="18" charset="0"/>
                        <a:ea typeface="Times New Roman" panose="02020603050405020304" pitchFamily="18" charset="0"/>
                        <a:cs typeface="Times New Roman" panose="02020603050405020304" pitchFamily="18" charset="0"/>
                      </a:rPr>
                      <m:t>–</m:t>
                    </m:r>
                  </m:oMath>
                </a14:m>
                <a:r>
                  <a:rPr lang="en-US" sz="1200" dirty="0">
                    <a:effectLst/>
                    <a:latin typeface="Times New Roman" panose="02020603050405020304" pitchFamily="18" charset="0"/>
                    <a:ea typeface="Times New Roman" panose="02020603050405020304" pitchFamily="18" charset="0"/>
                  </a:rPr>
                  <a:t>2014, there was an approximate 2.6-fold increase in the number of reported acute hepatitis C cases from 850 to 2,194 cases, respectively.</a:t>
                </a:r>
                <a:endParaRPr lang="en-US" dirty="0"/>
              </a:p>
            </p:txBody>
          </p:sp>
        </mc:Choice>
        <mc:Fallback xmlns="">
          <p:sp>
            <p:nvSpPr>
              <p:cNvPr id="21506" name="Rectangle 3"/>
              <p:cNvSpPr>
                <a:spLocks noGrp="1" noChangeArrowheads="1"/>
              </p:cNvSpPr>
              <p:nvPr>
                <p:ph type="body" idx="1"/>
              </p:nvPr>
            </p:nvSpPr>
            <p:spPr>
              <a:xfrm>
                <a:off x="914400" y="4343400"/>
                <a:ext cx="5029200" cy="4114800"/>
              </a:xfrm>
              <a:noFill/>
              <a:ln/>
            </p:spPr>
            <p:txBody>
              <a:bodyPr/>
              <a:lstStyle/>
              <a:p>
                <a:pPr marL="342900" marR="0" lvl="0" indent="-342900">
                  <a:lnSpc>
                    <a:spcPct val="115000"/>
                  </a:lnSpc>
                  <a:spcBef>
                    <a:spcPts val="0"/>
                  </a:spcBef>
                  <a:spcAft>
                    <a:spcPts val="1000"/>
                  </a:spcAft>
                  <a:buFont typeface="Symbol" panose="05050102010706020507" pitchFamily="18" charset="2"/>
                  <a:buChar char=""/>
                </a:pPr>
                <a:r>
                  <a:rPr lang="en-US"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Acute hepatitis C cases declined from 2000 through 2005, and remained stable from 2005 until 2010. </a:t>
                </a:r>
              </a:p>
              <a:p>
                <a:pPr marL="342900" marR="0" lvl="0" indent="-342900">
                  <a:lnSpc>
                    <a:spcPct val="115000"/>
                  </a:lnSpc>
                  <a:spcBef>
                    <a:spcPts val="0"/>
                  </a:spcBef>
                  <a:spcAft>
                    <a:spcPts val="1000"/>
                  </a:spcAft>
                  <a:buFont typeface="Symbol" panose="05050102010706020507" pitchFamily="18" charset="2"/>
                  <a:buChar char=""/>
                </a:pPr>
                <a:r>
                  <a:rPr lang="en-US" sz="1200" dirty="0" smtClean="0">
                    <a:effectLst/>
                    <a:latin typeface="Times New Roman" panose="02020603050405020304" pitchFamily="18" charset="0"/>
                    <a:ea typeface="Times New Roman" panose="02020603050405020304" pitchFamily="18" charset="0"/>
                  </a:rPr>
                  <a:t>From </a:t>
                </a:r>
                <a:r>
                  <a:rPr lang="en-US" sz="1200" dirty="0">
                    <a:effectLst/>
                    <a:latin typeface="Times New Roman" panose="02020603050405020304" pitchFamily="18" charset="0"/>
                    <a:ea typeface="Times New Roman" panose="02020603050405020304" pitchFamily="18" charset="0"/>
                  </a:rPr>
                  <a:t>2010</a:t>
                </a:r>
                <a:r>
                  <a:rPr lang="en-US" sz="1200" i="0">
                    <a:effectLst/>
                    <a:latin typeface="Cambria Math" panose="02040503050406030204" pitchFamily="18" charset="0"/>
                    <a:ea typeface="Times New Roman" panose="02020603050405020304" pitchFamily="18" charset="0"/>
                    <a:cs typeface="Times New Roman" panose="02020603050405020304" pitchFamily="18" charset="0"/>
                  </a:rPr>
                  <a:t>–</a:t>
                </a:r>
                <a:r>
                  <a:rPr lang="en-US" sz="1200" dirty="0">
                    <a:effectLst/>
                    <a:latin typeface="Times New Roman" panose="02020603050405020304" pitchFamily="18" charset="0"/>
                    <a:ea typeface="Times New Roman" panose="02020603050405020304" pitchFamily="18" charset="0"/>
                  </a:rPr>
                  <a:t>2014, there was an approximate 2.6-fold increase in the number of reported acute hepatitis C cases from 850 to 2,194 cases, respectively.</a:t>
                </a:r>
                <a:endParaRPr lang="en-US" dirty="0"/>
              </a:p>
            </p:txBody>
          </p:sp>
        </mc:Fallback>
      </mc:AlternateContent>
    </p:spTree>
    <p:extLst>
      <p:ext uri="{BB962C8B-B14F-4D97-AF65-F5344CB8AC3E}">
        <p14:creationId xmlns:p14="http://schemas.microsoft.com/office/powerpoint/2010/main" val="31462723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ln/>
        </p:spPr>
      </p:sp>
      <mc:AlternateContent xmlns:mc="http://schemas.openxmlformats.org/markup-compatibility/2006" xmlns:a14="http://schemas.microsoft.com/office/drawing/2010/main">
        <mc:Choice Requires="a14">
          <p:sp>
            <p:nvSpPr>
              <p:cNvPr id="21506" name="Rectangle 3"/>
              <p:cNvSpPr>
                <a:spLocks noGrp="1" noChangeArrowheads="1"/>
              </p:cNvSpPr>
              <p:nvPr>
                <p:ph type="body" idx="1"/>
              </p:nvPr>
            </p:nvSpPr>
            <p:spPr>
              <a:xfrm>
                <a:off x="914400" y="4343400"/>
                <a:ext cx="5029200" cy="4114800"/>
              </a:xfrm>
              <a:noFill/>
              <a:ln/>
            </p:spPr>
            <p:txBody>
              <a:bodyPr/>
              <a:lstStyle/>
              <a:p>
                <a:pPr marL="342900" marR="0" lvl="0" indent="-342900">
                  <a:lnSpc>
                    <a:spcPct val="115000"/>
                  </a:lnSpc>
                  <a:spcBef>
                    <a:spcPts val="0"/>
                  </a:spcBef>
                  <a:spcAft>
                    <a:spcPts val="1000"/>
                  </a:spcAft>
                  <a:buSzPts val="1000"/>
                  <a:buFont typeface="Symbol" panose="05050102010706020507" pitchFamily="18" charset="2"/>
                  <a:buChar char=""/>
                  <a:tabLst>
                    <a:tab pos="457200" algn="l"/>
                  </a:tabLst>
                </a:pPr>
                <a:r>
                  <a:rPr lang="en-US"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From 2000</a:t>
                </a:r>
                <a14:m>
                  <m:oMath xmlns:m="http://schemas.openxmlformats.org/officeDocument/2006/math">
                    <m:r>
                      <a:rPr lang="en-US" sz="1200" i="1">
                        <a:effectLst/>
                        <a:latin typeface="Cambria Math" panose="02040503050406030204" pitchFamily="18" charset="0"/>
                        <a:ea typeface="Times New Roman" panose="02020603050405020304" pitchFamily="18" charset="0"/>
                        <a:cs typeface="Times New Roman" panose="02020603050405020304" pitchFamily="18" charset="0"/>
                      </a:rPr>
                      <m:t>–</m:t>
                    </m:r>
                  </m:oMath>
                </a14:m>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2002, incidence rates for acute hepatitis C decreased among all age groups, except for persons aged 0–19 years; rates remained fairly constant among all age groups from 2002–2010.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10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From 2010 to 2014, the rate of acute hepatitis C increased among persons aged 20–29, 30–39 and ≥60 years.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10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The largest increases were among persons aged 20–29 years (from 0.75 cases per 100,000 population in 2010 to 2.20 cases per 100,000 population in 2014) and persons aged 30–39 years (from 0.60 cases per 100,000 population in 2010 to 1.66 cases per 100,000 population in 2014).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10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In 2014, among all age groups, persons aged 20–29 years had the highest rate (2.20 cases per 100,000 population) and persons aged 0–19 and ≥60 years had the lowest rate (0.12 cases per 100,000 population) of acute hepatitis C</a:t>
                </a:r>
                <a:r>
                  <a:rPr lang="en-US"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xmlns="">
          <p:sp>
            <p:nvSpPr>
              <p:cNvPr id="21506" name="Rectangle 3"/>
              <p:cNvSpPr>
                <a:spLocks noGrp="1" noChangeArrowheads="1"/>
              </p:cNvSpPr>
              <p:nvPr>
                <p:ph type="body" idx="1"/>
              </p:nvPr>
            </p:nvSpPr>
            <p:spPr>
              <a:xfrm>
                <a:off x="914400" y="4343400"/>
                <a:ext cx="5029200" cy="4114800"/>
              </a:xfrm>
              <a:noFill/>
              <a:ln/>
            </p:spPr>
            <p:txBody>
              <a:bodyPr/>
              <a:lstStyle/>
              <a:p>
                <a:pPr marL="342900" marR="0" lvl="0" indent="-342900">
                  <a:lnSpc>
                    <a:spcPct val="115000"/>
                  </a:lnSpc>
                  <a:spcBef>
                    <a:spcPts val="0"/>
                  </a:spcBef>
                  <a:spcAft>
                    <a:spcPts val="1000"/>
                  </a:spcAft>
                  <a:buSzPts val="1000"/>
                  <a:buFont typeface="Symbol" panose="05050102010706020507" pitchFamily="18" charset="2"/>
                  <a:buChar char=""/>
                  <a:tabLst>
                    <a:tab pos="457200" algn="l"/>
                  </a:tabLst>
                </a:pPr>
                <a:r>
                  <a:rPr lang="en-US"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From 2000</a:t>
                </a:r>
                <a:r>
                  <a:rPr lang="en-US" sz="1200" i="0">
                    <a:effectLst/>
                    <a:latin typeface="Cambria Math" panose="02040503050406030204" pitchFamily="18" charset="0"/>
                    <a:ea typeface="Times New Roman" panose="02020603050405020304" pitchFamily="18" charset="0"/>
                    <a:cs typeface="Times New Roman" panose="02020603050405020304" pitchFamily="18" charset="0"/>
                  </a:rPr>
                  <a:t>–</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2002, incidence rates for acute hepatitis C decreased among all age groups, except for persons aged 0–19 years; rates remained fairly constant among all age groups from 2002–2010.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10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From 2010 to 2014, the rate of acute hepatitis C increased among persons aged 20–29, 30–39 and ≥60 years.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10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The largest increases were among persons aged 20–29 years (from 0.75 cases per 100,000 population in 2010 to 2.20 cases per 100,000 population in 2014) and persons aged 30–39 years (from 0.60 cases per 100,000 population in 2010 to 1.66 cases per 100,000 population in 2014).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10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In 2014, among all age groups, persons aged 20–29 years had the highest rate (2.20 cases per 100,000 population) and persons aged 0–19 and ≥60 years had the lowest rate (0.12 cases per 100,000 population) of acute hepatitis C</a:t>
                </a:r>
                <a:r>
                  <a:rPr lang="en-US"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mc:Fallback>
      </mc:AlternateContent>
    </p:spTree>
    <p:extLst>
      <p:ext uri="{BB962C8B-B14F-4D97-AF65-F5344CB8AC3E}">
        <p14:creationId xmlns:p14="http://schemas.microsoft.com/office/powerpoint/2010/main" val="4939230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ln/>
        </p:spPr>
      </p:sp>
      <p:sp>
        <p:nvSpPr>
          <p:cNvPr id="21506" name="Rectangle 3"/>
          <p:cNvSpPr>
            <a:spLocks noGrp="1" noChangeArrowheads="1"/>
          </p:cNvSpPr>
          <p:nvPr>
            <p:ph type="body" idx="1"/>
          </p:nvPr>
        </p:nvSpPr>
        <p:spPr>
          <a:xfrm>
            <a:off x="914400" y="4343400"/>
            <a:ext cx="5029200" cy="4114800"/>
          </a:xfrm>
          <a:noFill/>
          <a:ln/>
        </p:spPr>
        <p:txBody>
          <a:bodyPr/>
          <a:lstStyle/>
          <a:p>
            <a:pPr marL="342900" marR="0" lvl="0" indent="-342900">
              <a:lnSpc>
                <a:spcPct val="115000"/>
              </a:lnSpc>
              <a:spcBef>
                <a:spcPts val="0"/>
              </a:spcBef>
              <a:spcAft>
                <a:spcPts val="1000"/>
              </a:spcAft>
              <a:buSzPts val="1000"/>
              <a:buFont typeface="Symbol" panose="05050102010706020507" pitchFamily="18" charset="2"/>
              <a:buChar char=""/>
              <a:tabLst>
                <a:tab pos="457200" algn="l"/>
              </a:tabLst>
            </a:pPr>
            <a:r>
              <a:rPr lang="en-US"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Rates of acute hepatitis C decreased among males and females from 2000–2003 and remained fairly constant from 2004–2010.</a:t>
            </a:r>
            <a:endParaRPr lang="en-US"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1000"/>
              </a:spcAft>
              <a:buSzPts val="1000"/>
              <a:buFont typeface="Symbol" panose="05050102010706020507" pitchFamily="18" charset="2"/>
              <a:buChar char=""/>
              <a:tabLst>
                <a:tab pos="457200" algn="l"/>
              </a:tabLst>
            </a:pPr>
            <a:r>
              <a:rPr lang="en-US"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From 2010–2014, rates of acute hepatitis C increased among males and females; in 2014, rates among males and females were 0.8 and 0.7 cases per 100,000 population, respectively.</a:t>
            </a:r>
            <a:endParaRPr lang="en-US" sz="1100" dirty="0" smtClean="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016078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ln/>
        </p:spPr>
      </p:sp>
      <p:sp>
        <p:nvSpPr>
          <p:cNvPr id="21506" name="Rectangle 3"/>
          <p:cNvSpPr>
            <a:spLocks noGrp="1" noChangeArrowheads="1"/>
          </p:cNvSpPr>
          <p:nvPr>
            <p:ph type="body" idx="1"/>
          </p:nvPr>
        </p:nvSpPr>
        <p:spPr>
          <a:xfrm>
            <a:off x="914400" y="4343400"/>
            <a:ext cx="5029200" cy="4114800"/>
          </a:xfrm>
          <a:noFill/>
          <a:ln/>
        </p:spPr>
        <p:txBody>
          <a:bodyPr/>
          <a:lstStyle/>
          <a:p>
            <a:pPr marL="342900" marR="0" lvl="0" indent="-342900">
              <a:lnSpc>
                <a:spcPct val="115000"/>
              </a:lnSpc>
              <a:spcBef>
                <a:spcPts val="0"/>
              </a:spcBef>
              <a:spcAft>
                <a:spcPts val="1000"/>
              </a:spcAft>
              <a:buSzPts val="1000"/>
              <a:buFont typeface="Symbol" panose="05050102010706020507" pitchFamily="18" charset="2"/>
              <a:buChar char=""/>
              <a:tabLst>
                <a:tab pos="457200" algn="l"/>
              </a:tabLst>
            </a:pPr>
            <a:r>
              <a:rPr lang="en-US"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From 2002–2010, the incidence rate of acute hepatitis C for American Indians/Alaska Natives remained high relative to other racial/ethnic groups. Incidence rates have since increased for all racial/ethnic populations.</a:t>
            </a:r>
            <a:endParaRPr lang="en-US"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1000"/>
              </a:spcAft>
              <a:buSzPts val="1000"/>
              <a:buFont typeface="Symbol" panose="05050102010706020507" pitchFamily="18" charset="2"/>
              <a:buChar char=""/>
              <a:tabLst>
                <a:tab pos="457200" algn="l"/>
              </a:tabLst>
            </a:pPr>
            <a:r>
              <a:rPr lang="en-US"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From 2010–2014, acute hepatitis C rates increased among all racial/ethnic groups except among Asian and Pacific Islanders. </a:t>
            </a:r>
          </a:p>
          <a:p>
            <a:pPr marL="342900" marR="0" lvl="0" indent="-342900">
              <a:lnSpc>
                <a:spcPct val="115000"/>
              </a:lnSpc>
              <a:spcBef>
                <a:spcPts val="0"/>
              </a:spcBef>
              <a:spcAft>
                <a:spcPts val="1000"/>
              </a:spcAft>
              <a:buSzPts val="1000"/>
              <a:buFont typeface="Symbol" panose="05050102010706020507" pitchFamily="18" charset="2"/>
              <a:buChar char=""/>
              <a:tabLst>
                <a:tab pos="457200" algn="l"/>
              </a:tabLst>
            </a:pPr>
            <a:r>
              <a:rPr lang="en-US" sz="1200" dirty="0" smtClean="0">
                <a:effectLst/>
                <a:latin typeface="Times New Roman" panose="02020603050405020304" pitchFamily="18" charset="0"/>
                <a:ea typeface="Times New Roman" panose="02020603050405020304" pitchFamily="18" charset="0"/>
              </a:rPr>
              <a:t>In 2014, rates of acute hepatitis C among American Indians/Alaska Natives; Asians/Pacific Islanders; Black, non-Hispanic; White, non-Hispanic; and Hispanics were 1.32, 0.07, 0.19, 0.84, and 0.25 cases per 100,000 population, respectively.</a:t>
            </a:r>
            <a:endParaRPr lang="en-US" dirty="0"/>
          </a:p>
        </p:txBody>
      </p:sp>
    </p:spTree>
    <p:extLst>
      <p:ext uri="{BB962C8B-B14F-4D97-AF65-F5344CB8AC3E}">
        <p14:creationId xmlns:p14="http://schemas.microsoft.com/office/powerpoint/2010/main" val="41854290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ln/>
        </p:spPr>
      </p:sp>
      <p:sp>
        <p:nvSpPr>
          <p:cNvPr id="21506" name="Rectangle 3"/>
          <p:cNvSpPr>
            <a:spLocks noGrp="1" noChangeArrowheads="1"/>
          </p:cNvSpPr>
          <p:nvPr>
            <p:ph type="body" idx="1"/>
          </p:nvPr>
        </p:nvSpPr>
        <p:spPr>
          <a:xfrm>
            <a:off x="914400" y="4343400"/>
            <a:ext cx="5029200" cy="4114800"/>
          </a:xfrm>
          <a:noFill/>
          <a:ln/>
        </p:spPr>
        <p:txBody>
          <a:bodyPr/>
          <a:lstStyle/>
          <a:p>
            <a:pPr marL="342900" marR="0" lvl="0" indent="-342900">
              <a:lnSpc>
                <a:spcPct val="115000"/>
              </a:lnSpc>
              <a:spcBef>
                <a:spcPts val="0"/>
              </a:spcBef>
              <a:spcAft>
                <a:spcPts val="0"/>
              </a:spcAft>
              <a:buFont typeface="Symbol" panose="05050102010706020507" pitchFamily="18" charset="2"/>
              <a:buChar char=""/>
            </a:pPr>
            <a:r>
              <a:rPr lang="en-US"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Of the 2,194 case-reports of acute hepatitis C received by CDC during 2014, 942 (42.9%) did not include a response (i.e., a “yes” or “no” response to any of the questions about risk exposures and behaviors) to enable assessment of risk exposures or behaviors.</a:t>
            </a:r>
            <a:endParaRPr lang="en-US"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1000"/>
              </a:spcAft>
              <a:buFont typeface="Symbol" panose="05050102010706020507" pitchFamily="18" charset="2"/>
              <a:buChar char=""/>
            </a:pPr>
            <a:r>
              <a:rPr lang="en-US"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Of 1,252 case-reports that had risk exposure/behavior information, 416 (33.2%) indicated no risk exposure/behavior for hepatitis C and 836 (66.8%) indicated at least one risk exposure/behavior in the 2 weeks to 6 months prior to illness onset.</a:t>
            </a:r>
            <a:endParaRPr lang="en-US" sz="1100" dirty="0" smtClean="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397544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ln/>
        </p:spPr>
      </p:sp>
      <p:sp>
        <p:nvSpPr>
          <p:cNvPr id="21506" name="Rectangle 3"/>
          <p:cNvSpPr>
            <a:spLocks noGrp="1" noChangeArrowheads="1"/>
          </p:cNvSpPr>
          <p:nvPr>
            <p:ph type="body" idx="1"/>
          </p:nvPr>
        </p:nvSpPr>
        <p:spPr>
          <a:xfrm>
            <a:off x="914400" y="4343400"/>
            <a:ext cx="5029200" cy="4114800"/>
          </a:xfrm>
          <a:noFill/>
          <a:ln/>
        </p:spPr>
        <p:txBody>
          <a:bodyPr/>
          <a:lstStyle/>
          <a:p>
            <a:pPr marL="457200" marR="0">
              <a:lnSpc>
                <a:spcPct val="115000"/>
              </a:lnSpc>
              <a:spcBef>
                <a:spcPts val="0"/>
              </a:spcBef>
              <a:spcAft>
                <a:spcPts val="0"/>
              </a:spcAft>
            </a:pPr>
            <a:r>
              <a:rPr lang="en-US"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Figure 4.6a presents reported risk exposures/behaviors for hepatitis C during the incubation period, 2 weeks to 6 months prior to onset of symptoms.</a:t>
            </a:r>
            <a:endParaRPr lang="en-US"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Arial" panose="020B0604020202020204" pitchFamily="34" charset="0"/>
              <a:buChar char="•"/>
              <a:tabLst>
                <a:tab pos="685800" algn="l"/>
              </a:tabLst>
            </a:pPr>
            <a:r>
              <a:rPr lang="en-US"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Of the 1,030 case-reports that had information about injection drug use, 68.2% (n=702) indicated use of injection drugs.</a:t>
            </a:r>
            <a:endParaRPr lang="en-US"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Arial" panose="020B0604020202020204" pitchFamily="34" charset="0"/>
              <a:buChar char="•"/>
              <a:tabLst>
                <a:tab pos="685800" algn="l"/>
              </a:tabLst>
            </a:pPr>
            <a:r>
              <a:rPr lang="en-US"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Of the 230 case-reports from males that included information about sexual preferences/practices, 11.7% (n=27) indicated sex with another man. </a:t>
            </a:r>
            <a:endParaRPr lang="en-US"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1000"/>
              </a:spcAft>
              <a:buFont typeface="Arial" panose="020B0604020202020204" pitchFamily="34" charset="0"/>
              <a:buChar char="•"/>
              <a:tabLst>
                <a:tab pos="685800" algn="l"/>
              </a:tabLst>
            </a:pPr>
            <a:r>
              <a:rPr lang="en-US"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Of the 35 case-reports that had information about sexual contact, 8.6% (n=3) reported sexual contact with a person with confirmed or suspected hepatitis C.</a:t>
            </a:r>
          </a:p>
          <a:p>
            <a:pPr marL="342900" marR="0" lvl="0" indent="-342900">
              <a:lnSpc>
                <a:spcPct val="115000"/>
              </a:lnSpc>
              <a:spcBef>
                <a:spcPts val="0"/>
              </a:spcBef>
              <a:spcAft>
                <a:spcPts val="1000"/>
              </a:spcAft>
              <a:buFont typeface="Arial" panose="020B0604020202020204" pitchFamily="34" charset="0"/>
              <a:buChar char="•"/>
              <a:tabLst>
                <a:tab pos="685800" algn="l"/>
              </a:tabLst>
            </a:pPr>
            <a:r>
              <a:rPr lang="en-US" sz="1200" dirty="0" smtClean="0">
                <a:effectLst/>
                <a:latin typeface="Times New Roman" panose="02020603050405020304" pitchFamily="18" charset="0"/>
                <a:ea typeface="Times New Roman" panose="02020603050405020304" pitchFamily="18" charset="0"/>
              </a:rPr>
              <a:t>Of the 494 case-reports that had information about number of sex partners, 30.4% (n=150) indicated having ≥2 sex partners.</a:t>
            </a:r>
            <a:endParaRPr lang="en-US" dirty="0">
              <a:effectLst/>
            </a:endParaRPr>
          </a:p>
        </p:txBody>
      </p:sp>
    </p:spTree>
    <p:extLst>
      <p:ext uri="{BB962C8B-B14F-4D97-AF65-F5344CB8AC3E}">
        <p14:creationId xmlns:p14="http://schemas.microsoft.com/office/powerpoint/2010/main" val="21623074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ln/>
        </p:spPr>
      </p:sp>
      <p:sp>
        <p:nvSpPr>
          <p:cNvPr id="21506" name="Rectangle 3"/>
          <p:cNvSpPr>
            <a:spLocks noGrp="1" noChangeArrowheads="1"/>
          </p:cNvSpPr>
          <p:nvPr>
            <p:ph type="body" idx="1"/>
          </p:nvPr>
        </p:nvSpPr>
        <p:spPr>
          <a:xfrm>
            <a:off x="914400" y="4343400"/>
            <a:ext cx="5029200" cy="4114800"/>
          </a:xfrm>
          <a:noFill/>
          <a:ln/>
        </p:spPr>
        <p:txBody>
          <a:bodyPr/>
          <a:lstStyle/>
          <a:p>
            <a:pPr marL="0" marR="0">
              <a:lnSpc>
                <a:spcPct val="115000"/>
              </a:lnSpc>
              <a:spcBef>
                <a:spcPts val="0"/>
              </a:spcBef>
              <a:spcAft>
                <a:spcPts val="1000"/>
              </a:spcAft>
            </a:pPr>
            <a:r>
              <a:rPr lang="en-US" sz="1200" dirty="0" smtClean="0">
                <a:effectLst/>
                <a:latin typeface="Times New Roman" panose="02020603050405020304" pitchFamily="18" charset="0"/>
                <a:ea typeface="Calibri" panose="020F0502020204030204" pitchFamily="34" charset="0"/>
                <a:cs typeface="Times New Roman" panose="02020603050405020304" pitchFamily="18" charset="0"/>
              </a:rPr>
              <a:t>Figure 4.6b presents reported risk exposures/behaviors during the incubation period, 2 weeks to 6 months prior to onset of symptoms.</a:t>
            </a:r>
            <a:endParaRPr lang="en-US"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Arial" panose="020B0604020202020204" pitchFamily="34" charset="0"/>
              <a:buChar char="•"/>
            </a:pPr>
            <a:r>
              <a:rPr lang="en-US" sz="1200" dirty="0" smtClean="0">
                <a:effectLst/>
                <a:latin typeface="Times New Roman" panose="02020603050405020304" pitchFamily="18" charset="0"/>
                <a:ea typeface="Calibri" panose="020F0502020204030204" pitchFamily="34" charset="0"/>
                <a:cs typeface="Times New Roman" panose="02020603050405020304" pitchFamily="18" charset="0"/>
              </a:rPr>
              <a:t>Of the 887 case-reports that included information about occupational exposures, 1.0% (n=9) indicated employment in a medical, dental, or other field involving contact with human blood.</a:t>
            </a:r>
            <a:endParaRPr lang="en-US"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Arial" panose="020B0604020202020204" pitchFamily="34" charset="0"/>
              <a:buChar char="•"/>
            </a:pPr>
            <a:r>
              <a:rPr lang="en-US" sz="1200" dirty="0" smtClean="0">
                <a:effectLst/>
                <a:latin typeface="Times New Roman" panose="02020603050405020304" pitchFamily="18" charset="0"/>
                <a:ea typeface="Calibri" panose="020F0502020204030204" pitchFamily="34" charset="0"/>
                <a:cs typeface="Times New Roman" panose="02020603050405020304" pitchFamily="18" charset="0"/>
              </a:rPr>
              <a:t>Of the 811 case-reports that included information about receipt of dialysis or a kidney transplant, 0.2% (n=2) indicated patient receipt of dialysis or a kidney transplant.</a:t>
            </a:r>
            <a:endParaRPr lang="en-US"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1000"/>
              </a:spcAft>
              <a:buFont typeface="Arial" panose="020B0604020202020204" pitchFamily="34" charset="0"/>
              <a:buChar char="•"/>
            </a:pPr>
            <a:r>
              <a:rPr lang="en-US" sz="1200" dirty="0" smtClean="0">
                <a:effectLst/>
                <a:latin typeface="Times New Roman" panose="02020603050405020304" pitchFamily="18" charset="0"/>
                <a:ea typeface="Calibri" panose="020F0502020204030204" pitchFamily="34" charset="0"/>
                <a:cs typeface="Times New Roman" panose="02020603050405020304" pitchFamily="18" charset="0"/>
              </a:rPr>
              <a:t>Of the 729 case-reports that included information about surgery, 12.2% (n=89) indicated having surgery.</a:t>
            </a:r>
          </a:p>
          <a:p>
            <a:pPr marL="342900" marR="0" lvl="0" indent="-342900">
              <a:lnSpc>
                <a:spcPct val="115000"/>
              </a:lnSpc>
              <a:spcBef>
                <a:spcPts val="0"/>
              </a:spcBef>
              <a:spcAft>
                <a:spcPts val="1000"/>
              </a:spcAft>
              <a:buFont typeface="Arial" panose="020B0604020202020204" pitchFamily="34" charset="0"/>
              <a:buChar char="•"/>
            </a:pPr>
            <a:r>
              <a:rPr lang="en-US" sz="1200" dirty="0" smtClean="0">
                <a:effectLst/>
                <a:latin typeface="Times New Roman" panose="02020603050405020304" pitchFamily="18" charset="0"/>
                <a:ea typeface="Calibri" panose="020F0502020204030204" pitchFamily="34" charset="0"/>
              </a:rPr>
              <a:t>Of the 679 case-reports that included information about needle sticks, 7.7% (n=52) indicated having an accidental needle stick/puncture.</a:t>
            </a:r>
            <a:endParaRPr lang="en-US" dirty="0">
              <a:latin typeface="+mn-lt"/>
            </a:endParaRPr>
          </a:p>
        </p:txBody>
      </p:sp>
    </p:spTree>
    <p:extLst>
      <p:ext uri="{BB962C8B-B14F-4D97-AF65-F5344CB8AC3E}">
        <p14:creationId xmlns:p14="http://schemas.microsoft.com/office/powerpoint/2010/main" val="6659768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84B2100-D967-418A-9BA1-D1A84B5E39C3}" type="datetimeFigureOut">
              <a:rPr lang="en-US" smtClean="0"/>
              <a:t>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7619184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4B2100-D967-418A-9BA1-D1A84B5E39C3}" type="datetimeFigureOut">
              <a:rPr lang="en-US" smtClean="0"/>
              <a:t>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21050292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4B2100-D967-418A-9BA1-D1A84B5E39C3}" type="datetimeFigureOut">
              <a:rPr lang="en-US" smtClean="0"/>
              <a:t>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39051240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Char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Chart Placeholder 2"/>
          <p:cNvSpPr>
            <a:spLocks noGrp="1"/>
          </p:cNvSpPr>
          <p:nvPr>
            <p:ph type="chart" idx="1"/>
          </p:nvPr>
        </p:nvSpPr>
        <p:spPr>
          <a:xfrm>
            <a:off x="457200" y="1600200"/>
            <a:ext cx="8229600" cy="4525963"/>
          </a:xfrm>
          <a:prstGeom prst="rect">
            <a:avLst/>
          </a:prstGeom>
        </p:spPr>
        <p:txBody>
          <a:bodyPr/>
          <a:lstStyle/>
          <a:p>
            <a:pPr lvl="0"/>
            <a:endParaRPr lang="en-US" noProof="0" dirty="0"/>
          </a:p>
        </p:txBody>
      </p:sp>
    </p:spTree>
    <p:extLst>
      <p:ext uri="{BB962C8B-B14F-4D97-AF65-F5344CB8AC3E}">
        <p14:creationId xmlns:p14="http://schemas.microsoft.com/office/powerpoint/2010/main" val="1161913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4B2100-D967-418A-9BA1-D1A84B5E39C3}" type="datetimeFigureOut">
              <a:rPr lang="en-US" smtClean="0"/>
              <a:t>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810029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84B2100-D967-418A-9BA1-D1A84B5E39C3}" type="datetimeFigureOut">
              <a:rPr lang="en-US" smtClean="0"/>
              <a:t>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18741846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84B2100-D967-418A-9BA1-D1A84B5E39C3}" type="datetimeFigureOut">
              <a:rPr lang="en-US" smtClean="0"/>
              <a:t>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2514540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84B2100-D967-418A-9BA1-D1A84B5E39C3}" type="datetimeFigureOut">
              <a:rPr lang="en-US" smtClean="0"/>
              <a:t>1/9/2017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1351666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84B2100-D967-418A-9BA1-D1A84B5E39C3}" type="datetimeFigureOut">
              <a:rPr lang="en-US" smtClean="0"/>
              <a:t>1/9/2017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5383518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4B2100-D967-418A-9BA1-D1A84B5E39C3}" type="datetimeFigureOut">
              <a:rPr lang="en-US" smtClean="0"/>
              <a:t>1/9/2017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6326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4B2100-D967-418A-9BA1-D1A84B5E39C3}" type="datetimeFigureOut">
              <a:rPr lang="en-US" smtClean="0"/>
              <a:t>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4285059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4B2100-D967-418A-9BA1-D1A84B5E39C3}" type="datetimeFigureOut">
              <a:rPr lang="en-US" smtClean="0"/>
              <a:t>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7285804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4B2100-D967-418A-9BA1-D1A84B5E39C3}" type="datetimeFigureOut">
              <a:rPr lang="en-US" smtClean="0"/>
              <a:t>1/9/2017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9B0739-A472-4A48-A5B3-6C75F3096D42}" type="slidenum">
              <a:rPr lang="en-US" smtClean="0"/>
              <a:t>‹#›</a:t>
            </a:fld>
            <a:endParaRPr lang="en-US"/>
          </a:p>
        </p:txBody>
      </p:sp>
    </p:spTree>
    <p:extLst>
      <p:ext uri="{BB962C8B-B14F-4D97-AF65-F5344CB8AC3E}">
        <p14:creationId xmlns:p14="http://schemas.microsoft.com/office/powerpoint/2010/main" val="29195347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idx="4294967295"/>
          </p:nvPr>
        </p:nvSpPr>
        <p:spPr>
          <a:xfrm>
            <a:off x="685800" y="533400"/>
            <a:ext cx="8229600" cy="1066800"/>
          </a:xfrm>
          <a:prstGeom prst="rect">
            <a:avLst/>
          </a:prstGeo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400" b="1" dirty="0">
                <a:ln w="11430"/>
                <a:solidFill>
                  <a:srgbClr val="FF9933"/>
                </a:solidFill>
                <a:effectLst>
                  <a:outerShdw blurRad="50800" dist="39000" dir="5460000" algn="tl">
                    <a:srgbClr val="000000">
                      <a:alpha val="38000"/>
                    </a:srgbClr>
                  </a:outerShdw>
                </a:effectLst>
                <a:latin typeface="+mn-lt"/>
                <a:cs typeface="Arial" charset="0"/>
              </a:rPr>
              <a:t>Figure </a:t>
            </a:r>
            <a:r>
              <a:rPr lang="en-US" sz="2400" b="1" dirty="0" smtClean="0">
                <a:ln w="11430"/>
                <a:solidFill>
                  <a:srgbClr val="FF9933"/>
                </a:solidFill>
                <a:effectLst>
                  <a:outerShdw blurRad="50800" dist="39000" dir="5460000" algn="tl">
                    <a:srgbClr val="000000">
                      <a:alpha val="38000"/>
                    </a:srgbClr>
                  </a:outerShdw>
                </a:effectLst>
                <a:latin typeface="+mn-lt"/>
                <a:cs typeface="Arial" charset="0"/>
              </a:rPr>
              <a:t>4.1. Reported number of acute hepatitis C cases — </a:t>
            </a:r>
            <a:r>
              <a:rPr lang="en-US" sz="2400" b="1" dirty="0">
                <a:ln w="11430"/>
                <a:solidFill>
                  <a:srgbClr val="FF9933"/>
                </a:solidFill>
                <a:effectLst>
                  <a:outerShdw blurRad="50800" dist="39000" dir="5460000" algn="tl">
                    <a:srgbClr val="000000">
                      <a:alpha val="38000"/>
                    </a:srgbClr>
                  </a:outerShdw>
                </a:effectLst>
                <a:latin typeface="+mn-lt"/>
                <a:cs typeface="Arial" charset="0"/>
              </a:rPr>
              <a:t>United States, </a:t>
            </a:r>
            <a:r>
              <a:rPr lang="en-US" sz="2400" b="1" dirty="0" smtClean="0">
                <a:ln w="11430"/>
                <a:solidFill>
                  <a:srgbClr val="FF9933"/>
                </a:solidFill>
                <a:effectLst>
                  <a:outerShdw blurRad="50800" dist="39000" dir="5460000" algn="tl">
                    <a:srgbClr val="000000">
                      <a:alpha val="38000"/>
                    </a:srgbClr>
                  </a:outerShdw>
                </a:effectLst>
                <a:latin typeface="+mn-lt"/>
                <a:cs typeface="Arial" charset="0"/>
              </a:rPr>
              <a:t>2000–2014</a:t>
            </a:r>
          </a:p>
        </p:txBody>
      </p:sp>
      <p:sp>
        <p:nvSpPr>
          <p:cNvPr id="20484" name="Rectangle 4"/>
          <p:cNvSpPr>
            <a:spLocks noChangeArrowheads="1"/>
          </p:cNvSpPr>
          <p:nvPr/>
        </p:nvSpPr>
        <p:spPr bwMode="auto">
          <a:xfrm>
            <a:off x="304800" y="6183886"/>
            <a:ext cx="7162800" cy="246221"/>
          </a:xfrm>
          <a:prstGeom prst="rect">
            <a:avLst/>
          </a:prstGeom>
          <a:noFill/>
          <a:ln w="9525">
            <a:noFill/>
            <a:miter lim="800000"/>
            <a:headEnd/>
            <a:tailEnd/>
          </a:ln>
        </p:spPr>
        <p:txBody>
          <a:bodyPr wrap="square">
            <a:spAutoFit/>
          </a:bodyPr>
          <a:lstStyle/>
          <a:p>
            <a:pPr eaLnBrk="0" hangingPunct="0"/>
            <a:r>
              <a:rPr lang="en-US" sz="1000" b="0" dirty="0">
                <a:solidFill>
                  <a:schemeClr val="bg2"/>
                </a:solidFill>
                <a:latin typeface="+mn-lt"/>
                <a:cs typeface="Arial" charset="0"/>
              </a:rPr>
              <a:t>Source: </a:t>
            </a:r>
            <a:r>
              <a:rPr lang="en-US" sz="1000" b="0" dirty="0" smtClean="0">
                <a:solidFill>
                  <a:schemeClr val="bg2"/>
                </a:solidFill>
                <a:latin typeface="+mn-lt"/>
                <a:cs typeface="Arial" charset="0"/>
              </a:rPr>
              <a:t>CDC, National </a:t>
            </a:r>
            <a:r>
              <a:rPr lang="en-US" sz="1000" b="0" dirty="0">
                <a:solidFill>
                  <a:schemeClr val="bg2"/>
                </a:solidFill>
                <a:latin typeface="+mn-lt"/>
                <a:cs typeface="Arial" charset="0"/>
              </a:rPr>
              <a:t>Notifiable Diseases Surveillance System (NNDSS)</a:t>
            </a:r>
          </a:p>
        </p:txBody>
      </p:sp>
      <p:graphicFrame>
        <p:nvGraphicFramePr>
          <p:cNvPr id="2" name="Chart 1"/>
          <p:cNvGraphicFramePr/>
          <p:nvPr>
            <p:extLst>
              <p:ext uri="{D42A27DB-BD31-4B8C-83A1-F6EECF244321}">
                <p14:modId xmlns:p14="http://schemas.microsoft.com/office/powerpoint/2010/main" val="2696404836"/>
              </p:ext>
            </p:extLst>
          </p:nvPr>
        </p:nvGraphicFramePr>
        <p:xfrm>
          <a:off x="533400" y="1611887"/>
          <a:ext cx="8001000" cy="457199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1138172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idx="4294967295"/>
          </p:nvPr>
        </p:nvSpPr>
        <p:spPr>
          <a:xfrm>
            <a:off x="152400" y="381000"/>
            <a:ext cx="8839200" cy="1066800"/>
          </a:xfrm>
          <a:prstGeom prst="rect">
            <a:avLst/>
          </a:prstGeo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400" b="1" dirty="0">
                <a:ln w="11430"/>
                <a:solidFill>
                  <a:srgbClr val="FF9933"/>
                </a:solidFill>
                <a:cs typeface="Arial" charset="0"/>
              </a:rPr>
              <a:t>Figure </a:t>
            </a:r>
            <a:r>
              <a:rPr lang="en-US" sz="2400" b="1" dirty="0" smtClean="0">
                <a:ln w="11430"/>
                <a:solidFill>
                  <a:srgbClr val="FF9933"/>
                </a:solidFill>
                <a:cs typeface="Arial" charset="0"/>
              </a:rPr>
              <a:t>4.2. </a:t>
            </a:r>
            <a:r>
              <a:rPr lang="en-US" sz="2400" b="1" dirty="0">
                <a:ln w="11430"/>
                <a:solidFill>
                  <a:srgbClr val="FF9933"/>
                </a:solidFill>
                <a:cs typeface="Arial" charset="0"/>
              </a:rPr>
              <a:t>Incidence of acute hepatitis </a:t>
            </a:r>
            <a:r>
              <a:rPr lang="en-US" sz="2400" b="1" dirty="0" smtClean="0">
                <a:ln w="11430"/>
                <a:solidFill>
                  <a:srgbClr val="FF9933"/>
                </a:solidFill>
                <a:cs typeface="Arial" charset="0"/>
              </a:rPr>
              <a:t>C,</a:t>
            </a:r>
            <a:r>
              <a:rPr lang="en-US" sz="2400" b="1" dirty="0">
                <a:ln w="11430"/>
                <a:solidFill>
                  <a:srgbClr val="FF9933"/>
                </a:solidFill>
                <a:cs typeface="Arial" charset="0"/>
              </a:rPr>
              <a:t/>
            </a:r>
            <a:br>
              <a:rPr lang="en-US" sz="2400" b="1" dirty="0">
                <a:ln w="11430"/>
                <a:solidFill>
                  <a:srgbClr val="FF9933"/>
                </a:solidFill>
                <a:cs typeface="Arial" charset="0"/>
              </a:rPr>
            </a:br>
            <a:r>
              <a:rPr lang="en-US" sz="2400" b="1" dirty="0">
                <a:ln w="11430"/>
                <a:solidFill>
                  <a:srgbClr val="FF9933"/>
                </a:solidFill>
                <a:cs typeface="Arial" charset="0"/>
              </a:rPr>
              <a:t> by age group — United States, </a:t>
            </a:r>
            <a:r>
              <a:rPr lang="en-US" sz="2400" b="1" dirty="0" smtClean="0">
                <a:ln w="11430"/>
                <a:solidFill>
                  <a:srgbClr val="FF9933"/>
                </a:solidFill>
                <a:cs typeface="Arial" charset="0"/>
              </a:rPr>
              <a:t>2000–2014</a:t>
            </a:r>
            <a:endParaRPr lang="en-US" sz="2400" b="1" dirty="0" smtClean="0">
              <a:ln w="11430"/>
              <a:solidFill>
                <a:srgbClr val="FF9933"/>
              </a:solidFill>
              <a:effectLst>
                <a:outerShdw blurRad="50800" dist="39000" dir="5460000" algn="tl">
                  <a:srgbClr val="000000">
                    <a:alpha val="38000"/>
                  </a:srgbClr>
                </a:outerShdw>
              </a:effectLst>
              <a:latin typeface="+mn-lt"/>
              <a:cs typeface="Arial" charset="0"/>
            </a:endParaRPr>
          </a:p>
        </p:txBody>
      </p:sp>
      <p:sp>
        <p:nvSpPr>
          <p:cNvPr id="20484" name="Rectangle 4"/>
          <p:cNvSpPr>
            <a:spLocks noChangeArrowheads="1"/>
          </p:cNvSpPr>
          <p:nvPr/>
        </p:nvSpPr>
        <p:spPr bwMode="auto">
          <a:xfrm>
            <a:off x="381000" y="6248400"/>
            <a:ext cx="7162800" cy="246221"/>
          </a:xfrm>
          <a:prstGeom prst="rect">
            <a:avLst/>
          </a:prstGeom>
          <a:noFill/>
          <a:ln w="9525">
            <a:noFill/>
            <a:miter lim="800000"/>
            <a:headEnd/>
            <a:tailEnd/>
          </a:ln>
        </p:spPr>
        <p:txBody>
          <a:bodyPr wrap="square">
            <a:spAutoFit/>
          </a:bodyPr>
          <a:lstStyle/>
          <a:p>
            <a:pPr eaLnBrk="0" hangingPunct="0"/>
            <a:r>
              <a:rPr lang="en-US" sz="1000" b="0" dirty="0">
                <a:solidFill>
                  <a:schemeClr val="bg2"/>
                </a:solidFill>
                <a:latin typeface="+mn-lt"/>
                <a:cs typeface="Arial" charset="0"/>
              </a:rPr>
              <a:t>Source: </a:t>
            </a:r>
            <a:r>
              <a:rPr lang="en-US" sz="1000" b="0" dirty="0" smtClean="0">
                <a:solidFill>
                  <a:schemeClr val="bg2"/>
                </a:solidFill>
                <a:latin typeface="+mn-lt"/>
                <a:cs typeface="Arial" charset="0"/>
              </a:rPr>
              <a:t>CDC,  National </a:t>
            </a:r>
            <a:r>
              <a:rPr lang="en-US" sz="1000" b="0" dirty="0">
                <a:solidFill>
                  <a:schemeClr val="bg2"/>
                </a:solidFill>
                <a:latin typeface="+mn-lt"/>
                <a:cs typeface="Arial" charset="0"/>
              </a:rPr>
              <a:t>Notifiable Diseases Surveillance System (NNDSS)</a:t>
            </a:r>
          </a:p>
        </p:txBody>
      </p:sp>
      <p:graphicFrame>
        <p:nvGraphicFramePr>
          <p:cNvPr id="3" name="Chart 2"/>
          <p:cNvGraphicFramePr/>
          <p:nvPr>
            <p:extLst>
              <p:ext uri="{D42A27DB-BD31-4B8C-83A1-F6EECF244321}">
                <p14:modId xmlns:p14="http://schemas.microsoft.com/office/powerpoint/2010/main" val="742554542"/>
              </p:ext>
            </p:extLst>
          </p:nvPr>
        </p:nvGraphicFramePr>
        <p:xfrm>
          <a:off x="381000" y="1316910"/>
          <a:ext cx="9677400" cy="470289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960467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idx="4294967295"/>
          </p:nvPr>
        </p:nvSpPr>
        <p:spPr>
          <a:xfrm>
            <a:off x="762000" y="457200"/>
            <a:ext cx="8229600" cy="1066800"/>
          </a:xfrm>
          <a:prstGeom prst="rect">
            <a:avLst/>
          </a:prstGeo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400" b="1" dirty="0">
                <a:ln w="11430"/>
                <a:solidFill>
                  <a:srgbClr val="FFC000"/>
                </a:solidFill>
                <a:cs typeface="Arial" charset="0"/>
              </a:rPr>
              <a:t>Figure </a:t>
            </a:r>
            <a:r>
              <a:rPr lang="en-US" sz="2400" b="1" dirty="0" smtClean="0">
                <a:ln w="11430"/>
                <a:solidFill>
                  <a:srgbClr val="FFC000"/>
                </a:solidFill>
                <a:cs typeface="Arial" charset="0"/>
              </a:rPr>
              <a:t>4.3. </a:t>
            </a:r>
            <a:r>
              <a:rPr lang="en-US" sz="2400" b="1" dirty="0">
                <a:ln w="11430"/>
                <a:solidFill>
                  <a:srgbClr val="FFC000"/>
                </a:solidFill>
                <a:cs typeface="Arial" charset="0"/>
              </a:rPr>
              <a:t>Incidence of acute hepatitis </a:t>
            </a:r>
            <a:r>
              <a:rPr lang="en-US" sz="2400" b="1" dirty="0" smtClean="0">
                <a:ln w="11430"/>
                <a:solidFill>
                  <a:srgbClr val="FFC000"/>
                </a:solidFill>
                <a:cs typeface="Arial" charset="0"/>
              </a:rPr>
              <a:t>C,</a:t>
            </a:r>
            <a:r>
              <a:rPr lang="en-US" sz="2400" b="1" dirty="0">
                <a:ln w="11430"/>
                <a:solidFill>
                  <a:srgbClr val="FFC000"/>
                </a:solidFill>
                <a:cs typeface="Arial" charset="0"/>
              </a:rPr>
              <a:t/>
            </a:r>
            <a:br>
              <a:rPr lang="en-US" sz="2400" b="1" dirty="0">
                <a:ln w="11430"/>
                <a:solidFill>
                  <a:srgbClr val="FFC000"/>
                </a:solidFill>
                <a:cs typeface="Arial" charset="0"/>
              </a:rPr>
            </a:br>
            <a:r>
              <a:rPr lang="en-US" sz="2400" b="1" dirty="0">
                <a:ln w="11430"/>
                <a:solidFill>
                  <a:srgbClr val="FFC000"/>
                </a:solidFill>
                <a:cs typeface="Arial" charset="0"/>
              </a:rPr>
              <a:t>  by sex — United States, </a:t>
            </a:r>
            <a:r>
              <a:rPr lang="en-US" sz="2400" b="1" dirty="0" smtClean="0">
                <a:ln w="11430"/>
                <a:solidFill>
                  <a:srgbClr val="FFC000"/>
                </a:solidFill>
                <a:cs typeface="Arial" charset="0"/>
              </a:rPr>
              <a:t>2000–2014</a:t>
            </a:r>
            <a:endParaRPr lang="en-US" sz="2400" b="1" dirty="0" smtClean="0">
              <a:ln w="11430"/>
              <a:solidFill>
                <a:srgbClr val="FFC000"/>
              </a:solidFill>
              <a:effectLst>
                <a:outerShdw blurRad="50800" dist="39000" dir="5460000" algn="tl">
                  <a:srgbClr val="000000">
                    <a:alpha val="38000"/>
                  </a:srgbClr>
                </a:outerShdw>
              </a:effectLst>
              <a:latin typeface="+mn-lt"/>
              <a:cs typeface="Arial" charset="0"/>
            </a:endParaRPr>
          </a:p>
        </p:txBody>
      </p:sp>
      <p:sp>
        <p:nvSpPr>
          <p:cNvPr id="20484" name="Rectangle 4"/>
          <p:cNvSpPr>
            <a:spLocks noChangeArrowheads="1"/>
          </p:cNvSpPr>
          <p:nvPr/>
        </p:nvSpPr>
        <p:spPr bwMode="auto">
          <a:xfrm>
            <a:off x="381000" y="6154579"/>
            <a:ext cx="7162800" cy="246221"/>
          </a:xfrm>
          <a:prstGeom prst="rect">
            <a:avLst/>
          </a:prstGeom>
          <a:noFill/>
          <a:ln w="9525">
            <a:noFill/>
            <a:miter lim="800000"/>
            <a:headEnd/>
            <a:tailEnd/>
          </a:ln>
        </p:spPr>
        <p:txBody>
          <a:bodyPr wrap="square">
            <a:spAutoFit/>
          </a:bodyPr>
          <a:lstStyle/>
          <a:p>
            <a:pPr eaLnBrk="0" hangingPunct="0"/>
            <a:r>
              <a:rPr lang="en-US" sz="1000" b="0" dirty="0">
                <a:solidFill>
                  <a:schemeClr val="bg2"/>
                </a:solidFill>
                <a:latin typeface="+mn-lt"/>
                <a:cs typeface="Arial" charset="0"/>
              </a:rPr>
              <a:t>Source: </a:t>
            </a:r>
            <a:r>
              <a:rPr lang="en-US" sz="1000" b="0" dirty="0" smtClean="0">
                <a:solidFill>
                  <a:schemeClr val="bg2"/>
                </a:solidFill>
                <a:latin typeface="+mn-lt"/>
                <a:cs typeface="Arial" charset="0"/>
              </a:rPr>
              <a:t>CDC, National </a:t>
            </a:r>
            <a:r>
              <a:rPr lang="en-US" sz="1000" b="0" dirty="0">
                <a:solidFill>
                  <a:schemeClr val="bg2"/>
                </a:solidFill>
                <a:latin typeface="+mn-lt"/>
                <a:cs typeface="Arial" charset="0"/>
              </a:rPr>
              <a:t>Notifiable Diseases Surveillance System (NNDSS)</a:t>
            </a:r>
          </a:p>
        </p:txBody>
      </p:sp>
      <p:graphicFrame>
        <p:nvGraphicFramePr>
          <p:cNvPr id="3" name="Chart 2"/>
          <p:cNvGraphicFramePr/>
          <p:nvPr>
            <p:extLst>
              <p:ext uri="{D42A27DB-BD31-4B8C-83A1-F6EECF244321}">
                <p14:modId xmlns:p14="http://schemas.microsoft.com/office/powerpoint/2010/main" val="836620093"/>
              </p:ext>
            </p:extLst>
          </p:nvPr>
        </p:nvGraphicFramePr>
        <p:xfrm>
          <a:off x="609600" y="1607979"/>
          <a:ext cx="8915400" cy="4546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032372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idx="4294967295"/>
          </p:nvPr>
        </p:nvSpPr>
        <p:spPr>
          <a:xfrm>
            <a:off x="-76200" y="457200"/>
            <a:ext cx="8839200" cy="1066800"/>
          </a:xfrm>
          <a:prstGeom prst="rect">
            <a:avLst/>
          </a:prstGeo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400" b="1" dirty="0">
                <a:ln w="11430"/>
                <a:solidFill>
                  <a:srgbClr val="FFC000"/>
                </a:solidFill>
                <a:cs typeface="Arial" charset="0"/>
              </a:rPr>
              <a:t>Figure </a:t>
            </a:r>
            <a:r>
              <a:rPr lang="en-US" sz="2400" b="1" dirty="0" smtClean="0">
                <a:ln w="11430"/>
                <a:solidFill>
                  <a:srgbClr val="FFC000"/>
                </a:solidFill>
                <a:cs typeface="Arial" charset="0"/>
              </a:rPr>
              <a:t>4.4. Incidence </a:t>
            </a:r>
            <a:r>
              <a:rPr lang="en-US" sz="2400" b="1" dirty="0">
                <a:ln w="11430"/>
                <a:solidFill>
                  <a:srgbClr val="FFC000"/>
                </a:solidFill>
                <a:cs typeface="Arial" charset="0"/>
              </a:rPr>
              <a:t>of acute hepatitis </a:t>
            </a:r>
            <a:r>
              <a:rPr lang="en-US" sz="2400" b="1" dirty="0" smtClean="0">
                <a:ln w="11430"/>
                <a:solidFill>
                  <a:srgbClr val="FFC000"/>
                </a:solidFill>
                <a:cs typeface="Arial" charset="0"/>
              </a:rPr>
              <a:t>C,</a:t>
            </a:r>
            <a:r>
              <a:rPr lang="en-US" sz="2400" b="1" dirty="0">
                <a:ln w="11430"/>
                <a:solidFill>
                  <a:srgbClr val="FFC000"/>
                </a:solidFill>
                <a:cs typeface="Arial" charset="0"/>
              </a:rPr>
              <a:t/>
            </a:r>
            <a:br>
              <a:rPr lang="en-US" sz="2400" b="1" dirty="0">
                <a:ln w="11430"/>
                <a:solidFill>
                  <a:srgbClr val="FFC000"/>
                </a:solidFill>
                <a:cs typeface="Arial" charset="0"/>
              </a:rPr>
            </a:br>
            <a:r>
              <a:rPr lang="en-US" sz="2400" b="1" dirty="0">
                <a:ln w="11430"/>
                <a:solidFill>
                  <a:srgbClr val="FFC000"/>
                </a:solidFill>
                <a:cs typeface="Arial" charset="0"/>
              </a:rPr>
              <a:t> by </a:t>
            </a:r>
            <a:r>
              <a:rPr lang="en-US" sz="2400" b="1" dirty="0" smtClean="0">
                <a:ln w="11430"/>
                <a:solidFill>
                  <a:srgbClr val="FFC000"/>
                </a:solidFill>
                <a:cs typeface="Arial" charset="0"/>
              </a:rPr>
              <a:t>race/ethnicity — </a:t>
            </a:r>
            <a:r>
              <a:rPr lang="en-US" sz="2400" b="1" dirty="0">
                <a:ln w="11430"/>
                <a:solidFill>
                  <a:srgbClr val="FFC000"/>
                </a:solidFill>
                <a:cs typeface="Arial" charset="0"/>
              </a:rPr>
              <a:t>United States, </a:t>
            </a:r>
            <a:r>
              <a:rPr lang="en-US" sz="2400" b="1" dirty="0" smtClean="0">
                <a:ln w="11430"/>
                <a:solidFill>
                  <a:srgbClr val="FFC000"/>
                </a:solidFill>
                <a:cs typeface="Arial" charset="0"/>
              </a:rPr>
              <a:t>2000–2014</a:t>
            </a:r>
            <a:endParaRPr lang="en-US" sz="2400" b="1" dirty="0" smtClean="0">
              <a:ln w="11430"/>
              <a:solidFill>
                <a:srgbClr val="FFC000"/>
              </a:solidFill>
              <a:effectLst>
                <a:outerShdw blurRad="50800" dist="39000" dir="5460000" algn="tl">
                  <a:srgbClr val="000000">
                    <a:alpha val="38000"/>
                  </a:srgbClr>
                </a:outerShdw>
              </a:effectLst>
              <a:latin typeface="+mn-lt"/>
              <a:cs typeface="Arial" charset="0"/>
            </a:endParaRPr>
          </a:p>
        </p:txBody>
      </p:sp>
      <p:sp>
        <p:nvSpPr>
          <p:cNvPr id="20484" name="Rectangle 4"/>
          <p:cNvSpPr>
            <a:spLocks noChangeArrowheads="1"/>
          </p:cNvSpPr>
          <p:nvPr/>
        </p:nvSpPr>
        <p:spPr bwMode="auto">
          <a:xfrm>
            <a:off x="381000" y="6248400"/>
            <a:ext cx="7162800" cy="246221"/>
          </a:xfrm>
          <a:prstGeom prst="rect">
            <a:avLst/>
          </a:prstGeom>
          <a:noFill/>
          <a:ln w="9525">
            <a:noFill/>
            <a:miter lim="800000"/>
            <a:headEnd/>
            <a:tailEnd/>
          </a:ln>
        </p:spPr>
        <p:txBody>
          <a:bodyPr wrap="square">
            <a:spAutoFit/>
          </a:bodyPr>
          <a:lstStyle/>
          <a:p>
            <a:pPr eaLnBrk="0" hangingPunct="0"/>
            <a:r>
              <a:rPr lang="en-US" sz="1000" b="0" dirty="0">
                <a:solidFill>
                  <a:schemeClr val="bg2"/>
                </a:solidFill>
                <a:latin typeface="+mn-lt"/>
                <a:cs typeface="Arial" charset="0"/>
              </a:rPr>
              <a:t>Source: </a:t>
            </a:r>
            <a:r>
              <a:rPr lang="en-US" sz="1000" b="0" dirty="0" smtClean="0">
                <a:solidFill>
                  <a:schemeClr val="bg2"/>
                </a:solidFill>
                <a:latin typeface="+mn-lt"/>
                <a:cs typeface="Arial" charset="0"/>
              </a:rPr>
              <a:t>CDC, National </a:t>
            </a:r>
            <a:r>
              <a:rPr lang="en-US" sz="1000" b="0" dirty="0">
                <a:solidFill>
                  <a:schemeClr val="bg2"/>
                </a:solidFill>
                <a:latin typeface="+mn-lt"/>
                <a:cs typeface="Arial" charset="0"/>
              </a:rPr>
              <a:t>Notifiable Diseases Surveillance System (NNDSS)</a:t>
            </a:r>
          </a:p>
        </p:txBody>
      </p:sp>
      <p:graphicFrame>
        <p:nvGraphicFramePr>
          <p:cNvPr id="3" name="Chart 2"/>
          <p:cNvGraphicFramePr/>
          <p:nvPr>
            <p:extLst>
              <p:ext uri="{D42A27DB-BD31-4B8C-83A1-F6EECF244321}">
                <p14:modId xmlns:p14="http://schemas.microsoft.com/office/powerpoint/2010/main" val="4200514356"/>
              </p:ext>
            </p:extLst>
          </p:nvPr>
        </p:nvGraphicFramePr>
        <p:xfrm>
          <a:off x="381000" y="914400"/>
          <a:ext cx="8305800" cy="5334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994075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idx="4294967295"/>
          </p:nvPr>
        </p:nvSpPr>
        <p:spPr>
          <a:xfrm>
            <a:off x="-76200" y="457200"/>
            <a:ext cx="8839200" cy="1066800"/>
          </a:xfrm>
          <a:prstGeom prst="rect">
            <a:avLst/>
          </a:prstGeo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400" b="1" dirty="0">
                <a:ln w="11430"/>
                <a:solidFill>
                  <a:srgbClr val="FF9933"/>
                </a:solidFill>
                <a:effectLst>
                  <a:outerShdw blurRad="50800" dist="39000" dir="5460000" algn="tl">
                    <a:srgbClr val="000000">
                      <a:alpha val="38000"/>
                    </a:srgbClr>
                  </a:outerShdw>
                </a:effectLst>
                <a:cs typeface="Arial" charset="0"/>
              </a:rPr>
              <a:t>Figure </a:t>
            </a:r>
            <a:r>
              <a:rPr lang="en-US" sz="2400" b="1" dirty="0" smtClean="0">
                <a:ln w="11430"/>
                <a:solidFill>
                  <a:srgbClr val="FF9933"/>
                </a:solidFill>
                <a:effectLst>
                  <a:outerShdw blurRad="50800" dist="39000" dir="5460000" algn="tl">
                    <a:srgbClr val="000000">
                      <a:alpha val="38000"/>
                    </a:srgbClr>
                  </a:outerShdw>
                </a:effectLst>
                <a:cs typeface="Arial" charset="0"/>
              </a:rPr>
              <a:t>4.5</a:t>
            </a:r>
            <a:r>
              <a:rPr lang="en-US" sz="2400" b="1" dirty="0">
                <a:ln w="11430"/>
                <a:solidFill>
                  <a:srgbClr val="FF9933"/>
                </a:solidFill>
                <a:effectLst>
                  <a:outerShdw blurRad="50800" dist="39000" dir="5460000" algn="tl">
                    <a:srgbClr val="000000">
                      <a:alpha val="38000"/>
                    </a:srgbClr>
                  </a:outerShdw>
                </a:effectLst>
                <a:cs typeface="Arial" charset="0"/>
              </a:rPr>
              <a:t>. </a:t>
            </a:r>
            <a:r>
              <a:rPr lang="en-US" sz="2400" b="1" dirty="0" smtClean="0">
                <a:ln w="11430"/>
                <a:solidFill>
                  <a:srgbClr val="FF9933"/>
                </a:solidFill>
                <a:effectLst>
                  <a:outerShdw blurRad="50800" dist="39000" dir="5460000" algn="tl">
                    <a:srgbClr val="000000">
                      <a:alpha val="38000"/>
                    </a:srgbClr>
                  </a:outerShdw>
                </a:effectLst>
                <a:cs typeface="Arial" charset="0"/>
              </a:rPr>
              <a:t>Availability of </a:t>
            </a:r>
            <a:r>
              <a:rPr lang="en-US" sz="2400" b="1" dirty="0">
                <a:ln w="11430"/>
                <a:solidFill>
                  <a:srgbClr val="FF9933"/>
                </a:solidFill>
                <a:effectLst>
                  <a:outerShdw blurRad="50800" dist="39000" dir="5460000" algn="tl">
                    <a:srgbClr val="000000">
                      <a:alpha val="38000"/>
                    </a:srgbClr>
                  </a:outerShdw>
                </a:effectLst>
                <a:cs typeface="Arial" charset="0"/>
              </a:rPr>
              <a:t>risk </a:t>
            </a:r>
            <a:r>
              <a:rPr lang="en-US" sz="2400" b="1" dirty="0" smtClean="0">
                <a:ln w="11430"/>
                <a:solidFill>
                  <a:srgbClr val="FF9933"/>
                </a:solidFill>
                <a:effectLst>
                  <a:outerShdw blurRad="50800" dist="39000" dir="5460000" algn="tl">
                    <a:srgbClr val="000000">
                      <a:alpha val="38000"/>
                    </a:srgbClr>
                  </a:outerShdw>
                </a:effectLst>
                <a:cs typeface="Arial" charset="0"/>
              </a:rPr>
              <a:t>exposures/behaviors</a:t>
            </a:r>
            <a:br>
              <a:rPr lang="en-US" sz="2400" b="1" dirty="0" smtClean="0">
                <a:ln w="11430"/>
                <a:solidFill>
                  <a:srgbClr val="FF9933"/>
                </a:solidFill>
                <a:effectLst>
                  <a:outerShdw blurRad="50800" dist="39000" dir="5460000" algn="tl">
                    <a:srgbClr val="000000">
                      <a:alpha val="38000"/>
                    </a:srgbClr>
                  </a:outerShdw>
                </a:effectLst>
                <a:cs typeface="Arial" charset="0"/>
              </a:rPr>
            </a:br>
            <a:r>
              <a:rPr lang="en-US" sz="2400" b="1" dirty="0" smtClean="0">
                <a:ln w="11430"/>
                <a:solidFill>
                  <a:srgbClr val="FF9933"/>
                </a:solidFill>
                <a:effectLst>
                  <a:outerShdw blurRad="50800" dist="39000" dir="5460000" algn="tl">
                    <a:srgbClr val="000000">
                      <a:alpha val="38000"/>
                    </a:srgbClr>
                  </a:outerShdw>
                </a:effectLst>
                <a:cs typeface="Arial" charset="0"/>
              </a:rPr>
              <a:t>associated </a:t>
            </a:r>
            <a:r>
              <a:rPr lang="en-US" sz="2400" b="1" dirty="0">
                <a:ln w="11430"/>
                <a:solidFill>
                  <a:srgbClr val="FF9933"/>
                </a:solidFill>
                <a:effectLst>
                  <a:outerShdw blurRad="50800" dist="39000" dir="5460000" algn="tl">
                    <a:srgbClr val="000000">
                      <a:alpha val="38000"/>
                    </a:srgbClr>
                  </a:outerShdw>
                </a:effectLst>
                <a:cs typeface="Arial" charset="0"/>
              </a:rPr>
              <a:t>with acute hepatitis </a:t>
            </a:r>
            <a:r>
              <a:rPr lang="en-US" sz="2400" b="1" dirty="0" smtClean="0">
                <a:ln w="11430"/>
                <a:solidFill>
                  <a:srgbClr val="FF9933"/>
                </a:solidFill>
                <a:effectLst>
                  <a:outerShdw blurRad="50800" dist="39000" dir="5460000" algn="tl">
                    <a:srgbClr val="000000">
                      <a:alpha val="38000"/>
                    </a:srgbClr>
                  </a:outerShdw>
                </a:effectLst>
                <a:cs typeface="Arial" charset="0"/>
              </a:rPr>
              <a:t>C </a:t>
            </a:r>
            <a:r>
              <a:rPr lang="en-US" sz="1800" b="1" dirty="0">
                <a:ln w="11430"/>
                <a:solidFill>
                  <a:srgbClr val="FF9933"/>
                </a:solidFill>
                <a:effectLst>
                  <a:outerShdw blurRad="50800" dist="39000" dir="5460000" algn="tl">
                    <a:srgbClr val="000000">
                      <a:alpha val="38000"/>
                    </a:srgbClr>
                  </a:outerShdw>
                </a:effectLst>
                <a:cs typeface="Arial" charset="0"/>
              </a:rPr>
              <a:t>—</a:t>
            </a:r>
            <a:r>
              <a:rPr lang="en-US" sz="2400" b="1" dirty="0">
                <a:ln w="11430"/>
                <a:solidFill>
                  <a:srgbClr val="FF9933"/>
                </a:solidFill>
                <a:effectLst>
                  <a:outerShdw blurRad="50800" dist="39000" dir="5460000" algn="tl">
                    <a:srgbClr val="000000">
                      <a:alpha val="38000"/>
                    </a:srgbClr>
                  </a:outerShdw>
                </a:effectLst>
                <a:cs typeface="Arial" charset="0"/>
              </a:rPr>
              <a:t> United States, </a:t>
            </a:r>
            <a:r>
              <a:rPr lang="en-US" sz="2400" b="1" dirty="0" smtClean="0">
                <a:ln w="11430"/>
                <a:solidFill>
                  <a:srgbClr val="FF9933"/>
                </a:solidFill>
                <a:effectLst>
                  <a:outerShdw blurRad="50800" dist="39000" dir="5460000" algn="tl">
                    <a:srgbClr val="000000">
                      <a:alpha val="38000"/>
                    </a:srgbClr>
                  </a:outerShdw>
                </a:effectLst>
                <a:cs typeface="Arial" charset="0"/>
              </a:rPr>
              <a:t>2014</a:t>
            </a:r>
            <a:endParaRPr lang="en-US" sz="2400" b="1" dirty="0" smtClean="0">
              <a:ln w="11430"/>
              <a:solidFill>
                <a:srgbClr val="FF9933"/>
              </a:solidFill>
              <a:effectLst>
                <a:outerShdw blurRad="50800" dist="39000" dir="5460000" algn="tl">
                  <a:srgbClr val="000000">
                    <a:alpha val="38000"/>
                  </a:srgbClr>
                </a:outerShdw>
              </a:effectLst>
              <a:latin typeface="+mn-lt"/>
              <a:cs typeface="Arial" charset="0"/>
            </a:endParaRPr>
          </a:p>
        </p:txBody>
      </p:sp>
      <p:graphicFrame>
        <p:nvGraphicFramePr>
          <p:cNvPr id="8" name="Chart 7"/>
          <p:cNvGraphicFramePr/>
          <p:nvPr>
            <p:extLst>
              <p:ext uri="{D42A27DB-BD31-4B8C-83A1-F6EECF244321}">
                <p14:modId xmlns:p14="http://schemas.microsoft.com/office/powerpoint/2010/main" val="907048915"/>
              </p:ext>
            </p:extLst>
          </p:nvPr>
        </p:nvGraphicFramePr>
        <p:xfrm>
          <a:off x="1524000" y="1397000"/>
          <a:ext cx="6096000" cy="406400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451338" y="5169877"/>
            <a:ext cx="7924800" cy="1107996"/>
          </a:xfrm>
          <a:prstGeom prst="rect">
            <a:avLst/>
          </a:prstGeom>
          <a:noFill/>
        </p:spPr>
        <p:txBody>
          <a:bodyPr wrap="square" rtlCol="0">
            <a:spAutoFit/>
          </a:bodyPr>
          <a:lstStyle/>
          <a:p>
            <a:pPr marL="57150" indent="-57150"/>
            <a:r>
              <a:rPr lang="en-US" sz="1100" dirty="0">
                <a:solidFill>
                  <a:schemeClr val="bg2"/>
                </a:solidFill>
                <a:cs typeface="Arial" charset="0"/>
              </a:rPr>
              <a:t>Source: CDC, National Notifiable Diseases Surveillance System (NNDSS)</a:t>
            </a:r>
          </a:p>
          <a:p>
            <a:pPr marL="57150" indent="-57150"/>
            <a:r>
              <a:rPr lang="en-US" sz="1100" dirty="0" smtClean="0">
                <a:solidFill>
                  <a:schemeClr val="bg2"/>
                </a:solidFill>
              </a:rPr>
              <a:t>*Includes case reports indicating the presence of at least one of the following risks 2 weeks to 6 months prior to onset of acute, symptomatic hepatitis C:  1) using injection drugs; 2) having sexual contact with suspected/confirmed hepatitis C patient; 3) being a man who has sex with men; 4) having multiple sex partners concurrently; 5) having household contact with suspected/confirmed hepatitis C patient; 6) having had occupational exposure to blood; 7) being a hemodialysis patient; 8) having received a blood transfusion; 9)  having sustained a percutaneous injury; and 10) having undergone surgery.</a:t>
            </a:r>
            <a:endParaRPr lang="en-US" sz="1100" dirty="0">
              <a:solidFill>
                <a:schemeClr val="bg2"/>
              </a:solidFill>
            </a:endParaRPr>
          </a:p>
        </p:txBody>
      </p:sp>
    </p:spTree>
    <p:extLst>
      <p:ext uri="{BB962C8B-B14F-4D97-AF65-F5344CB8AC3E}">
        <p14:creationId xmlns:p14="http://schemas.microsoft.com/office/powerpoint/2010/main" val="16897547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idx="4294967295"/>
          </p:nvPr>
        </p:nvSpPr>
        <p:spPr>
          <a:xfrm>
            <a:off x="76200" y="152400"/>
            <a:ext cx="8839200" cy="1066800"/>
          </a:xfrm>
          <a:prstGeom prst="rect">
            <a:avLst/>
          </a:prstGeo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400" b="1" dirty="0">
                <a:ln w="11430"/>
                <a:solidFill>
                  <a:srgbClr val="FF9933"/>
                </a:solidFill>
                <a:effectLst>
                  <a:outerShdw blurRad="50800" dist="39000" dir="5460000" algn="tl">
                    <a:srgbClr val="000000">
                      <a:alpha val="38000"/>
                    </a:srgbClr>
                  </a:outerShdw>
                </a:effectLst>
                <a:cs typeface="Arial" charset="0"/>
              </a:rPr>
              <a:t>Figure </a:t>
            </a:r>
            <a:r>
              <a:rPr lang="en-US" sz="2400" b="1" dirty="0" smtClean="0">
                <a:ln w="11430"/>
                <a:solidFill>
                  <a:srgbClr val="FF9933"/>
                </a:solidFill>
                <a:effectLst>
                  <a:outerShdw blurRad="50800" dist="39000" dir="5460000" algn="tl">
                    <a:srgbClr val="000000">
                      <a:alpha val="38000"/>
                    </a:srgbClr>
                  </a:outerShdw>
                </a:effectLst>
                <a:cs typeface="Arial" charset="0"/>
              </a:rPr>
              <a:t>4.6a. Acute </a:t>
            </a:r>
            <a:r>
              <a:rPr lang="en-US" sz="2400" b="1" dirty="0">
                <a:ln w="11430"/>
                <a:solidFill>
                  <a:srgbClr val="FF9933"/>
                </a:solidFill>
                <a:effectLst>
                  <a:outerShdw blurRad="50800" dist="39000" dir="5460000" algn="tl">
                    <a:srgbClr val="000000">
                      <a:alpha val="38000"/>
                    </a:srgbClr>
                  </a:outerShdw>
                </a:effectLst>
                <a:cs typeface="Arial" charset="0"/>
              </a:rPr>
              <a:t>hepatitis </a:t>
            </a:r>
            <a:r>
              <a:rPr lang="en-US" sz="2400" b="1" dirty="0" smtClean="0">
                <a:ln w="11430"/>
                <a:solidFill>
                  <a:srgbClr val="FF9933"/>
                </a:solidFill>
                <a:effectLst>
                  <a:outerShdw blurRad="50800" dist="39000" dir="5460000" algn="tl">
                    <a:srgbClr val="000000">
                      <a:alpha val="38000"/>
                    </a:srgbClr>
                  </a:outerShdw>
                </a:effectLst>
                <a:cs typeface="Arial" charset="0"/>
              </a:rPr>
              <a:t>C reports, </a:t>
            </a:r>
            <a:br>
              <a:rPr lang="en-US" sz="2400" b="1" dirty="0" smtClean="0">
                <a:ln w="11430"/>
                <a:solidFill>
                  <a:srgbClr val="FF9933"/>
                </a:solidFill>
                <a:effectLst>
                  <a:outerShdw blurRad="50800" dist="39000" dir="5460000" algn="tl">
                    <a:srgbClr val="000000">
                      <a:alpha val="38000"/>
                    </a:srgbClr>
                  </a:outerShdw>
                </a:effectLst>
                <a:cs typeface="Arial" charset="0"/>
              </a:rPr>
            </a:br>
            <a:r>
              <a:rPr lang="en-US" sz="2400" b="1" dirty="0" smtClean="0">
                <a:ln w="11430"/>
                <a:solidFill>
                  <a:srgbClr val="FF9933"/>
                </a:solidFill>
                <a:effectLst>
                  <a:outerShdw blurRad="50800" dist="39000" dir="5460000" algn="tl">
                    <a:srgbClr val="000000">
                      <a:alpha val="38000"/>
                    </a:srgbClr>
                  </a:outerShdw>
                </a:effectLst>
                <a:cs typeface="Arial" charset="0"/>
              </a:rPr>
              <a:t>by risk exposure/behavior </a:t>
            </a:r>
            <a:r>
              <a:rPr lang="en-US" sz="1800" b="1" dirty="0" smtClean="0">
                <a:ln w="11430"/>
                <a:solidFill>
                  <a:srgbClr val="FF9933"/>
                </a:solidFill>
                <a:effectLst>
                  <a:outerShdw blurRad="50800" dist="39000" dir="5460000" algn="tl">
                    <a:srgbClr val="000000">
                      <a:alpha val="38000"/>
                    </a:srgbClr>
                  </a:outerShdw>
                </a:effectLst>
                <a:cs typeface="Arial" charset="0"/>
              </a:rPr>
              <a:t>—</a:t>
            </a:r>
            <a:r>
              <a:rPr lang="en-US" sz="2400" b="1" dirty="0" smtClean="0">
                <a:ln w="11430"/>
                <a:solidFill>
                  <a:srgbClr val="FF9933"/>
                </a:solidFill>
                <a:effectLst>
                  <a:outerShdw blurRad="50800" dist="39000" dir="5460000" algn="tl">
                    <a:srgbClr val="000000">
                      <a:alpha val="38000"/>
                    </a:srgbClr>
                  </a:outerShdw>
                </a:effectLst>
                <a:cs typeface="Arial" charset="0"/>
              </a:rPr>
              <a:t> </a:t>
            </a:r>
            <a:r>
              <a:rPr lang="en-US" sz="2400" b="1" dirty="0">
                <a:ln w="11430"/>
                <a:solidFill>
                  <a:srgbClr val="FF9933"/>
                </a:solidFill>
                <a:effectLst>
                  <a:outerShdw blurRad="50800" dist="39000" dir="5460000" algn="tl">
                    <a:srgbClr val="000000">
                      <a:alpha val="38000"/>
                    </a:srgbClr>
                  </a:outerShdw>
                </a:effectLst>
                <a:cs typeface="Arial" charset="0"/>
              </a:rPr>
              <a:t>United States, </a:t>
            </a:r>
            <a:r>
              <a:rPr lang="en-US" sz="2400" b="1" dirty="0" smtClean="0">
                <a:ln w="11430"/>
                <a:solidFill>
                  <a:srgbClr val="FF9933"/>
                </a:solidFill>
                <a:effectLst>
                  <a:outerShdw blurRad="50800" dist="39000" dir="5460000" algn="tl">
                    <a:srgbClr val="000000">
                      <a:alpha val="38000"/>
                    </a:srgbClr>
                  </a:outerShdw>
                </a:effectLst>
                <a:cs typeface="Arial" charset="0"/>
              </a:rPr>
              <a:t>2014</a:t>
            </a:r>
            <a:endParaRPr lang="en-US" sz="2400" b="1" dirty="0" smtClean="0">
              <a:ln w="11430"/>
              <a:solidFill>
                <a:srgbClr val="FF9933"/>
              </a:solidFill>
              <a:effectLst>
                <a:outerShdw blurRad="50800" dist="39000" dir="5460000" algn="tl">
                  <a:srgbClr val="000000">
                    <a:alpha val="38000"/>
                  </a:srgbClr>
                </a:outerShdw>
              </a:effectLst>
              <a:latin typeface="+mn-lt"/>
              <a:cs typeface="Arial" charset="0"/>
            </a:endParaRPr>
          </a:p>
        </p:txBody>
      </p:sp>
      <p:graphicFrame>
        <p:nvGraphicFramePr>
          <p:cNvPr id="6" name="Chart 5"/>
          <p:cNvGraphicFramePr/>
          <p:nvPr>
            <p:extLst>
              <p:ext uri="{D42A27DB-BD31-4B8C-83A1-F6EECF244321}">
                <p14:modId xmlns:p14="http://schemas.microsoft.com/office/powerpoint/2010/main" val="1518493828"/>
              </p:ext>
            </p:extLst>
          </p:nvPr>
        </p:nvGraphicFramePr>
        <p:xfrm>
          <a:off x="457200" y="1143000"/>
          <a:ext cx="8382000" cy="4343400"/>
        </p:xfrm>
        <a:graphic>
          <a:graphicData uri="http://schemas.openxmlformats.org/drawingml/2006/chart">
            <c:chart xmlns:c="http://schemas.openxmlformats.org/drawingml/2006/chart" xmlns:r="http://schemas.openxmlformats.org/officeDocument/2006/relationships" r:id="rId3"/>
          </a:graphicData>
        </a:graphic>
      </p:graphicFrame>
      <p:sp>
        <p:nvSpPr>
          <p:cNvPr id="9" name="Rectangle 4"/>
          <p:cNvSpPr>
            <a:spLocks noChangeArrowheads="1"/>
          </p:cNvSpPr>
          <p:nvPr/>
        </p:nvSpPr>
        <p:spPr bwMode="auto">
          <a:xfrm>
            <a:off x="381000" y="5486400"/>
            <a:ext cx="6781800" cy="861774"/>
          </a:xfrm>
          <a:prstGeom prst="rect">
            <a:avLst/>
          </a:prstGeom>
          <a:noFill/>
          <a:ln w="9525">
            <a:noFill/>
            <a:miter lim="800000"/>
            <a:headEnd/>
            <a:tailEnd/>
          </a:ln>
        </p:spPr>
        <p:txBody>
          <a:bodyPr wrap="square">
            <a:spAutoFit/>
          </a:bodyPr>
          <a:lstStyle/>
          <a:p>
            <a:pPr eaLnBrk="0" hangingPunct="0"/>
            <a:r>
              <a:rPr lang="en-US" sz="1000" dirty="0">
                <a:solidFill>
                  <a:schemeClr val="bg2"/>
                </a:solidFill>
                <a:cs typeface="Arial" charset="0"/>
              </a:rPr>
              <a:t>Source</a:t>
            </a:r>
            <a:r>
              <a:rPr lang="en-US" sz="1000" dirty="0" smtClean="0">
                <a:solidFill>
                  <a:schemeClr val="bg2"/>
                </a:solidFill>
                <a:cs typeface="Arial" charset="0"/>
              </a:rPr>
              <a:t>: CDC,  </a:t>
            </a:r>
            <a:r>
              <a:rPr lang="en-US" sz="1000" dirty="0">
                <a:solidFill>
                  <a:schemeClr val="bg2"/>
                </a:solidFill>
                <a:cs typeface="Arial" charset="0"/>
              </a:rPr>
              <a:t>National Notifiable Diseases Surveillance System (NNDSS)</a:t>
            </a:r>
          </a:p>
          <a:p>
            <a:pPr eaLnBrk="0" hangingPunct="0"/>
            <a:r>
              <a:rPr lang="en-US" sz="1000" dirty="0" smtClean="0">
                <a:solidFill>
                  <a:schemeClr val="bg2"/>
                </a:solidFill>
              </a:rPr>
              <a:t>*A total of 2,194 case reports of acute hepatitis C were received in 2014.  </a:t>
            </a:r>
          </a:p>
          <a:p>
            <a:pPr eaLnBrk="0" hangingPunct="0"/>
            <a:r>
              <a:rPr lang="en-US" sz="1000" baseline="30000" dirty="0" smtClean="0">
                <a:solidFill>
                  <a:schemeClr val="bg2"/>
                </a:solidFill>
                <a:cs typeface="Arial" charset="0"/>
              </a:rPr>
              <a:t>†</a:t>
            </a:r>
            <a:r>
              <a:rPr lang="en-US" sz="1000" baseline="30000" dirty="0" smtClean="0">
                <a:solidFill>
                  <a:schemeClr val="bg2"/>
                </a:solidFill>
              </a:rPr>
              <a:t> </a:t>
            </a:r>
            <a:r>
              <a:rPr lang="en-US" sz="1000" dirty="0" smtClean="0">
                <a:solidFill>
                  <a:schemeClr val="bg2"/>
                </a:solidFill>
              </a:rPr>
              <a:t>More than one risk exposure/behavior may be indicated on each case-report.</a:t>
            </a:r>
          </a:p>
          <a:p>
            <a:pPr eaLnBrk="0" hangingPunct="0"/>
            <a:r>
              <a:rPr lang="en-US" sz="1000" baseline="6000" dirty="0" smtClean="0">
                <a:solidFill>
                  <a:schemeClr val="bg2"/>
                </a:solidFill>
              </a:rPr>
              <a:t>§</a:t>
            </a:r>
            <a:r>
              <a:rPr lang="en-US" sz="1000" dirty="0" smtClean="0">
                <a:solidFill>
                  <a:schemeClr val="bg2"/>
                </a:solidFill>
              </a:rPr>
              <a:t>Risk data not reported. </a:t>
            </a:r>
          </a:p>
          <a:p>
            <a:pPr eaLnBrk="0" hangingPunct="0"/>
            <a:r>
              <a:rPr lang="en-US" sz="1000" baseline="30000" dirty="0" smtClean="0">
                <a:solidFill>
                  <a:schemeClr val="bg2"/>
                </a:solidFill>
              </a:rPr>
              <a:t>¶</a:t>
            </a:r>
            <a:r>
              <a:rPr lang="en-US" sz="1000" dirty="0" smtClean="0">
                <a:solidFill>
                  <a:schemeClr val="bg2"/>
                </a:solidFill>
              </a:rPr>
              <a:t>A total of 1,174 acute hepatitis C cases were reported among males in 2014.</a:t>
            </a:r>
          </a:p>
        </p:txBody>
      </p:sp>
    </p:spTree>
    <p:extLst>
      <p:ext uri="{BB962C8B-B14F-4D97-AF65-F5344CB8AC3E}">
        <p14:creationId xmlns:p14="http://schemas.microsoft.com/office/powerpoint/2010/main" val="20233170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idx="4294967295"/>
          </p:nvPr>
        </p:nvSpPr>
        <p:spPr>
          <a:xfrm>
            <a:off x="76200" y="152400"/>
            <a:ext cx="8839200" cy="1066800"/>
          </a:xfrm>
          <a:prstGeom prst="rect">
            <a:avLst/>
          </a:prstGeo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400" b="1" dirty="0">
                <a:ln w="11430"/>
                <a:solidFill>
                  <a:srgbClr val="FF9933"/>
                </a:solidFill>
                <a:effectLst>
                  <a:outerShdw blurRad="50800" dist="39000" dir="5460000" algn="tl">
                    <a:srgbClr val="000000">
                      <a:alpha val="38000"/>
                    </a:srgbClr>
                  </a:outerShdw>
                </a:effectLst>
                <a:cs typeface="Arial" charset="0"/>
              </a:rPr>
              <a:t>Figure </a:t>
            </a:r>
            <a:r>
              <a:rPr lang="en-US" sz="2400" b="1" dirty="0" smtClean="0">
                <a:ln w="11430"/>
                <a:solidFill>
                  <a:srgbClr val="FF9933"/>
                </a:solidFill>
                <a:effectLst>
                  <a:outerShdw blurRad="50800" dist="39000" dir="5460000" algn="tl">
                    <a:srgbClr val="000000">
                      <a:alpha val="38000"/>
                    </a:srgbClr>
                  </a:outerShdw>
                </a:effectLst>
                <a:cs typeface="Arial" charset="0"/>
              </a:rPr>
              <a:t>4.6b. Acute </a:t>
            </a:r>
            <a:r>
              <a:rPr lang="en-US" sz="2400" b="1" dirty="0">
                <a:ln w="11430"/>
                <a:solidFill>
                  <a:srgbClr val="FF9933"/>
                </a:solidFill>
                <a:effectLst>
                  <a:outerShdw blurRad="50800" dist="39000" dir="5460000" algn="tl">
                    <a:srgbClr val="000000">
                      <a:alpha val="38000"/>
                    </a:srgbClr>
                  </a:outerShdw>
                </a:effectLst>
                <a:cs typeface="Arial" charset="0"/>
              </a:rPr>
              <a:t>hepatitis </a:t>
            </a:r>
            <a:r>
              <a:rPr lang="en-US" sz="2400" b="1" dirty="0" smtClean="0">
                <a:ln w="11430"/>
                <a:solidFill>
                  <a:srgbClr val="FF9933"/>
                </a:solidFill>
                <a:effectLst>
                  <a:outerShdw blurRad="50800" dist="39000" dir="5460000" algn="tl">
                    <a:srgbClr val="000000">
                      <a:alpha val="38000"/>
                    </a:srgbClr>
                  </a:outerShdw>
                </a:effectLst>
                <a:cs typeface="Arial" charset="0"/>
              </a:rPr>
              <a:t>C reports, </a:t>
            </a:r>
            <a:br>
              <a:rPr lang="en-US" sz="2400" b="1" dirty="0" smtClean="0">
                <a:ln w="11430"/>
                <a:solidFill>
                  <a:srgbClr val="FF9933"/>
                </a:solidFill>
                <a:effectLst>
                  <a:outerShdw blurRad="50800" dist="39000" dir="5460000" algn="tl">
                    <a:srgbClr val="000000">
                      <a:alpha val="38000"/>
                    </a:srgbClr>
                  </a:outerShdw>
                </a:effectLst>
                <a:cs typeface="Arial" charset="0"/>
              </a:rPr>
            </a:br>
            <a:r>
              <a:rPr lang="en-US" sz="2400" b="1" dirty="0" smtClean="0">
                <a:ln w="11430"/>
                <a:solidFill>
                  <a:srgbClr val="FF9933"/>
                </a:solidFill>
                <a:effectLst>
                  <a:outerShdw blurRad="50800" dist="39000" dir="5460000" algn="tl">
                    <a:srgbClr val="000000">
                      <a:alpha val="38000"/>
                    </a:srgbClr>
                  </a:outerShdw>
                </a:effectLst>
                <a:cs typeface="Arial" charset="0"/>
              </a:rPr>
              <a:t>by risk exposure/behavior </a:t>
            </a:r>
            <a:r>
              <a:rPr lang="en-US" sz="1800" b="1" dirty="0" smtClean="0">
                <a:ln w="11430"/>
                <a:solidFill>
                  <a:srgbClr val="FF9933"/>
                </a:solidFill>
                <a:effectLst>
                  <a:outerShdw blurRad="50800" dist="39000" dir="5460000" algn="tl">
                    <a:srgbClr val="000000">
                      <a:alpha val="38000"/>
                    </a:srgbClr>
                  </a:outerShdw>
                </a:effectLst>
                <a:cs typeface="Arial" charset="0"/>
              </a:rPr>
              <a:t>—</a:t>
            </a:r>
            <a:r>
              <a:rPr lang="en-US" sz="2400" b="1" dirty="0" smtClean="0">
                <a:ln w="11430"/>
                <a:solidFill>
                  <a:srgbClr val="FF9933"/>
                </a:solidFill>
                <a:effectLst>
                  <a:outerShdw blurRad="50800" dist="39000" dir="5460000" algn="tl">
                    <a:srgbClr val="000000">
                      <a:alpha val="38000"/>
                    </a:srgbClr>
                  </a:outerShdw>
                </a:effectLst>
                <a:cs typeface="Arial" charset="0"/>
              </a:rPr>
              <a:t> </a:t>
            </a:r>
            <a:r>
              <a:rPr lang="en-US" sz="2400" b="1" dirty="0">
                <a:ln w="11430"/>
                <a:solidFill>
                  <a:srgbClr val="FF9933"/>
                </a:solidFill>
                <a:effectLst>
                  <a:outerShdw blurRad="50800" dist="39000" dir="5460000" algn="tl">
                    <a:srgbClr val="000000">
                      <a:alpha val="38000"/>
                    </a:srgbClr>
                  </a:outerShdw>
                </a:effectLst>
                <a:cs typeface="Arial" charset="0"/>
              </a:rPr>
              <a:t>United States, </a:t>
            </a:r>
            <a:r>
              <a:rPr lang="en-US" sz="2400" b="1" dirty="0" smtClean="0">
                <a:ln w="11430"/>
                <a:solidFill>
                  <a:srgbClr val="FF9933"/>
                </a:solidFill>
                <a:effectLst>
                  <a:outerShdw blurRad="50800" dist="39000" dir="5460000" algn="tl">
                    <a:srgbClr val="000000">
                      <a:alpha val="38000"/>
                    </a:srgbClr>
                  </a:outerShdw>
                </a:effectLst>
                <a:cs typeface="Arial" charset="0"/>
              </a:rPr>
              <a:t>2014</a:t>
            </a:r>
            <a:endParaRPr lang="en-US" sz="2400" b="1" dirty="0" smtClean="0">
              <a:ln w="11430"/>
              <a:solidFill>
                <a:srgbClr val="FF9933"/>
              </a:solidFill>
              <a:effectLst>
                <a:outerShdw blurRad="50800" dist="39000" dir="5460000" algn="tl">
                  <a:srgbClr val="000000">
                    <a:alpha val="38000"/>
                  </a:srgbClr>
                </a:outerShdw>
              </a:effectLst>
              <a:latin typeface="+mn-lt"/>
              <a:cs typeface="Arial" charset="0"/>
            </a:endParaRPr>
          </a:p>
        </p:txBody>
      </p:sp>
      <p:graphicFrame>
        <p:nvGraphicFramePr>
          <p:cNvPr id="5" name="Chart 4"/>
          <p:cNvGraphicFramePr/>
          <p:nvPr>
            <p:extLst>
              <p:ext uri="{D42A27DB-BD31-4B8C-83A1-F6EECF244321}">
                <p14:modId xmlns:p14="http://schemas.microsoft.com/office/powerpoint/2010/main" val="3181684406"/>
              </p:ext>
            </p:extLst>
          </p:nvPr>
        </p:nvGraphicFramePr>
        <p:xfrm>
          <a:off x="228600" y="1143000"/>
          <a:ext cx="8534400" cy="4408966"/>
        </p:xfrm>
        <a:graphic>
          <a:graphicData uri="http://schemas.openxmlformats.org/drawingml/2006/chart">
            <c:chart xmlns:c="http://schemas.openxmlformats.org/drawingml/2006/chart" xmlns:r="http://schemas.openxmlformats.org/officeDocument/2006/relationships" r:id="rId3"/>
          </a:graphicData>
        </a:graphic>
      </p:graphicFrame>
      <p:sp>
        <p:nvSpPr>
          <p:cNvPr id="7" name="Rectangle 4"/>
          <p:cNvSpPr>
            <a:spLocks noChangeArrowheads="1"/>
          </p:cNvSpPr>
          <p:nvPr/>
        </p:nvSpPr>
        <p:spPr bwMode="auto">
          <a:xfrm>
            <a:off x="381000" y="5638800"/>
            <a:ext cx="5791200" cy="707886"/>
          </a:xfrm>
          <a:prstGeom prst="rect">
            <a:avLst/>
          </a:prstGeom>
          <a:noFill/>
          <a:ln w="9525">
            <a:noFill/>
            <a:miter lim="800000"/>
            <a:headEnd/>
            <a:tailEnd/>
          </a:ln>
        </p:spPr>
        <p:txBody>
          <a:bodyPr wrap="square">
            <a:spAutoFit/>
          </a:bodyPr>
          <a:lstStyle/>
          <a:p>
            <a:pPr eaLnBrk="0" hangingPunct="0"/>
            <a:r>
              <a:rPr lang="en-US" sz="1000" dirty="0">
                <a:solidFill>
                  <a:schemeClr val="bg2"/>
                </a:solidFill>
                <a:cs typeface="Arial" charset="0"/>
              </a:rPr>
              <a:t>Source: </a:t>
            </a:r>
            <a:r>
              <a:rPr lang="en-US" sz="1000" dirty="0" smtClean="0">
                <a:solidFill>
                  <a:schemeClr val="bg2"/>
                </a:solidFill>
                <a:cs typeface="Arial" charset="0"/>
              </a:rPr>
              <a:t>CDC, National </a:t>
            </a:r>
            <a:r>
              <a:rPr lang="en-US" sz="1000" dirty="0">
                <a:solidFill>
                  <a:schemeClr val="bg2"/>
                </a:solidFill>
                <a:cs typeface="Arial" charset="0"/>
              </a:rPr>
              <a:t>Notifiable Diseases Surveillance System (NNDSS)</a:t>
            </a:r>
          </a:p>
          <a:p>
            <a:pPr eaLnBrk="0" hangingPunct="0"/>
            <a:r>
              <a:rPr lang="en-US" sz="1000" dirty="0" smtClean="0">
                <a:solidFill>
                  <a:schemeClr val="bg2"/>
                </a:solidFill>
              </a:rPr>
              <a:t>*A total of 2,194  case reports of  acute hepatitis C were received in 2014.  </a:t>
            </a:r>
          </a:p>
          <a:p>
            <a:pPr eaLnBrk="0" hangingPunct="0"/>
            <a:r>
              <a:rPr lang="en-US" sz="1000" baseline="30000" dirty="0" smtClean="0">
                <a:solidFill>
                  <a:schemeClr val="bg2"/>
                </a:solidFill>
                <a:cs typeface="Arial" charset="0"/>
              </a:rPr>
              <a:t>†</a:t>
            </a:r>
            <a:r>
              <a:rPr lang="en-US" sz="1000" dirty="0" smtClean="0">
                <a:solidFill>
                  <a:schemeClr val="bg2"/>
                </a:solidFill>
              </a:rPr>
              <a:t>More than one risk exposure/behavior may be indicated on each case-report.</a:t>
            </a:r>
          </a:p>
          <a:p>
            <a:pPr eaLnBrk="0" hangingPunct="0"/>
            <a:r>
              <a:rPr lang="en-US" sz="1000" baseline="30000" dirty="0" smtClean="0">
                <a:solidFill>
                  <a:schemeClr val="bg2"/>
                </a:solidFill>
              </a:rPr>
              <a:t> </a:t>
            </a:r>
            <a:r>
              <a:rPr lang="en-US" sz="1000" baseline="6000" dirty="0" smtClean="0">
                <a:solidFill>
                  <a:schemeClr val="bg2"/>
                </a:solidFill>
              </a:rPr>
              <a:t>§</a:t>
            </a:r>
            <a:r>
              <a:rPr lang="en-US" sz="1000" dirty="0" smtClean="0">
                <a:solidFill>
                  <a:schemeClr val="bg2"/>
                </a:solidFill>
              </a:rPr>
              <a:t>Risk data not reported.</a:t>
            </a:r>
          </a:p>
        </p:txBody>
      </p:sp>
    </p:spTree>
    <p:extLst>
      <p:ext uri="{BB962C8B-B14F-4D97-AF65-F5344CB8AC3E}">
        <p14:creationId xmlns:p14="http://schemas.microsoft.com/office/powerpoint/2010/main" val="140869876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556</TotalTime>
  <Words>991</Words>
  <Application>Microsoft Office PowerPoint</Application>
  <PresentationFormat>On-screen Show (4:3)</PresentationFormat>
  <Paragraphs>53</Paragraphs>
  <Slides>7</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Cambria Math</vt:lpstr>
      <vt:lpstr>Symbol</vt:lpstr>
      <vt:lpstr>Times New Roman</vt:lpstr>
      <vt:lpstr>Office Theme</vt:lpstr>
      <vt:lpstr>Figure 4.1. Reported number of acute hepatitis C cases — United States, 2000–2014</vt:lpstr>
      <vt:lpstr>Figure 4.2. Incidence of acute hepatitis C,  by age group — United States, 2000–2014</vt:lpstr>
      <vt:lpstr>Figure 4.3. Incidence of acute hepatitis C,   by sex — United States, 2000–2014</vt:lpstr>
      <vt:lpstr>Figure 4.4. Incidence of acute hepatitis C,  by race/ethnicity — United States, 2000–2014</vt:lpstr>
      <vt:lpstr>Figure 4.5. Availability of risk exposures/behaviors associated with acute hepatitis C — United States, 2014</vt:lpstr>
      <vt:lpstr>Figure 4.6a. Acute hepatitis C reports,  by risk exposure/behavior — United States, 2014</vt:lpstr>
      <vt:lpstr>Figure 4.6b. Acute hepatitis C reports,  by risk exposure/behavior — United States, 2014</vt:lpstr>
    </vt:vector>
  </TitlesOfParts>
  <Company>Centers for Disease Control and Prevention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Figure 4.1. Reported number of acute hepatitis C cases — United States, 2000–2013</dc:title>
  <dc:creator>CDC User</dc:creator>
  <cp:lastModifiedBy>Peterson, Paul (CDC/OID/NCHHSTP) (CTR)</cp:lastModifiedBy>
  <cp:revision>34</cp:revision>
  <dcterms:created xsi:type="dcterms:W3CDTF">2014-11-25T14:52:55Z</dcterms:created>
  <dcterms:modified xsi:type="dcterms:W3CDTF">2017-01-09T16:39:10Z</dcterms:modified>
</cp:coreProperties>
</file>