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292" autoAdjust="0"/>
  </p:normalViewPr>
  <p:slideViewPr>
    <p:cSldViewPr>
      <p:cViewPr varScale="1">
        <p:scale>
          <a:sx n="64" d="100"/>
          <a:sy n="64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7CA295"/>
            </a:solidFill>
          </c:spPr>
          <c:invertIfNegative val="0"/>
          <c:dLbls>
            <c:dLbl>
              <c:idx val="0"/>
              <c:layout>
                <c:manualLayout>
                  <c:x val="6.9354611923509561E-4"/>
                  <c:y val="-3.00461646307432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7912448443944507E-3"/>
                  <c:y val="6.01017926204253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C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340</c:v>
                </c:pt>
                <c:pt idx="1">
                  <c:v>34</c:v>
                </c:pt>
                <c:pt idx="2">
                  <c:v>26</c:v>
                </c:pt>
                <c:pt idx="3">
                  <c:v>193</c:v>
                </c:pt>
                <c:pt idx="4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8A343D"/>
            </a:solidFill>
          </c:spPr>
          <c:invertIfNegative val="0"/>
          <c:dLbls>
            <c:dLbl>
              <c:idx val="2"/>
              <c:layout>
                <c:manualLayout>
                  <c:x val="-2.584481627296588E-3"/>
                  <c:y val="9.0145591411433957E-3"/>
                </c:manualLayout>
              </c:layout>
              <c:numFmt formatCode="#,##0" sourceLinked="0"/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979</c:v>
                </c:pt>
                <c:pt idx="1">
                  <c:v>834</c:v>
                </c:pt>
                <c:pt idx="2">
                  <c:v>117</c:v>
                </c:pt>
                <c:pt idx="3">
                  <c:v>480</c:v>
                </c:pt>
                <c:pt idx="4">
                  <c:v>860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1472</c:v>
                </c:pt>
                <c:pt idx="1">
                  <c:v>1923</c:v>
                </c:pt>
                <c:pt idx="2">
                  <c:v>1639</c:v>
                </c:pt>
                <c:pt idx="3">
                  <c:v>2118</c:v>
                </c:pt>
                <c:pt idx="4">
                  <c:v>1923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71701832"/>
        <c:axId val="219653968"/>
      </c:barChart>
      <c:valAx>
        <c:axId val="219653968"/>
        <c:scaling>
          <c:orientation val="minMax"/>
          <c:max val="2500"/>
          <c:min val="0"/>
        </c:scaling>
        <c:delete val="0"/>
        <c:axPos val="t"/>
        <c:majorGridlines/>
        <c:numFmt formatCode="#,##0" sourceLinked="0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>
                <a:solidFill>
                  <a:srgbClr val="FFC000"/>
                </a:solidFill>
              </a:defRPr>
            </a:pPr>
            <a:endParaRPr lang="en-US"/>
          </a:p>
        </c:txPr>
        <c:crossAx val="271701832"/>
        <c:crosses val="autoZero"/>
        <c:crossBetween val="between"/>
      </c:valAx>
      <c:catAx>
        <c:axId val="271701832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219653968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rgbClr val="FFC000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37928858726009496"/>
          <c:w val="0.14155371203599551"/>
          <c:h val="0.22389127065166756"/>
        </c:manualLayout>
      </c:layout>
      <c:overlay val="1"/>
      <c:txPr>
        <a:bodyPr/>
        <a:lstStyle/>
        <a:p>
          <a:pPr>
            <a:defRPr>
              <a:solidFill>
                <a:srgbClr val="FFC00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3.6a presents reported risk exposures/behaviors for hepatitis B during the incubation period, 6 weeks to 6 months prior to onset of symptoms.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1,319 case-reports that included information about injection-drug use, 25.8% (n=340) indicated use of injection drugs.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868 case-reports that included information about sexual contact, 3.9% (n=34) indicated sexual contact with a person with confirmed or suspected hepatitis B.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143 case-reports from males that included information about sexual preference/practices, 18.2% (n=26) indicated sex with another man.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673 case-reports that had information about number of sex partners, 28.7% (n=193) indicated having ≥2 sex partners.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868 case-reports that included information about household contact, 0.9% (n=8) indicated household contact with someone with confirmed or suspected hepatitis B.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25339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066800" y="3048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3.6a. Acute hepatitis B reports*, </a:t>
            </a:r>
            <a:b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exposure/behavior</a:t>
            </a:r>
            <a:r>
              <a:rPr lang="en-US" sz="2400" b="1" baseline="3000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†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2014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28600" y="5640130"/>
            <a:ext cx="6934200" cy="9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*A total of </a:t>
            </a:r>
            <a:r>
              <a:rPr lang="en-US" sz="1000" dirty="0" smtClean="0">
                <a:solidFill>
                  <a:schemeClr val="bg2"/>
                </a:solidFill>
              </a:rPr>
              <a:t>2,791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 case-reports of acute hepatitis B were received in 2014.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baseline="30000" dirty="0" smtClean="0">
                <a:solidFill>
                  <a:schemeClr val="bg2"/>
                </a:solidFill>
                <a:latin typeface="+mn-lt"/>
                <a:cs typeface="Arial" charset="0"/>
              </a:rPr>
              <a:t>†</a:t>
            </a:r>
            <a:r>
              <a:rPr lang="en-US" sz="10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More than one risk exposure/behavior may be indicated on each case-report.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baseline="30000" dirty="0" smtClean="0">
                <a:solidFill>
                  <a:schemeClr val="bg2"/>
                </a:solidFill>
                <a:latin typeface="+mn-lt"/>
              </a:rPr>
              <a:t>§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 No risk data reported.</a:t>
            </a:r>
            <a:endParaRPr lang="en-US" sz="1000" b="0" baseline="30000" dirty="0" smtClean="0">
              <a:solidFill>
                <a:schemeClr val="bg2"/>
              </a:solidFill>
              <a:latin typeface="+mn-lt"/>
            </a:endParaRP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baseline="30000" dirty="0" smtClean="0">
                <a:solidFill>
                  <a:schemeClr val="bg2"/>
                </a:solidFill>
                <a:latin typeface="+mn-lt"/>
              </a:rPr>
              <a:t>¶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A total of 1,778  acute hepatitis B cases were reported among males in 2014.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4621237" y="552222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Number of cases</a:t>
            </a:r>
          </a:p>
        </p:txBody>
      </p:sp>
      <p:graphicFrame>
        <p:nvGraphicFramePr>
          <p:cNvPr id="51" name="Chart 50"/>
          <p:cNvGraphicFramePr/>
          <p:nvPr>
            <p:extLst>
              <p:ext uri="{D42A27DB-BD31-4B8C-83A1-F6EECF244321}">
                <p14:modId xmlns:p14="http://schemas.microsoft.com/office/powerpoint/2010/main" val="4071559713"/>
              </p:ext>
            </p:extLst>
          </p:nvPr>
        </p:nvGraphicFramePr>
        <p:xfrm>
          <a:off x="354037" y="1270000"/>
          <a:ext cx="8534400" cy="422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5141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9372</TotalTime>
  <Words>227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3.6a. Acute hepatitis B reports*,  by risk exposure/behavior† — United States, 2014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61</cp:revision>
  <dcterms:created xsi:type="dcterms:W3CDTF">2014-11-24T22:15:53Z</dcterms:created>
  <dcterms:modified xsi:type="dcterms:W3CDTF">2016-09-22T19:57:29Z</dcterms:modified>
</cp:coreProperties>
</file>