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0000FF"/>
    <a:srgbClr val="8A343D"/>
    <a:srgbClr val="7CA295"/>
    <a:srgbClr val="993300"/>
    <a:srgbClr val="800000"/>
    <a:srgbClr val="FF9900"/>
    <a:srgbClr val="FF9933"/>
    <a:srgbClr val="9933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0292" autoAdjust="0"/>
  </p:normalViewPr>
  <p:slideViewPr>
    <p:cSldViewPr>
      <p:cViewPr varScale="1">
        <p:scale>
          <a:sx n="64" d="100"/>
          <a:sy n="64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>
              <a:solidFill>
                <a:schemeClr val="bg2"/>
              </a:solidFill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3.37</c:v>
                </c:pt>
                <c:pt idx="1">
                  <c:v>3.43</c:v>
                </c:pt>
                <c:pt idx="2">
                  <c:v>5.43</c:v>
                </c:pt>
                <c:pt idx="3">
                  <c:v>2.75</c:v>
                </c:pt>
                <c:pt idx="4">
                  <c:v>1.5</c:v>
                </c:pt>
                <c:pt idx="5">
                  <c:v>1.57</c:v>
                </c:pt>
                <c:pt idx="6">
                  <c:v>1.55</c:v>
                </c:pt>
                <c:pt idx="7">
                  <c:v>1.44</c:v>
                </c:pt>
                <c:pt idx="8">
                  <c:v>1.77</c:v>
                </c:pt>
                <c:pt idx="9">
                  <c:v>1.02</c:v>
                </c:pt>
                <c:pt idx="10">
                  <c:v>1.0900000000000001</c:v>
                </c:pt>
                <c:pt idx="11">
                  <c:v>0.54</c:v>
                </c:pt>
                <c:pt idx="12">
                  <c:v>0.69</c:v>
                </c:pt>
                <c:pt idx="13">
                  <c:v>0.69</c:v>
                </c:pt>
                <c:pt idx="14">
                  <c:v>0.79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rgbClr val="FF9933"/>
              </a:solidFill>
            </a:ln>
          </c:spPr>
          <c:marker>
            <c:symbol val="diamond"/>
            <c:size val="9"/>
            <c:spPr>
              <a:solidFill>
                <a:schemeClr val="accent6">
                  <a:lumMod val="75000"/>
                </a:schemeClr>
              </a:solidFill>
              <a:ln>
                <a:solidFill>
                  <a:srgbClr val="FF9933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3.81</c:v>
                </c:pt>
                <c:pt idx="1">
                  <c:v>2.96</c:v>
                </c:pt>
                <c:pt idx="2">
                  <c:v>2.02</c:v>
                </c:pt>
                <c:pt idx="3">
                  <c:v>1.61</c:v>
                </c:pt>
                <c:pt idx="4">
                  <c:v>1.33</c:v>
                </c:pt>
                <c:pt idx="5">
                  <c:v>1.28</c:v>
                </c:pt>
                <c:pt idx="6">
                  <c:v>1.25</c:v>
                </c:pt>
                <c:pt idx="7">
                  <c:v>0.95</c:v>
                </c:pt>
                <c:pt idx="8">
                  <c:v>0.75</c:v>
                </c:pt>
                <c:pt idx="9">
                  <c:v>0.68</c:v>
                </c:pt>
                <c:pt idx="10">
                  <c:v>0.57999999999999996</c:v>
                </c:pt>
                <c:pt idx="11">
                  <c:v>0.39</c:v>
                </c:pt>
                <c:pt idx="12">
                  <c:v>0.37</c:v>
                </c:pt>
                <c:pt idx="13">
                  <c:v>0.33</c:v>
                </c:pt>
                <c:pt idx="14">
                  <c:v>0.28999999999999998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ymbol val="star"/>
            <c:size val="9"/>
            <c:spPr>
              <a:noFill/>
              <a:ln>
                <a:solidFill>
                  <a:srgbClr val="FFFF00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Sheet1!$D$2:$D$16</c:f>
              <c:numCache>
                <c:formatCode>General</c:formatCode>
                <c:ptCount val="15"/>
                <c:pt idx="0">
                  <c:v>4.51</c:v>
                </c:pt>
                <c:pt idx="1">
                  <c:v>4.16</c:v>
                </c:pt>
                <c:pt idx="2">
                  <c:v>3.77</c:v>
                </c:pt>
                <c:pt idx="3">
                  <c:v>3.46</c:v>
                </c:pt>
                <c:pt idx="4">
                  <c:v>2.92</c:v>
                </c:pt>
                <c:pt idx="5">
                  <c:v>2.96</c:v>
                </c:pt>
                <c:pt idx="6">
                  <c:v>2.31</c:v>
                </c:pt>
                <c:pt idx="7">
                  <c:v>2.3199999999999998</c:v>
                </c:pt>
                <c:pt idx="8">
                  <c:v>2.19</c:v>
                </c:pt>
                <c:pt idx="9">
                  <c:v>1.66</c:v>
                </c:pt>
                <c:pt idx="10">
                  <c:v>1.7</c:v>
                </c:pt>
                <c:pt idx="11">
                  <c:v>1.37</c:v>
                </c:pt>
                <c:pt idx="12">
                  <c:v>1.1100000000000001</c:v>
                </c:pt>
                <c:pt idx="13">
                  <c:v>0.95</c:v>
                </c:pt>
                <c:pt idx="14">
                  <c:v>0.84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Sheet1!$E$2:$E$16</c:f>
              <c:numCache>
                <c:formatCode>General</c:formatCode>
                <c:ptCount val="15"/>
                <c:pt idx="0">
                  <c:v>1.47</c:v>
                </c:pt>
                <c:pt idx="1">
                  <c:v>1.33</c:v>
                </c:pt>
                <c:pt idx="2">
                  <c:v>1.32</c:v>
                </c:pt>
                <c:pt idx="3">
                  <c:v>1.28</c:v>
                </c:pt>
                <c:pt idx="4">
                  <c:v>1.22</c:v>
                </c:pt>
                <c:pt idx="5">
                  <c:v>1.08</c:v>
                </c:pt>
                <c:pt idx="6">
                  <c:v>1.03</c:v>
                </c:pt>
                <c:pt idx="7">
                  <c:v>1</c:v>
                </c:pt>
                <c:pt idx="8">
                  <c:v>0.9</c:v>
                </c:pt>
                <c:pt idx="9">
                  <c:v>0.77</c:v>
                </c:pt>
                <c:pt idx="10">
                  <c:v>0.81</c:v>
                </c:pt>
                <c:pt idx="11">
                  <c:v>0.8</c:v>
                </c:pt>
                <c:pt idx="12">
                  <c:v>0.83</c:v>
                </c:pt>
                <c:pt idx="13">
                  <c:v>0.92</c:v>
                </c:pt>
                <c:pt idx="14">
                  <c:v>0.86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rgbClr val="9933FF"/>
              </a:solidFill>
            </a:ln>
          </c:spPr>
          <c:marker>
            <c:symbol val="square"/>
            <c:size val="8"/>
            <c:spPr>
              <a:solidFill>
                <a:srgbClr val="9933FF"/>
              </a:solidFill>
              <a:ln>
                <a:solidFill>
                  <a:srgbClr val="9933FF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Sheet1!$F$2:$F$16</c:f>
              <c:numCache>
                <c:formatCode>General</c:formatCode>
                <c:ptCount val="15"/>
                <c:pt idx="0">
                  <c:v>1.95</c:v>
                </c:pt>
                <c:pt idx="1">
                  <c:v>1.77</c:v>
                </c:pt>
                <c:pt idx="2">
                  <c:v>1.53</c:v>
                </c:pt>
                <c:pt idx="3">
                  <c:v>1.06</c:v>
                </c:pt>
                <c:pt idx="4">
                  <c:v>0.97</c:v>
                </c:pt>
                <c:pt idx="5">
                  <c:v>1.1200000000000001</c:v>
                </c:pt>
                <c:pt idx="6">
                  <c:v>1.1299999999999999</c:v>
                </c:pt>
                <c:pt idx="7">
                  <c:v>0.96</c:v>
                </c:pt>
                <c:pt idx="8">
                  <c:v>0.8</c:v>
                </c:pt>
                <c:pt idx="9">
                  <c:v>0.66</c:v>
                </c:pt>
                <c:pt idx="10">
                  <c:v>0.62</c:v>
                </c:pt>
                <c:pt idx="11">
                  <c:v>0.41</c:v>
                </c:pt>
                <c:pt idx="12">
                  <c:v>0.37</c:v>
                </c:pt>
                <c:pt idx="13">
                  <c:v>0.38</c:v>
                </c:pt>
                <c:pt idx="14">
                  <c:v>0.28999999999999998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9652400"/>
        <c:axId val="219652792"/>
      </c:lineChart>
      <c:catAx>
        <c:axId val="2196524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</a:endParaRPr>
              </a:p>
            </c:rich>
          </c:tx>
          <c:layout>
            <c:manualLayout>
              <c:xMode val="edge"/>
              <c:yMode val="edge"/>
              <c:x val="0.44990741409617374"/>
              <c:y val="0.9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  <a:latin typeface="+mj-lt"/>
              </a:defRPr>
            </a:pPr>
            <a:endParaRPr lang="en-US"/>
          </a:p>
        </c:txPr>
        <c:crossAx val="219652792"/>
        <c:crosses val="autoZero"/>
        <c:auto val="1"/>
        <c:lblAlgn val="ctr"/>
        <c:lblOffset val="100"/>
        <c:tickLblSkip val="2"/>
        <c:noMultiLvlLbl val="0"/>
      </c:catAx>
      <c:valAx>
        <c:axId val="21965279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>
                    <a:solidFill>
                      <a:srgbClr val="FF9933"/>
                    </a:solidFill>
                  </a:defRPr>
                </a:pPr>
                <a:r>
                  <a:rPr lang="en-US" sz="1400" b="0" i="0" baseline="0" dirty="0" smtClean="0">
                    <a:solidFill>
                      <a:srgbClr val="FF9933"/>
                    </a:solidFill>
                    <a:effectLst/>
                  </a:rPr>
                  <a:t>Reported cases/100,000 population                     </a:t>
                </a:r>
                <a:endParaRPr lang="en-US" sz="1400" dirty="0">
                  <a:solidFill>
                    <a:srgbClr val="FF9933"/>
                  </a:solidFill>
                  <a:effectLst/>
                </a:endParaRPr>
              </a:p>
            </c:rich>
          </c:tx>
          <c:layout>
            <c:manualLayout>
              <c:xMode val="edge"/>
              <c:yMode val="edge"/>
              <c:x val="3.0454622071323647E-3"/>
              <c:y val="0.23775084364454444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>
                <a:solidFill>
                  <a:srgbClr val="FF9933"/>
                </a:solidFill>
              </a:defRPr>
            </a:pPr>
            <a:endParaRPr lang="en-US"/>
          </a:p>
        </c:txPr>
        <c:crossAx val="219652400"/>
        <c:crosses val="autoZero"/>
        <c:crossBetween val="midCat"/>
      </c:valAx>
    </c:plotArea>
    <c:legend>
      <c:legendPos val="t"/>
      <c:layout>
        <c:manualLayout>
          <c:xMode val="edge"/>
          <c:yMode val="edge"/>
          <c:x val="0.58454296997279009"/>
          <c:y val="0.17200862392200975"/>
          <c:w val="0.39276853365027486"/>
          <c:h val="0.3492098005515808"/>
        </c:manualLayout>
      </c:layout>
      <c:overlay val="0"/>
      <c:txPr>
        <a:bodyPr/>
        <a:lstStyle/>
        <a:p>
          <a:pPr>
            <a:defRPr sz="1400" b="0" u="none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3FD44-8CB9-42DF-8FBC-4A426F377608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A9522-B737-4338-8F9E-88DAC7C78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67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2000-2014, the rate of acute hepatitis B declined among all racial/ethnic populations, however there was 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58.3% increase among American Indians/Alaska Natives from 2001-2002 and 14.5% increase from 2013-2014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2014, the rate of acute hepatitis B was lowest among Hispanics and Asian/Pacific Islanders (0.29 cases per 100,000 population) and highest for non-Hispanic Whites (0.86 cases per 100,000 population).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046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18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40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22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7534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6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04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82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27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55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8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78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02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9C58C-A9CE-4728-9BEE-099A3B8F4A99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-76200" y="457200"/>
            <a:ext cx="88392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Figure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3.4. Incidence 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of acute hepatitis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B,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/>
            </a:r>
            <a:b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</a:b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 by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race/ethnicity — 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United States,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2000–2014</a:t>
            </a:r>
            <a:endParaRPr lang="en-US" sz="2400" b="1" dirty="0" smtClean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2484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604436103"/>
              </p:ext>
            </p:extLst>
          </p:nvPr>
        </p:nvGraphicFramePr>
        <p:xfrm>
          <a:off x="381000" y="914400"/>
          <a:ext cx="8305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4804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9371</TotalTime>
  <Words>93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Figure 3.4. Incidence of acute hepatitis B,  by race/ethnicity — United States, 2000–2014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CDC User</dc:creator>
  <cp:lastModifiedBy>Peterson, Paul (CDC/OID/NCHHSTP) (CTR)</cp:lastModifiedBy>
  <cp:revision>59</cp:revision>
  <dcterms:created xsi:type="dcterms:W3CDTF">2014-11-24T22:15:53Z</dcterms:created>
  <dcterms:modified xsi:type="dcterms:W3CDTF">2016-09-22T19:56:28Z</dcterms:modified>
</cp:coreProperties>
</file>