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92" autoAdjust="0"/>
  </p:normalViewPr>
  <p:slideViewPr>
    <p:cSldViewPr>
      <p:cViewPr varScale="1">
        <p:scale>
          <a:sx n="64" d="100"/>
          <a:sy n="64" d="100"/>
        </p:scale>
        <p:origin x="7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3701035012133"/>
          <c:y val="3.7835085558439271E-2"/>
          <c:w val="0.8588405635616303"/>
          <c:h val="0.75774468833853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3.6</c:v>
                </c:pt>
                <c:pt idx="1">
                  <c:v>3.48</c:v>
                </c:pt>
                <c:pt idx="2">
                  <c:v>3.45</c:v>
                </c:pt>
                <c:pt idx="3">
                  <c:v>3.19</c:v>
                </c:pt>
                <c:pt idx="4">
                  <c:v>2.67</c:v>
                </c:pt>
                <c:pt idx="5">
                  <c:v>2.29</c:v>
                </c:pt>
                <c:pt idx="6">
                  <c:v>2.0699999999999998</c:v>
                </c:pt>
                <c:pt idx="7">
                  <c:v>1.85</c:v>
                </c:pt>
                <c:pt idx="8">
                  <c:v>1.7</c:v>
                </c:pt>
                <c:pt idx="9">
                  <c:v>1.35</c:v>
                </c:pt>
                <c:pt idx="10">
                  <c:v>1.36</c:v>
                </c:pt>
                <c:pt idx="11">
                  <c:v>1.18</c:v>
                </c:pt>
                <c:pt idx="12">
                  <c:v>1.17</c:v>
                </c:pt>
                <c:pt idx="13">
                  <c:v>1.21</c:v>
                </c:pt>
                <c:pt idx="14">
                  <c:v>1.1399999999999999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>
                <a:solidFill>
                  <a:srgbClr val="FBB0A3"/>
                </a:solidFill>
              </a:ln>
            </c:spPr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2.09</c:v>
                </c:pt>
                <c:pt idx="1">
                  <c:v>2</c:v>
                </c:pt>
                <c:pt idx="2">
                  <c:v>2.13</c:v>
                </c:pt>
                <c:pt idx="3">
                  <c:v>1.98</c:v>
                </c:pt>
                <c:pt idx="4">
                  <c:v>1.55</c:v>
                </c:pt>
                <c:pt idx="5">
                  <c:v>1.4</c:v>
                </c:pt>
                <c:pt idx="6">
                  <c:v>1.1299999999999999</c:v>
                </c:pt>
                <c:pt idx="7">
                  <c:v>1.1499999999999999</c:v>
                </c:pt>
                <c:pt idx="8">
                  <c:v>0.98</c:v>
                </c:pt>
                <c:pt idx="9">
                  <c:v>0.84</c:v>
                </c:pt>
                <c:pt idx="10">
                  <c:v>0.83</c:v>
                </c:pt>
                <c:pt idx="11">
                  <c:v>0.69</c:v>
                </c:pt>
                <c:pt idx="12">
                  <c:v>0.68</c:v>
                </c:pt>
                <c:pt idx="13">
                  <c:v>0.73</c:v>
                </c:pt>
                <c:pt idx="14">
                  <c:v>0.62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651224"/>
        <c:axId val="219651616"/>
      </c:lineChart>
      <c:catAx>
        <c:axId val="219651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</a:defRPr>
            </a:pPr>
            <a:endParaRPr lang="en-US"/>
          </a:p>
        </c:txPr>
        <c:crossAx val="219651616"/>
        <c:crosses val="autoZero"/>
        <c:auto val="1"/>
        <c:lblAlgn val="ctr"/>
        <c:lblOffset val="100"/>
        <c:tickLblSkip val="2"/>
        <c:noMultiLvlLbl val="0"/>
      </c:catAx>
      <c:valAx>
        <c:axId val="2196516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r>
                  <a:rPr lang="en-US" sz="1600" b="0" dirty="0" smtClean="0">
                    <a:solidFill>
                      <a:srgbClr val="FFC000"/>
                    </a:solidFill>
                  </a:rPr>
                  <a:t>Reported cases/100,000 population</a:t>
                </a:r>
                <a:endParaRPr lang="en-US" sz="1600" b="0" dirty="0">
                  <a:solidFill>
                    <a:srgbClr val="FFC0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1225071225071226E-3"/>
              <c:y val="5.0783002683323801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196512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8659510721537151"/>
          <c:y val="0.15109246469889587"/>
          <c:w val="0.1401140722794266"/>
          <c:h val="0.18545374565609463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incidence rate of acute hepatitis B remained higher for males than for females, the gap narrowed from 2002-2014.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2014, the rate for males was approximately 1.8 times higher than that for females (1.14 cases and 0.62 cases per 100,000 population, respectively).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46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4572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3.3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.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Incidence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of acute hepatitis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B,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/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 by sex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2000–2014</a:t>
            </a:r>
            <a:endParaRPr lang="en-US" sz="2400" b="1" dirty="0" smtClean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430200161"/>
              </p:ext>
            </p:extLst>
          </p:nvPr>
        </p:nvGraphicFramePr>
        <p:xfrm>
          <a:off x="609600" y="1607979"/>
          <a:ext cx="80772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8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9371</TotalTime>
  <Words>73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3.3. Incidence of acute hepatitis B,   by sex — United States, 2000–2014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58</cp:revision>
  <dcterms:created xsi:type="dcterms:W3CDTF">2014-11-24T22:15:53Z</dcterms:created>
  <dcterms:modified xsi:type="dcterms:W3CDTF">2016-09-22T19:56:10Z</dcterms:modified>
</cp:coreProperties>
</file>