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292" autoAdjust="0"/>
  </p:normalViewPr>
  <p:slideViewPr>
    <p:cSldViewPr>
      <p:cViewPr varScale="1">
        <p:scale>
          <a:sx n="64" d="100"/>
          <a:sy n="64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505010737294202E-2"/>
          <c:y val="3.4378072664774773E-2"/>
          <c:w val="0.88061011691720348"/>
          <c:h val="0.7798796914345097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0-19 yrs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0.61</c:v>
                </c:pt>
                <c:pt idx="1">
                  <c:v>0.46</c:v>
                </c:pt>
                <c:pt idx="2">
                  <c:v>0.34</c:v>
                </c:pt>
                <c:pt idx="3">
                  <c:v>0.26</c:v>
                </c:pt>
                <c:pt idx="4">
                  <c:v>0.18</c:v>
                </c:pt>
                <c:pt idx="5">
                  <c:v>0.15</c:v>
                </c:pt>
                <c:pt idx="6">
                  <c:v>0.09</c:v>
                </c:pt>
                <c:pt idx="7">
                  <c:v>0.1</c:v>
                </c:pt>
                <c:pt idx="8">
                  <c:v>0.09</c:v>
                </c:pt>
                <c:pt idx="9">
                  <c:v>0.06</c:v>
                </c:pt>
                <c:pt idx="10">
                  <c:v>0.06</c:v>
                </c:pt>
                <c:pt idx="11">
                  <c:v>0.04</c:v>
                </c:pt>
                <c:pt idx="12">
                  <c:v>0.03</c:v>
                </c:pt>
                <c:pt idx="13">
                  <c:v>0.03</c:v>
                </c:pt>
                <c:pt idx="14">
                  <c:v>0.02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20-29 yrs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diamond"/>
            <c:size val="9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5.13</c:v>
                </c:pt>
                <c:pt idx="1">
                  <c:v>4.78</c:v>
                </c:pt>
                <c:pt idx="2">
                  <c:v>4.8099999999999996</c:v>
                </c:pt>
                <c:pt idx="3">
                  <c:v>4.3</c:v>
                </c:pt>
                <c:pt idx="4">
                  <c:v>3.49</c:v>
                </c:pt>
                <c:pt idx="5">
                  <c:v>2.89</c:v>
                </c:pt>
                <c:pt idx="6">
                  <c:v>2.27</c:v>
                </c:pt>
                <c:pt idx="7">
                  <c:v>2.0499999999999998</c:v>
                </c:pt>
                <c:pt idx="8">
                  <c:v>1.76</c:v>
                </c:pt>
                <c:pt idx="9">
                  <c:v>1.19</c:v>
                </c:pt>
                <c:pt idx="10">
                  <c:v>1.1100000000000001</c:v>
                </c:pt>
                <c:pt idx="11">
                  <c:v>0.98</c:v>
                </c:pt>
                <c:pt idx="12">
                  <c:v>0.89</c:v>
                </c:pt>
                <c:pt idx="13">
                  <c:v>0.75</c:v>
                </c:pt>
                <c:pt idx="14">
                  <c:v>0.63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30-39 yrs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5.58</c:v>
                </c:pt>
                <c:pt idx="1">
                  <c:v>5.32</c:v>
                </c:pt>
                <c:pt idx="2">
                  <c:v>5.52</c:v>
                </c:pt>
                <c:pt idx="3">
                  <c:v>5.1100000000000003</c:v>
                </c:pt>
                <c:pt idx="4">
                  <c:v>4.03</c:v>
                </c:pt>
                <c:pt idx="5">
                  <c:v>3.68</c:v>
                </c:pt>
                <c:pt idx="6">
                  <c:v>3.37</c:v>
                </c:pt>
                <c:pt idx="7">
                  <c:v>3.05</c:v>
                </c:pt>
                <c:pt idx="8">
                  <c:v>2.71</c:v>
                </c:pt>
                <c:pt idx="9">
                  <c:v>2.27</c:v>
                </c:pt>
                <c:pt idx="10">
                  <c:v>2.33</c:v>
                </c:pt>
                <c:pt idx="11">
                  <c:v>2.0099999999999998</c:v>
                </c:pt>
                <c:pt idx="12">
                  <c:v>2.17</c:v>
                </c:pt>
                <c:pt idx="13">
                  <c:v>2.42</c:v>
                </c:pt>
                <c:pt idx="14">
                  <c:v>2.16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40-49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3.98</c:v>
                </c:pt>
                <c:pt idx="1">
                  <c:v>4.22</c:v>
                </c:pt>
                <c:pt idx="2">
                  <c:v>4.28</c:v>
                </c:pt>
                <c:pt idx="3">
                  <c:v>4.33</c:v>
                </c:pt>
                <c:pt idx="4">
                  <c:v>3.45</c:v>
                </c:pt>
                <c:pt idx="5">
                  <c:v>3.13</c:v>
                </c:pt>
                <c:pt idx="6">
                  <c:v>2.81</c:v>
                </c:pt>
                <c:pt idx="7">
                  <c:v>2.75</c:v>
                </c:pt>
                <c:pt idx="8">
                  <c:v>2.56</c:v>
                </c:pt>
                <c:pt idx="9">
                  <c:v>2.1800000000000002</c:v>
                </c:pt>
                <c:pt idx="10">
                  <c:v>2.02</c:v>
                </c:pt>
                <c:pt idx="11">
                  <c:v>1.87</c:v>
                </c:pt>
                <c:pt idx="12">
                  <c:v>1.9</c:v>
                </c:pt>
                <c:pt idx="13">
                  <c:v>2.11</c:v>
                </c:pt>
                <c:pt idx="14">
                  <c:v>1.99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50-59 yrs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square"/>
            <c:size val="8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2.4300000000000002</c:v>
                </c:pt>
                <c:pt idx="1">
                  <c:v>2.5299999999999998</c:v>
                </c:pt>
                <c:pt idx="2">
                  <c:v>2.63</c:v>
                </c:pt>
                <c:pt idx="3">
                  <c:v>2.44</c:v>
                </c:pt>
                <c:pt idx="4">
                  <c:v>2.25</c:v>
                </c:pt>
                <c:pt idx="5">
                  <c:v>2.04</c:v>
                </c:pt>
                <c:pt idx="6">
                  <c:v>1.76</c:v>
                </c:pt>
                <c:pt idx="7">
                  <c:v>1.76</c:v>
                </c:pt>
                <c:pt idx="8">
                  <c:v>1.53</c:v>
                </c:pt>
                <c:pt idx="9">
                  <c:v>1.38</c:v>
                </c:pt>
                <c:pt idx="10">
                  <c:v>1.46</c:v>
                </c:pt>
                <c:pt idx="11">
                  <c:v>1.0900000000000001</c:v>
                </c:pt>
                <c:pt idx="12">
                  <c:v>1.1399999999999999</c:v>
                </c:pt>
                <c:pt idx="13">
                  <c:v>1.1399999999999999</c:v>
                </c:pt>
                <c:pt idx="14">
                  <c:v>1.1499999999999999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&gt; 60 yrs</c:v>
                </c:pt>
              </c:strCache>
            </c:strRef>
          </c:tx>
          <c:spPr>
            <a:ln>
              <a:solidFill>
                <a:srgbClr val="FF00FF"/>
              </a:solidFill>
            </a:ln>
          </c:spPr>
          <c:marker>
            <c:symbol val="plus"/>
            <c:size val="9"/>
            <c:spPr>
              <a:noFill/>
              <a:ln>
                <a:solidFill>
                  <a:srgbClr val="FF00FF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Sheet1!$G$2:$G$16</c:f>
              <c:numCache>
                <c:formatCode>General</c:formatCode>
                <c:ptCount val="15"/>
                <c:pt idx="0">
                  <c:v>1.37</c:v>
                </c:pt>
                <c:pt idx="1">
                  <c:v>1.26</c:v>
                </c:pt>
                <c:pt idx="2">
                  <c:v>1.28</c:v>
                </c:pt>
                <c:pt idx="3">
                  <c:v>1.2</c:v>
                </c:pt>
                <c:pt idx="4">
                  <c:v>1.07</c:v>
                </c:pt>
                <c:pt idx="5">
                  <c:v>0.8</c:v>
                </c:pt>
                <c:pt idx="6">
                  <c:v>0.8</c:v>
                </c:pt>
                <c:pt idx="7">
                  <c:v>0.78</c:v>
                </c:pt>
                <c:pt idx="8">
                  <c:v>0.67</c:v>
                </c:pt>
                <c:pt idx="9">
                  <c:v>0.67</c:v>
                </c:pt>
                <c:pt idx="10">
                  <c:v>0.7</c:v>
                </c:pt>
                <c:pt idx="11">
                  <c:v>0.52</c:v>
                </c:pt>
                <c:pt idx="12">
                  <c:v>0.4</c:v>
                </c:pt>
                <c:pt idx="13">
                  <c:v>0.44</c:v>
                </c:pt>
                <c:pt idx="14">
                  <c:v>0.42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745216"/>
        <c:axId val="219650440"/>
      </c:lineChart>
      <c:catAx>
        <c:axId val="1687452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219650440"/>
        <c:crosses val="autoZero"/>
        <c:auto val="1"/>
        <c:lblAlgn val="ctr"/>
        <c:lblOffset val="100"/>
        <c:tickLblSkip val="2"/>
        <c:noMultiLvlLbl val="0"/>
      </c:catAx>
      <c:valAx>
        <c:axId val="2196504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>
                    <a:solidFill>
                      <a:srgbClr val="FF9933"/>
                    </a:solidFill>
                  </a:defRPr>
                </a:pPr>
                <a:r>
                  <a:rPr lang="en-US" sz="1600" b="0" i="0" baseline="0" dirty="0" smtClean="0">
                    <a:solidFill>
                      <a:srgbClr val="FF9933"/>
                    </a:solidFill>
                    <a:effectLst/>
                  </a:rPr>
                  <a:t>Reported cases/100,000 population                     </a:t>
                </a:r>
                <a:endParaRPr lang="en-US" sz="1600" dirty="0">
                  <a:solidFill>
                    <a:srgbClr val="FF9933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4.5745453693288342E-3"/>
              <c:y val="0.12346516647348016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16874521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674561349122697"/>
          <c:y val="2.8817698549102683E-2"/>
          <c:w val="0.24054581245526127"/>
          <c:h val="0.42099884088093048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2003-2011, rates of acute hepatitis B declined among all age groups.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Rates of acute hepatitis B increased slightly among the 30-39 year-old age group from 2011–2013, and decreased slightly from 2013 to 2014.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Rates for all other age groups decreased or stayed roughly the same among all other age groups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 2010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2014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2014, rates were highest for persons aged 30–39 years (2.16 cases/100,000 population); the lowest rates were among children and adolescents aged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 years (0.02 cases/100,000 population).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422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3.2</a:t>
            </a: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.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Incidence </a:t>
            </a: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of acute hepatitis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B,</a:t>
            </a: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 by age group — 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2000–2014</a:t>
            </a:r>
            <a:endParaRPr lang="en-US" sz="2400" b="1" dirty="0" smtClean="0">
              <a:ln w="11430"/>
              <a:solidFill>
                <a:srgbClr val="FF99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680189793"/>
              </p:ext>
            </p:extLst>
          </p:nvPr>
        </p:nvGraphicFramePr>
        <p:xfrm>
          <a:off x="381000" y="1367710"/>
          <a:ext cx="8382000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04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9370</TotalTime>
  <Words>113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3.2. Incidence of acute hepatitis B,  by age group — United States, 2000–2014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57</cp:revision>
  <dcterms:created xsi:type="dcterms:W3CDTF">2014-11-24T22:15:53Z</dcterms:created>
  <dcterms:modified xsi:type="dcterms:W3CDTF">2016-09-22T19:55:45Z</dcterms:modified>
</cp:coreProperties>
</file>