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8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0000"/>
    <a:srgbClr val="FBB0A3"/>
    <a:srgbClr val="FF00FF"/>
    <a:srgbClr val="00CCFF"/>
    <a:srgbClr val="9E5ECE"/>
    <a:srgbClr val="488DB8"/>
    <a:srgbClr val="022C5E"/>
    <a:srgbClr val="FFFF99"/>
    <a:srgbClr val="5AA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8402" autoAdjust="0"/>
  </p:normalViewPr>
  <p:slideViewPr>
    <p:cSldViewPr>
      <p:cViewPr varScale="1">
        <p:scale>
          <a:sx n="95" d="100"/>
          <a:sy n="95" d="100"/>
        </p:scale>
        <p:origin x="61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442725909261343"/>
          <c:y val="3.168543372754519E-2"/>
          <c:w val="0.74685250281214843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</c:v>
                </c:pt>
                <c:pt idx="1">
                  <c:v>14</c:v>
                </c:pt>
                <c:pt idx="2">
                  <c:v>19</c:v>
                </c:pt>
                <c:pt idx="3">
                  <c:v>13</c:v>
                </c:pt>
                <c:pt idx="4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443</c:v>
                </c:pt>
                <c:pt idx="1">
                  <c:v>606</c:v>
                </c:pt>
                <c:pt idx="2">
                  <c:v>502</c:v>
                </c:pt>
                <c:pt idx="3">
                  <c:v>487</c:v>
                </c:pt>
                <c:pt idx="4">
                  <c:v>449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788</c:v>
                </c:pt>
                <c:pt idx="1">
                  <c:v>619</c:v>
                </c:pt>
                <c:pt idx="2">
                  <c:v>718</c:v>
                </c:pt>
                <c:pt idx="3">
                  <c:v>739</c:v>
                </c:pt>
                <c:pt idx="4">
                  <c:v>788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06251328"/>
        <c:axId val="206250936"/>
      </c:barChart>
      <c:valAx>
        <c:axId val="206250936"/>
        <c:scaling>
          <c:orientation val="minMax"/>
          <c:max val="120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206251328"/>
        <c:crosses val="autoZero"/>
        <c:crossBetween val="between"/>
      </c:valAx>
      <c:catAx>
        <c:axId val="206251328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 b="0"/>
            </a:pPr>
            <a:endParaRPr lang="en-US"/>
          </a:p>
        </c:txPr>
        <c:crossAx val="206250936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2868438320209958"/>
          <c:y val="0.24402955250732258"/>
          <c:w val="0.14155371203599551"/>
          <c:h val="0.22389127065166756"/>
        </c:manualLayout>
      </c:layout>
      <c:overlay val="1"/>
      <c:spPr>
        <a:noFill/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5/17/2016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0" marR="0"/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Figure 2.6b presents reported risk exposures/behaviors during the incubation period, 2–6 weeks prior to onset of symptoms:</a:t>
            </a:r>
          </a:p>
          <a:p>
            <a:pPr marL="342900" marR="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451 case-reports that contained information about contact with a hepatitis A-infected person, 1.8% (n=8) indicated sexual or household contact with a person confirmed or suspected of having hepatitis A.</a:t>
            </a:r>
          </a:p>
          <a:p>
            <a:pPr marL="342900" marR="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620 case-reports that included information about employment or attendance at a nursery, day-care center, or preschool, 2.3% (n=14) indicated working at or attending a nursery, day care center, or preschool.</a:t>
            </a:r>
          </a:p>
          <a:p>
            <a:pPr marL="342900" marR="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521 case-reports that included information about household contact with an employee of or a child attending a nursery, day-care center, or preschool, 3.6% (n=19) indicated such contact. </a:t>
            </a:r>
          </a:p>
          <a:p>
            <a:pPr marL="342900" marR="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500 case-reports that included information about linkage to an outbreak, 2.6% (n=13) indicated exposure that may have been linked to a common-source foodborne or waterborne outbreak.</a:t>
            </a:r>
          </a:p>
          <a:p>
            <a:pPr marL="342900" marR="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the 451 case-reports that included information about additional contact (i.e., other than household or sexual contact) with someone confirmed or suspected of having hepatitis A, 0.4% (n=2) indicated such contact.</a:t>
            </a:r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797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7630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ts val="3200"/>
              </a:lnSpc>
            </a:pPr>
            <a:r>
              <a:rPr lang="en-US" sz="2400" b="1" dirty="0" smtClean="0">
                <a:ln w="11430"/>
                <a:latin typeface="+mn-lt"/>
                <a:cs typeface="Arial" charset="0"/>
              </a:rPr>
              <a:t>Figure 2.6b. Acute hepatitis A reports*,</a:t>
            </a:r>
            <a:br>
              <a:rPr lang="en-US" sz="2400" b="1" dirty="0" smtClean="0">
                <a:ln w="11430"/>
                <a:latin typeface="+mn-lt"/>
                <a:cs typeface="Arial" charset="0"/>
              </a:rPr>
            </a:br>
            <a:r>
              <a:rPr lang="en-US" sz="2400" b="1" dirty="0" smtClean="0">
                <a:ln w="11430"/>
                <a:latin typeface="+mn-lt"/>
                <a:cs typeface="Arial" charset="0"/>
              </a:rPr>
              <a:t>by risk exposure/behavior</a:t>
            </a:r>
            <a:r>
              <a:rPr lang="en-US" sz="2400" b="1" baseline="30000" dirty="0" smtClean="0">
                <a:ln w="11430"/>
                <a:latin typeface="+mn-lt"/>
                <a:cs typeface="Arial" pitchFamily="34" charset="0"/>
              </a:rPr>
              <a:t>†</a:t>
            </a:r>
            <a:r>
              <a:rPr lang="en-US" sz="2400" b="1" dirty="0" smtClean="0">
                <a:ln w="11430"/>
                <a:latin typeface="+mn-lt"/>
                <a:cs typeface="Arial" charset="0"/>
              </a:rPr>
              <a:t> — United States, 2014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04800" y="5715000"/>
            <a:ext cx="502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*</a:t>
            </a:r>
            <a:r>
              <a:rPr lang="en-US" sz="1000" b="0" dirty="0">
                <a:solidFill>
                  <a:schemeClr val="bg2"/>
                </a:solidFill>
                <a:cs typeface="Arial" charset="0"/>
              </a:rPr>
              <a:t>Source: </a:t>
            </a:r>
            <a:r>
              <a:rPr lang="en-US" sz="1000" b="0" dirty="0" smtClean="0">
                <a:solidFill>
                  <a:schemeClr val="bg2"/>
                </a:solidFill>
                <a:cs typeface="Arial" charset="0"/>
              </a:rPr>
              <a:t>CDC, National </a:t>
            </a:r>
            <a:r>
              <a:rPr lang="en-US" sz="1000" b="0" dirty="0">
                <a:solidFill>
                  <a:schemeClr val="bg2"/>
                </a:solidFill>
                <a:cs typeface="Arial" charset="0"/>
              </a:rPr>
              <a:t>Notifiable Diseases Surveillance System (NNDSS)</a:t>
            </a:r>
          </a:p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A total of 1,239 case reports with hepatitis A were received in 2014.  </a:t>
            </a:r>
          </a:p>
          <a:p>
            <a:pPr eaLnBrk="0" hangingPunct="0"/>
            <a:r>
              <a:rPr lang="en-US" sz="1000" b="0" baseline="30000" dirty="0" smtClean="0">
                <a:solidFill>
                  <a:schemeClr val="bg2"/>
                </a:solidFill>
                <a:latin typeface="+mj-lt"/>
                <a:cs typeface="Arial" charset="0"/>
              </a:rPr>
              <a:t>†</a:t>
            </a:r>
            <a:r>
              <a:rPr lang="en-US" sz="1000" b="0" baseline="30000" dirty="0" smtClean="0">
                <a:solidFill>
                  <a:schemeClr val="bg2"/>
                </a:solidFill>
                <a:latin typeface="+mj-lt"/>
              </a:rPr>
              <a:t> </a:t>
            </a: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More than one risk exposure/behavior may be indicated on each case-report. </a:t>
            </a:r>
          </a:p>
          <a:p>
            <a:pPr eaLnBrk="0" hangingPunct="0"/>
            <a:r>
              <a:rPr lang="en-US" sz="1000" b="0" baseline="8000" dirty="0" smtClean="0">
                <a:solidFill>
                  <a:schemeClr val="bg2"/>
                </a:solidFill>
                <a:latin typeface="+mj-lt"/>
              </a:rPr>
              <a:t>§</a:t>
            </a:r>
            <a:r>
              <a:rPr lang="en-US" sz="1000" b="0" baseline="30000" dirty="0" smtClean="0">
                <a:solidFill>
                  <a:schemeClr val="bg2"/>
                </a:solidFill>
                <a:latin typeface="+mj-lt"/>
              </a:rPr>
              <a:t> </a:t>
            </a: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No risk data reported.</a:t>
            </a:r>
          </a:p>
        </p:txBody>
      </p:sp>
      <p:graphicFrame>
        <p:nvGraphicFramePr>
          <p:cNvPr id="47" name="Chart 46"/>
          <p:cNvGraphicFramePr/>
          <p:nvPr>
            <p:extLst>
              <p:ext uri="{D42A27DB-BD31-4B8C-83A1-F6EECF244321}">
                <p14:modId xmlns:p14="http://schemas.microsoft.com/office/powerpoint/2010/main" val="1550245023"/>
              </p:ext>
            </p:extLst>
          </p:nvPr>
        </p:nvGraphicFramePr>
        <p:xfrm>
          <a:off x="304800" y="1295400"/>
          <a:ext cx="8534400" cy="4408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9"/>
          <p:cNvSpPr>
            <a:spLocks noChangeArrowheads="1"/>
          </p:cNvSpPr>
          <p:nvPr/>
        </p:nvSpPr>
        <p:spPr bwMode="auto">
          <a:xfrm>
            <a:off x="4419600" y="5609510"/>
            <a:ext cx="135293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14786</TotalTime>
  <Words>262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Myriad Web Pro</vt:lpstr>
      <vt:lpstr>Times New Roman</vt:lpstr>
      <vt:lpstr>Wingdings</vt:lpstr>
      <vt:lpstr>NCHHSTP_PPT_dark(</vt:lpstr>
      <vt:lpstr>Figure 2.6b. Acute hepatitis A reports*, by risk exposure/behavior† — United States, 2014</vt:lpstr>
    </vt:vector>
  </TitlesOfParts>
  <Company>ITSO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537</cp:revision>
  <cp:lastPrinted>2012-04-16T17:55:55Z</cp:lastPrinted>
  <dcterms:created xsi:type="dcterms:W3CDTF">2010-03-26T18:21:29Z</dcterms:created>
  <dcterms:modified xsi:type="dcterms:W3CDTF">2016-05-17T21:57:22Z</dcterms:modified>
</cp:coreProperties>
</file>