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3"/>
  </p:notesMasterIdLst>
  <p:handoutMasterIdLst>
    <p:handoutMasterId r:id="rId4"/>
  </p:handoutMasterIdLst>
  <p:sldIdLst>
    <p:sldId id="298" r:id="rId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33"/>
    <a:srgbClr val="000000"/>
    <a:srgbClr val="FBB0A3"/>
    <a:srgbClr val="FF00FF"/>
    <a:srgbClr val="00CCFF"/>
    <a:srgbClr val="9E5ECE"/>
    <a:srgbClr val="488DB8"/>
    <a:srgbClr val="022C5E"/>
    <a:srgbClr val="FFFF99"/>
    <a:srgbClr val="5AA5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338" autoAdjust="0"/>
    <p:restoredTop sz="78402" autoAdjust="0"/>
  </p:normalViewPr>
  <p:slideViewPr>
    <p:cSldViewPr>
      <p:cViewPr varScale="1">
        <p:scale>
          <a:sx n="95" d="100"/>
          <a:sy n="95" d="100"/>
        </p:scale>
        <p:origin x="612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022" y="-8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American Indian/Alaska Native</c:v>
                </c:pt>
              </c:strCache>
            </c:strRef>
          </c:tx>
          <c:spPr>
            <a:ln>
              <a:solidFill>
                <a:schemeClr val="bg2"/>
              </a:solidFill>
            </a:ln>
          </c:spPr>
          <c:marker>
            <c:symbol val="circle"/>
            <c:size val="10"/>
            <c:spPr>
              <a:noFill/>
              <a:ln>
                <a:solidFill>
                  <a:schemeClr val="bg2"/>
                </a:solidFill>
              </a:ln>
            </c:spPr>
          </c:marker>
          <c:cat>
            <c:numRef>
              <c:f>Sheet1!$A$2:$A$16</c:f>
              <c:numCache>
                <c:formatCode>General</c:formatCode>
                <c:ptCount val="15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</c:numCache>
            </c:numRef>
          </c:cat>
          <c:val>
            <c:numRef>
              <c:f>Sheet1!$B$2:$B$16</c:f>
              <c:numCache>
                <c:formatCode>General</c:formatCode>
                <c:ptCount val="15"/>
                <c:pt idx="0">
                  <c:v>3.42</c:v>
                </c:pt>
                <c:pt idx="1">
                  <c:v>5.87</c:v>
                </c:pt>
                <c:pt idx="2">
                  <c:v>4.08</c:v>
                </c:pt>
                <c:pt idx="3">
                  <c:v>1.51</c:v>
                </c:pt>
                <c:pt idx="4">
                  <c:v>0.77</c:v>
                </c:pt>
                <c:pt idx="5">
                  <c:v>0.63</c:v>
                </c:pt>
                <c:pt idx="6">
                  <c:v>0.53</c:v>
                </c:pt>
                <c:pt idx="7">
                  <c:v>0.66</c:v>
                </c:pt>
                <c:pt idx="8">
                  <c:v>0.77</c:v>
                </c:pt>
                <c:pt idx="9">
                  <c:v>0.34</c:v>
                </c:pt>
                <c:pt idx="10">
                  <c:v>0.23</c:v>
                </c:pt>
                <c:pt idx="11">
                  <c:v>0.65</c:v>
                </c:pt>
                <c:pt idx="12">
                  <c:v>0.23</c:v>
                </c:pt>
                <c:pt idx="13">
                  <c:v>0.27</c:v>
                </c:pt>
                <c:pt idx="14">
                  <c:v>0.15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Asian/Pacific Islander</c:v>
                </c:pt>
              </c:strCache>
            </c:strRef>
          </c:tx>
          <c:spPr>
            <a:ln>
              <a:solidFill>
                <a:schemeClr val="accent4"/>
              </a:solidFill>
            </a:ln>
          </c:spPr>
          <c:marker>
            <c:symbol val="diamond"/>
            <c:size val="9"/>
            <c:spPr>
              <a:solidFill>
                <a:schemeClr val="accent4"/>
              </a:solidFill>
              <a:ln>
                <a:solidFill>
                  <a:schemeClr val="accent4"/>
                </a:solidFill>
              </a:ln>
            </c:spPr>
          </c:marker>
          <c:cat>
            <c:numRef>
              <c:f>Sheet1!$A$2:$A$16</c:f>
              <c:numCache>
                <c:formatCode>General</c:formatCode>
                <c:ptCount val="15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</c:numCache>
            </c:numRef>
          </c:cat>
          <c:val>
            <c:numRef>
              <c:f>Sheet1!$C$2:$C$16</c:f>
              <c:numCache>
                <c:formatCode>General</c:formatCode>
                <c:ptCount val="15"/>
                <c:pt idx="0">
                  <c:v>2.13</c:v>
                </c:pt>
                <c:pt idx="1">
                  <c:v>2.0699999999999998</c:v>
                </c:pt>
                <c:pt idx="2">
                  <c:v>2.14</c:v>
                </c:pt>
                <c:pt idx="3">
                  <c:v>1.94</c:v>
                </c:pt>
                <c:pt idx="4">
                  <c:v>2.88</c:v>
                </c:pt>
                <c:pt idx="5">
                  <c:v>1.69</c:v>
                </c:pt>
                <c:pt idx="6">
                  <c:v>1.45</c:v>
                </c:pt>
                <c:pt idx="7">
                  <c:v>1.1100000000000001</c:v>
                </c:pt>
                <c:pt idx="8">
                  <c:v>1.31</c:v>
                </c:pt>
                <c:pt idx="9">
                  <c:v>1.06</c:v>
                </c:pt>
                <c:pt idx="10">
                  <c:v>0.97</c:v>
                </c:pt>
                <c:pt idx="11">
                  <c:v>0.85</c:v>
                </c:pt>
                <c:pt idx="12">
                  <c:v>0.59</c:v>
                </c:pt>
                <c:pt idx="13">
                  <c:v>0.56999999999999995</c:v>
                </c:pt>
                <c:pt idx="14">
                  <c:v>0.73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Black, Non-Hispanic</c:v>
                </c:pt>
              </c:strCache>
            </c:strRef>
          </c:tx>
          <c:spPr>
            <a:ln>
              <a:solidFill>
                <a:srgbClr val="FFFF00"/>
              </a:solidFill>
            </a:ln>
          </c:spPr>
          <c:marker>
            <c:symbol val="star"/>
            <c:size val="9"/>
            <c:spPr>
              <a:noFill/>
              <a:ln>
                <a:solidFill>
                  <a:srgbClr val="FFFF00"/>
                </a:solidFill>
              </a:ln>
            </c:spPr>
          </c:marker>
          <c:cat>
            <c:numRef>
              <c:f>Sheet1!$A$2:$A$16</c:f>
              <c:numCache>
                <c:formatCode>General</c:formatCode>
                <c:ptCount val="15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</c:numCache>
            </c:numRef>
          </c:cat>
          <c:val>
            <c:numRef>
              <c:f>Sheet1!$D$2:$D$16</c:f>
              <c:numCache>
                <c:formatCode>General</c:formatCode>
                <c:ptCount val="15"/>
                <c:pt idx="0">
                  <c:v>4.0999999999999996</c:v>
                </c:pt>
                <c:pt idx="1">
                  <c:v>2.5299999999999998</c:v>
                </c:pt>
                <c:pt idx="2">
                  <c:v>1.97</c:v>
                </c:pt>
                <c:pt idx="3">
                  <c:v>1.52</c:v>
                </c:pt>
                <c:pt idx="4">
                  <c:v>0.95</c:v>
                </c:pt>
                <c:pt idx="5">
                  <c:v>0.78</c:v>
                </c:pt>
                <c:pt idx="6">
                  <c:v>0.63</c:v>
                </c:pt>
                <c:pt idx="7">
                  <c:v>0.44</c:v>
                </c:pt>
                <c:pt idx="8">
                  <c:v>0.39</c:v>
                </c:pt>
                <c:pt idx="9">
                  <c:v>0.41</c:v>
                </c:pt>
                <c:pt idx="10">
                  <c:v>0.25</c:v>
                </c:pt>
                <c:pt idx="11">
                  <c:v>0.27</c:v>
                </c:pt>
                <c:pt idx="12">
                  <c:v>0.24</c:v>
                </c:pt>
                <c:pt idx="13">
                  <c:v>0.19</c:v>
                </c:pt>
                <c:pt idx="14">
                  <c:v>0.2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White, Non-Hispanic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triangle"/>
            <c:size val="9"/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</c:spPr>
          </c:marker>
          <c:cat>
            <c:numRef>
              <c:f>Sheet1!$A$2:$A$16</c:f>
              <c:numCache>
                <c:formatCode>General</c:formatCode>
                <c:ptCount val="15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</c:numCache>
            </c:numRef>
          </c:cat>
          <c:val>
            <c:numRef>
              <c:f>Sheet1!$E$2:$E$16</c:f>
              <c:numCache>
                <c:formatCode>General</c:formatCode>
                <c:ptCount val="15"/>
                <c:pt idx="0">
                  <c:v>2.66</c:v>
                </c:pt>
                <c:pt idx="1">
                  <c:v>2.37</c:v>
                </c:pt>
                <c:pt idx="2">
                  <c:v>1.96</c:v>
                </c:pt>
                <c:pt idx="3">
                  <c:v>1.54</c:v>
                </c:pt>
                <c:pt idx="4">
                  <c:v>1.1200000000000001</c:v>
                </c:pt>
                <c:pt idx="5">
                  <c:v>0.89</c:v>
                </c:pt>
                <c:pt idx="6">
                  <c:v>0.72</c:v>
                </c:pt>
                <c:pt idx="7">
                  <c:v>0.65</c:v>
                </c:pt>
                <c:pt idx="8">
                  <c:v>0.57999999999999996</c:v>
                </c:pt>
                <c:pt idx="9">
                  <c:v>0.4</c:v>
                </c:pt>
                <c:pt idx="10">
                  <c:v>0.35</c:v>
                </c:pt>
                <c:pt idx="11">
                  <c:v>0.28999999999999998</c:v>
                </c:pt>
                <c:pt idx="12">
                  <c:v>0.38</c:v>
                </c:pt>
                <c:pt idx="13">
                  <c:v>0.48</c:v>
                </c:pt>
                <c:pt idx="14">
                  <c:v>0.28000000000000003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Hispanic</c:v>
                </c:pt>
              </c:strCache>
            </c:strRef>
          </c:tx>
          <c:spPr>
            <a:ln>
              <a:solidFill>
                <a:schemeClr val="accent3"/>
              </a:solidFill>
            </a:ln>
          </c:spPr>
          <c:marker>
            <c:symbol val="square"/>
            <c:size val="8"/>
            <c:spPr>
              <a:solidFill>
                <a:schemeClr val="accent3"/>
              </a:solidFill>
              <a:ln>
                <a:solidFill>
                  <a:schemeClr val="accent3"/>
                </a:solidFill>
              </a:ln>
            </c:spPr>
          </c:marker>
          <c:cat>
            <c:numRef>
              <c:f>Sheet1!$A$2:$A$16</c:f>
              <c:numCache>
                <c:formatCode>General</c:formatCode>
                <c:ptCount val="15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</c:numCache>
            </c:numRef>
          </c:cat>
          <c:val>
            <c:numRef>
              <c:f>Sheet1!$F$2:$F$16</c:f>
              <c:numCache>
                <c:formatCode>General</c:formatCode>
                <c:ptCount val="15"/>
                <c:pt idx="0">
                  <c:v>9.56</c:v>
                </c:pt>
                <c:pt idx="1">
                  <c:v>4.9000000000000004</c:v>
                </c:pt>
                <c:pt idx="2">
                  <c:v>3.92</c:v>
                </c:pt>
                <c:pt idx="3">
                  <c:v>2.72</c:v>
                </c:pt>
                <c:pt idx="4">
                  <c:v>2.68</c:v>
                </c:pt>
                <c:pt idx="5">
                  <c:v>2.69</c:v>
                </c:pt>
                <c:pt idx="6">
                  <c:v>2.27</c:v>
                </c:pt>
                <c:pt idx="7">
                  <c:v>1.4</c:v>
                </c:pt>
                <c:pt idx="8">
                  <c:v>1</c:v>
                </c:pt>
                <c:pt idx="9">
                  <c:v>0.81</c:v>
                </c:pt>
                <c:pt idx="10">
                  <c:v>0.7</c:v>
                </c:pt>
                <c:pt idx="11">
                  <c:v>0.53</c:v>
                </c:pt>
                <c:pt idx="12">
                  <c:v>0.49</c:v>
                </c:pt>
                <c:pt idx="13">
                  <c:v>0.51</c:v>
                </c:pt>
                <c:pt idx="14">
                  <c:v>0.38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2531104"/>
        <c:axId val="192531496"/>
      </c:lineChart>
      <c:catAx>
        <c:axId val="19253110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 b="0">
                    <a:solidFill>
                      <a:schemeClr val="bg2"/>
                    </a:solidFill>
                  </a:defRPr>
                </a:pPr>
                <a:r>
                  <a:rPr lang="en-US" sz="1600" b="0" dirty="0" smtClean="0">
                    <a:solidFill>
                      <a:schemeClr val="bg2"/>
                    </a:solidFill>
                  </a:rPr>
                  <a:t>Year</a:t>
                </a:r>
                <a:endParaRPr lang="en-US" sz="1600" b="0" dirty="0">
                  <a:solidFill>
                    <a:schemeClr val="bg2"/>
                  </a:solidFill>
                </a:endParaRPr>
              </a:p>
            </c:rich>
          </c:tx>
          <c:layout>
            <c:manualLayout>
              <c:xMode val="edge"/>
              <c:yMode val="edge"/>
              <c:x val="0.44990741409617374"/>
              <c:y val="0.93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 rot="-1860000"/>
          <a:lstStyle/>
          <a:p>
            <a:pPr>
              <a:defRPr sz="1400">
                <a:solidFill>
                  <a:schemeClr val="bg2"/>
                </a:solidFill>
                <a:latin typeface="+mj-lt"/>
              </a:defRPr>
            </a:pPr>
            <a:endParaRPr lang="en-US"/>
          </a:p>
        </c:txPr>
        <c:crossAx val="192531496"/>
        <c:crosses val="autoZero"/>
        <c:auto val="1"/>
        <c:lblAlgn val="ctr"/>
        <c:lblOffset val="100"/>
        <c:tickLblSkip val="2"/>
        <c:noMultiLvlLbl val="0"/>
      </c:catAx>
      <c:valAx>
        <c:axId val="192531496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sz="1400" b="0" i="0" baseline="0" dirty="0" smtClean="0">
                    <a:effectLst/>
                  </a:rPr>
                  <a:t>Reported cases/100,000 population                     </a:t>
                </a:r>
                <a:endParaRPr lang="en-US" sz="1400" dirty="0">
                  <a:effectLst/>
                </a:endParaRPr>
              </a:p>
            </c:rich>
          </c:tx>
          <c:layout>
            <c:manualLayout>
              <c:xMode val="edge"/>
              <c:yMode val="edge"/>
              <c:x val="3.0454622071323647E-3"/>
              <c:y val="0.23775084364454444"/>
            </c:manualLayout>
          </c:layout>
          <c:overlay val="0"/>
        </c:title>
        <c:numFmt formatCode="General" sourceLinked="1"/>
        <c:majorTickMark val="out"/>
        <c:minorTickMark val="out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92531104"/>
        <c:crosses val="autoZero"/>
        <c:crossBetween val="midCat"/>
      </c:valAx>
    </c:plotArea>
    <c:legend>
      <c:legendPos val="t"/>
      <c:layout>
        <c:manualLayout>
          <c:xMode val="edge"/>
          <c:yMode val="edge"/>
          <c:x val="0.56619434952706382"/>
          <c:y val="0.22677052868391451"/>
          <c:w val="0.39276853365027486"/>
          <c:h val="0.3492098005515808"/>
        </c:manualLayout>
      </c:layout>
      <c:overlay val="0"/>
      <c:txPr>
        <a:bodyPr/>
        <a:lstStyle/>
        <a:p>
          <a:pPr>
            <a:defRPr sz="1400" b="0" u="none">
              <a:solidFill>
                <a:schemeClr val="bg2"/>
              </a:solidFill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62F3CAEC-39C7-40F8-99B5-F518E6398476}" type="datetimeFigureOut">
              <a:rPr lang="en-US"/>
              <a:pPr>
                <a:defRPr/>
              </a:pPr>
              <a:t>5/17/2016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8D63A9B1-16ED-499D-92BF-65F2F9F3AD2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37675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fld id="{BF2162EA-B22B-4C65-8CF4-41453BBF4B5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12051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5790"/>
            <a:ext cx="5140960" cy="4183380"/>
          </a:xfrm>
          <a:noFill/>
          <a:ln/>
        </p:spPr>
        <p:txBody>
          <a:bodyPr/>
          <a:lstStyle/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From 2000</a:t>
            </a:r>
            <a:r>
              <a:rPr lang="en-US" sz="1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US" sz="1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2007, rates of hepatitis A among Hispanics were generally higher than those of other racial/ethnic populations. </a:t>
            </a:r>
            <a:endParaRPr lang="en-US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Since 2008, the rate of hepatitis A has been higher for Asians/Pacific Islanders (0.73 cases per 100,000 population in 2014) than for other race/ethnic groups.</a:t>
            </a:r>
            <a:endParaRPr lang="en-US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defTabSz="914240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58007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Presenters Name – Myriad Pro, Bold, 20pt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z="1800" dirty="0" smtClean="0"/>
              <a:t>Title of Presenter –Myriad Pro, 18pt</a:t>
            </a:r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Title of Event</a:t>
            </a:r>
          </a:p>
          <a:p>
            <a:pPr lvl="0"/>
            <a:r>
              <a:rPr lang="en-US" sz="1800" dirty="0" smtClean="0"/>
              <a:t>Date of Event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Title of Presentation – Myriad Pro</a:t>
            </a:r>
            <a:br>
              <a:rPr lang="en-US" dirty="0" smtClean="0"/>
            </a:br>
            <a:r>
              <a:rPr lang="en-US" dirty="0" smtClean="0"/>
              <a:t> Bold, Shadow 28pt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har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ata Slide (for content heavy tables and charts)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Badg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Presenters Name – Myriad Pro, Bold, 20pt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z="1800" dirty="0" smtClean="0"/>
              <a:t>Title of Presenter –Myriad Pro, 18pt</a:t>
            </a:r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Title of Event</a:t>
            </a:r>
          </a:p>
          <a:p>
            <a:pPr lvl="0"/>
            <a:r>
              <a:rPr lang="en-US" sz="1800" dirty="0" smtClean="0"/>
              <a:t>Date of Event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Title of Presentation – Myriad Pro</a:t>
            </a:r>
            <a:br>
              <a:rPr lang="en-US" dirty="0" smtClean="0"/>
            </a:br>
            <a:r>
              <a:rPr lang="en-US" dirty="0" smtClean="0"/>
              <a:t> Bold, Shadow 28pt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 Badg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6705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3800"/>
              </a:lnSpc>
              <a:defRPr sz="3600" b="1" cap="all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Section Header</a:t>
            </a:r>
            <a:br>
              <a:rPr lang="en-US" dirty="0" smtClean="0"/>
            </a:br>
            <a:r>
              <a:rPr lang="en-US" dirty="0" smtClean="0"/>
              <a:t>Myriad Pro, bold, shadow, 36pt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ts val="22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Subhead – Myriad Pro, 20pt</a:t>
            </a:r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Header – Myriad Pro, bold, shadow, 20pt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75050" y="273051"/>
            <a:ext cx="5111750" cy="5518150"/>
          </a:xfrm>
          <a:prstGeom prst="rect">
            <a:avLst/>
          </a:prstGeom>
        </p:spPr>
        <p:txBody>
          <a:bodyPr anchor="ctr" anchorCtr="0"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1"/>
            <a:ext cx="3008313" cy="43560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Paragraph of type</a:t>
            </a:r>
          </a:p>
          <a:p>
            <a:pPr lvl="0"/>
            <a:r>
              <a:rPr lang="en-US" dirty="0" smtClean="0"/>
              <a:t>Myriad Pro, 14pt</a:t>
            </a:r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Photo Title – Myriad Pro, Bold, Shadow, 20pt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ln w="25400">
            <a:solidFill>
              <a:schemeClr val="bg2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Caption or credits for photo – Myriad Pro, 14pt</a:t>
            </a:r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1981200"/>
            <a:ext cx="6400800" cy="2057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Closing– Myriad Pro, Bold, 28pt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371600" y="4706034"/>
            <a:ext cx="594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1600 Clifton Road NE, Atlanta, GA 30333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Telephone, 1-800-CDC-INFO (232-4636)/TTY: 1-888-232-6348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E-mail: cdcinfo@cdc.gov 	Web: www.cdc.gov</a:t>
            </a:r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371600" y="4432012"/>
            <a:ext cx="6400800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300" b="0" dirty="0" smtClean="0">
                <a:solidFill>
                  <a:schemeClr val="tx2"/>
                </a:solidFill>
                <a:latin typeface="+mj-lt"/>
              </a:rPr>
              <a:t>For more information please contact Centers for Disease Control and Prevention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371600" y="4706034"/>
            <a:ext cx="594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1600 Clifton Road NE, Atlanta, GA 30333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Telephone, 1-800-CDC-INFO (232-4636)/TTY: 1-888-232-6348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E-mail: cdcinfo@cdc.gov 	Web: www.cdc.gov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371600" y="5421868"/>
            <a:ext cx="5943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900" b="0" dirty="0" smtClean="0">
                <a:solidFill>
                  <a:schemeClr val="tx2"/>
                </a:solidFill>
                <a:latin typeface="+mj-lt"/>
              </a:rPr>
              <a:t>The findings</a:t>
            </a:r>
            <a:r>
              <a:rPr lang="en-US" sz="900" b="0" baseline="0" dirty="0" smtClean="0">
                <a:solidFill>
                  <a:schemeClr val="tx2"/>
                </a:solidFill>
                <a:latin typeface="+mj-lt"/>
              </a:rPr>
              <a:t> and conclusions in this report are those of the authors and do not necessarily represent the official position of the Centers for Disease Control and Prevention.</a:t>
            </a:r>
            <a:endParaRPr lang="en-US" sz="900" b="0" dirty="0" smtClean="0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>
          <a:xfrm>
            <a:off x="-76200" y="457200"/>
            <a:ext cx="8839200" cy="1066800"/>
          </a:xfrm>
          <a:prstGeom prst="rect">
            <a:avLst/>
          </a:prstGeo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2400" b="1" dirty="0">
                <a:ln w="11430"/>
                <a:cs typeface="Arial" charset="0"/>
              </a:rPr>
              <a:t>Figure </a:t>
            </a:r>
            <a:r>
              <a:rPr lang="en-US" sz="2400" b="1" dirty="0" smtClean="0">
                <a:ln w="11430"/>
                <a:cs typeface="Arial" charset="0"/>
              </a:rPr>
              <a:t>2.4. Incidence </a:t>
            </a:r>
            <a:r>
              <a:rPr lang="en-US" sz="2400" b="1" dirty="0">
                <a:ln w="11430"/>
                <a:cs typeface="Arial" charset="0"/>
              </a:rPr>
              <a:t>of acute hepatitis A,</a:t>
            </a:r>
            <a:br>
              <a:rPr lang="en-US" sz="2400" b="1" dirty="0">
                <a:ln w="11430"/>
                <a:cs typeface="Arial" charset="0"/>
              </a:rPr>
            </a:br>
            <a:r>
              <a:rPr lang="en-US" sz="2400" b="1" dirty="0">
                <a:ln w="11430"/>
                <a:cs typeface="Arial" charset="0"/>
              </a:rPr>
              <a:t> by </a:t>
            </a:r>
            <a:r>
              <a:rPr lang="en-US" sz="2400" b="1" dirty="0" smtClean="0">
                <a:ln w="11430"/>
                <a:cs typeface="Arial" charset="0"/>
              </a:rPr>
              <a:t>race/ethnicity — </a:t>
            </a:r>
            <a:r>
              <a:rPr lang="en-US" sz="2400" b="1" dirty="0">
                <a:ln w="11430"/>
                <a:cs typeface="Arial" charset="0"/>
              </a:rPr>
              <a:t>United States, </a:t>
            </a:r>
            <a:r>
              <a:rPr lang="en-US" sz="2400" b="1" dirty="0" smtClean="0">
                <a:ln w="11430"/>
                <a:cs typeface="Arial" charset="0"/>
              </a:rPr>
              <a:t>2000–2014</a:t>
            </a:r>
            <a:endParaRPr lang="en-US" sz="2400" b="1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cs typeface="Arial" charset="0"/>
            </a:endParaRP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381000" y="6248400"/>
            <a:ext cx="71628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Source: </a:t>
            </a:r>
            <a:r>
              <a:rPr lang="en-US" sz="1000" b="0" dirty="0" smtClean="0">
                <a:solidFill>
                  <a:schemeClr val="bg2"/>
                </a:solidFill>
                <a:latin typeface="+mn-lt"/>
                <a:cs typeface="Arial" charset="0"/>
              </a:rPr>
              <a:t> CDC, National </a:t>
            </a:r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Notifiable Diseases Surveillance System (NNDSS)</a:t>
            </a:r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2703568261"/>
              </p:ext>
            </p:extLst>
          </p:nvPr>
        </p:nvGraphicFramePr>
        <p:xfrm>
          <a:off x="381000" y="914400"/>
          <a:ext cx="8305800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83711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CHHSTP_PPT_dark(">
  <a:themeElements>
    <a:clrScheme name="NCBDD Dark PPT Colors">
      <a:dk1>
        <a:srgbClr val="FFC000"/>
      </a:dk1>
      <a:lt1>
        <a:srgbClr val="0F56DC"/>
      </a:lt1>
      <a:dk2>
        <a:srgbClr val="FFFFFF"/>
      </a:dk2>
      <a:lt2>
        <a:srgbClr val="FFFFFF"/>
      </a:lt2>
      <a:accent1>
        <a:srgbClr val="7CA295"/>
      </a:accent1>
      <a:accent2>
        <a:srgbClr val="8A343D"/>
      </a:accent2>
      <a:accent3>
        <a:srgbClr val="6639B7"/>
      </a:accent3>
      <a:accent4>
        <a:srgbClr val="D47B22"/>
      </a:accent4>
      <a:accent5>
        <a:srgbClr val="EAAB00"/>
      </a:accent5>
      <a:accent6>
        <a:srgbClr val="7F7F7F"/>
      </a:accent6>
      <a:hlink>
        <a:srgbClr val="007D57"/>
      </a:hlink>
      <a:folHlink>
        <a:srgbClr val="FFFFFF"/>
      </a:folHlink>
    </a:clrScheme>
    <a:fontScheme name="CDC Myriad Web Pro">
      <a:majorFont>
        <a:latin typeface="Myriad Web Pro"/>
        <a:ea typeface=""/>
        <a:cs typeface=""/>
      </a:majorFont>
      <a:minorFont>
        <a:latin typeface="Myriad Web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tpblue</Template>
  <TotalTime>14785</TotalTime>
  <Words>73</Words>
  <Application>Microsoft Office PowerPoint</Application>
  <PresentationFormat>On-screen Show (4:3)</PresentationFormat>
  <Paragraphs>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Courier New</vt:lpstr>
      <vt:lpstr>Myriad Web Pro</vt:lpstr>
      <vt:lpstr>Times New Roman</vt:lpstr>
      <vt:lpstr>Wingdings</vt:lpstr>
      <vt:lpstr>NCHHSTP_PPT_dark(</vt:lpstr>
      <vt:lpstr>Figure 2.4. Incidence of acute hepatitis A,  by race/ethnicity — United States, 2000–2014</vt:lpstr>
    </vt:vector>
  </TitlesOfParts>
  <Company>ITSO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hdn0</dc:creator>
  <cp:lastModifiedBy>Peterson, Paul (CDC/OID/NCHHSTP) (CTR)</cp:lastModifiedBy>
  <cp:revision>534</cp:revision>
  <cp:lastPrinted>2012-04-16T17:55:55Z</cp:lastPrinted>
  <dcterms:created xsi:type="dcterms:W3CDTF">2010-03-26T18:21:29Z</dcterms:created>
  <dcterms:modified xsi:type="dcterms:W3CDTF">2016-05-17T21:56:27Z</dcterms:modified>
</cp:coreProperties>
</file>