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95" d="100"/>
          <a:sy n="95" d="100"/>
        </p:scale>
        <p:origin x="6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5.6</c:v>
                </c:pt>
                <c:pt idx="1">
                  <c:v>4.88</c:v>
                </c:pt>
                <c:pt idx="2">
                  <c:v>3.84</c:v>
                </c:pt>
                <c:pt idx="3">
                  <c:v>2.82</c:v>
                </c:pt>
                <c:pt idx="4">
                  <c:v>2.06</c:v>
                </c:pt>
                <c:pt idx="5">
                  <c:v>1.7</c:v>
                </c:pt>
                <c:pt idx="6">
                  <c:v>1.32</c:v>
                </c:pt>
                <c:pt idx="7">
                  <c:v>1.0900000000000001</c:v>
                </c:pt>
                <c:pt idx="8">
                  <c:v>0.89</c:v>
                </c:pt>
                <c:pt idx="9">
                  <c:v>0.69</c:v>
                </c:pt>
                <c:pt idx="10">
                  <c:v>0.56999999999999995</c:v>
                </c:pt>
                <c:pt idx="11">
                  <c:v>0.46</c:v>
                </c:pt>
                <c:pt idx="12">
                  <c:v>0.5</c:v>
                </c:pt>
                <c:pt idx="13">
                  <c:v>0.56000000000000005</c:v>
                </c:pt>
                <c:pt idx="14">
                  <c:v>0.41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3.86</c:v>
                </c:pt>
                <c:pt idx="1">
                  <c:v>2.56</c:v>
                </c:pt>
                <c:pt idx="2">
                  <c:v>2.2599999999999998</c:v>
                </c:pt>
                <c:pt idx="3">
                  <c:v>2.4300000000000002</c:v>
                </c:pt>
                <c:pt idx="4">
                  <c:v>1.79</c:v>
                </c:pt>
                <c:pt idx="5">
                  <c:v>1.31</c:v>
                </c:pt>
                <c:pt idx="6">
                  <c:v>1.06</c:v>
                </c:pt>
                <c:pt idx="7">
                  <c:v>0.88</c:v>
                </c:pt>
                <c:pt idx="8">
                  <c:v>0.81</c:v>
                </c:pt>
                <c:pt idx="9">
                  <c:v>0.59</c:v>
                </c:pt>
                <c:pt idx="10">
                  <c:v>0.51</c:v>
                </c:pt>
                <c:pt idx="11">
                  <c:v>0.44</c:v>
                </c:pt>
                <c:pt idx="12">
                  <c:v>0.49</c:v>
                </c:pt>
                <c:pt idx="13">
                  <c:v>0.56999999999999995</c:v>
                </c:pt>
                <c:pt idx="14">
                  <c:v>0.37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2529928"/>
        <c:axId val="192530320"/>
      </c:lineChart>
      <c:catAx>
        <c:axId val="1925299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192530320"/>
        <c:crosses val="autoZero"/>
        <c:auto val="1"/>
        <c:lblAlgn val="ctr"/>
        <c:lblOffset val="100"/>
        <c:tickLblSkip val="2"/>
        <c:noMultiLvlLbl val="0"/>
      </c:catAx>
      <c:valAx>
        <c:axId val="1925303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 dirty="0" smtClean="0"/>
                  <a:t>Reported cases/100,000 population</a:t>
                </a:r>
                <a:endParaRPr lang="en-US" sz="1600" b="0" dirty="0"/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252992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81528590977413"/>
          <c:y val="0.22930475520168916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2000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2011, rates of hepatitis A among males and females both declined, and by 2011, the rates in these two groups were similar. 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2014, the incidence rate was 0.4 cases per 100,000 population for males and females.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240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90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cs typeface="Arial" charset="0"/>
              </a:rPr>
              <a:t>Figure 2.3. </a:t>
            </a:r>
            <a:r>
              <a:rPr lang="en-US" sz="2400" b="1" dirty="0" smtClean="0">
                <a:ln w="11430"/>
                <a:cs typeface="Arial" charset="0"/>
              </a:rPr>
              <a:t>Incidence </a:t>
            </a:r>
            <a:r>
              <a:rPr lang="en-US" sz="2400" b="1" dirty="0">
                <a:ln w="11430"/>
                <a:cs typeface="Arial" charset="0"/>
              </a:rPr>
              <a:t>of acute hepatitis A,</a:t>
            </a:r>
            <a:br>
              <a:rPr lang="en-US" sz="2400" b="1" dirty="0">
                <a:ln w="11430"/>
                <a:cs typeface="Arial" charset="0"/>
              </a:rPr>
            </a:br>
            <a:r>
              <a:rPr lang="en-US" sz="2400" b="1" dirty="0">
                <a:ln w="11430"/>
                <a:cs typeface="Arial" charset="0"/>
              </a:rPr>
              <a:t>  by sex — United States, </a:t>
            </a:r>
            <a:r>
              <a:rPr lang="en-US" sz="2400" b="1" dirty="0" smtClean="0">
                <a:ln w="11430"/>
                <a:cs typeface="Arial" charset="0"/>
              </a:rPr>
              <a:t>2000–2014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 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043774166"/>
              </p:ext>
            </p:extLst>
          </p:nvPr>
        </p:nvGraphicFramePr>
        <p:xfrm>
          <a:off x="914400" y="1397000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17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14784</TotalTime>
  <Words>69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Myriad Web Pro</vt:lpstr>
      <vt:lpstr>Symbol</vt:lpstr>
      <vt:lpstr>Times New Roman</vt:lpstr>
      <vt:lpstr>Wingdings</vt:lpstr>
      <vt:lpstr>NCHHSTP_PPT_dark(</vt:lpstr>
      <vt:lpstr>Figure 2.3. Incidence of acute hepatitis A,   by sex — United States, 2000–2014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533</cp:revision>
  <cp:lastPrinted>2012-04-16T17:55:55Z</cp:lastPrinted>
  <dcterms:created xsi:type="dcterms:W3CDTF">2010-03-26T18:21:29Z</dcterms:created>
  <dcterms:modified xsi:type="dcterms:W3CDTF">2016-05-17T21:56:09Z</dcterms:modified>
</cp:coreProperties>
</file>