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03" autoAdjust="0"/>
  </p:normalViewPr>
  <p:slideViewPr>
    <p:cSldViewPr>
      <p:cViewPr varScale="1">
        <p:scale>
          <a:sx n="85" d="100"/>
          <a:sy n="85" d="100"/>
        </p:scale>
        <p:origin x="7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2275285901762285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227502812148481E-3"/>
                  <c:y val="2.88049397523138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6283277090363706E-5"/>
                  <c:y val="-2.88049397523138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  <c:pt idx="1">
                  <c:v>2</c:v>
                </c:pt>
                <c:pt idx="2">
                  <c:v>89</c:v>
                </c:pt>
                <c:pt idx="3">
                  <c:v>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878</c:v>
                </c:pt>
                <c:pt idx="1">
                  <c:v>809</c:v>
                </c:pt>
                <c:pt idx="2">
                  <c:v>640</c:v>
                </c:pt>
                <c:pt idx="3">
                  <c:v>627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1251</c:v>
                </c:pt>
                <c:pt idx="1">
                  <c:v>1327</c:v>
                </c:pt>
                <c:pt idx="2">
                  <c:v>1409</c:v>
                </c:pt>
                <c:pt idx="3">
                  <c:v>1459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8723632"/>
        <c:axId val="208722848"/>
      </c:barChart>
      <c:valAx>
        <c:axId val="208722848"/>
        <c:scaling>
          <c:orientation val="minMax"/>
          <c:max val="1600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208723632"/>
        <c:crosses val="autoZero"/>
        <c:crossBetween val="between"/>
        <c:majorUnit val="200"/>
      </c:valAx>
      <c:catAx>
        <c:axId val="208723632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08722848"/>
        <c:crosses val="autoZero"/>
        <c:auto val="0"/>
        <c:lblAlgn val="ctr"/>
        <c:lblOffset val="50"/>
        <c:tickMarkSkip val="1"/>
        <c:noMultiLvlLbl val="0"/>
      </c:catAx>
      <c:spPr>
        <a:noFill/>
        <a:ln>
          <a:solidFill>
            <a:srgbClr val="FFC000"/>
          </a:solidFill>
        </a:ln>
      </c:spPr>
    </c:plotArea>
    <c:legend>
      <c:legendPos val="r"/>
      <c:layout>
        <c:manualLayout>
          <c:xMode val="edge"/>
          <c:yMode val="edge"/>
          <c:x val="0.81975581177352819"/>
          <c:y val="0.10576584169621632"/>
          <c:w val="0.14155371203599551"/>
          <c:h val="0.22389127065166756"/>
        </c:manualLayout>
      </c:layout>
      <c:overlay val="1"/>
      <c:txPr>
        <a:bodyPr/>
        <a:lstStyle/>
        <a:p>
          <a:pPr>
            <a:defRPr sz="1600"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4.6b presents reported risk exposures/behaviors during the incubation period, 2 weeks to 6 months prior to onset of symptoms.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887 case-reports that included information about occupational exposures, 1.0% (n=9) indicated employment in a medical, dental, or other field involving contact with human blood.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811 case-reports that included information about receipt of dialysis or a kidney transplant, 0.2% (n=2) indicated patient receipt of dialysis or a kidney transplant.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729 case-reports that included information about surgery, 12.2% (n=89) indicated having surgery.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679 case-reports that included information about needle sticks, 7.7% (n=52) indicated having an accidental needle stick/puncture.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7374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76200" y="1524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4.6b. Acute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hepatitis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C reports*, </a:t>
            </a:r>
            <a:b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by </a:t>
            </a:r>
            <a:r>
              <a:rPr lang="en-US" sz="2400" b="1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risk exposure/behavior</a:t>
            </a:r>
            <a:r>
              <a:rPr lang="en-US" sz="2400" b="1" baseline="3000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†</a:t>
            </a:r>
            <a:r>
              <a:rPr lang="en-US" sz="2400" b="1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 </a:t>
            </a:r>
            <a:r>
              <a:rPr lang="en-US" sz="18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—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United States,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2013</a:t>
            </a:r>
            <a:endParaRPr lang="en-US" sz="2400" b="1" dirty="0" smtClean="0">
              <a:ln w="11430"/>
              <a:solidFill>
                <a:srgbClr val="FF99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270903023"/>
              </p:ext>
            </p:extLst>
          </p:nvPr>
        </p:nvGraphicFramePr>
        <p:xfrm>
          <a:off x="228600" y="11430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56388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dirty="0" smtClean="0">
                <a:solidFill>
                  <a:schemeClr val="bg2"/>
                </a:solidFill>
              </a:rPr>
              <a:t>*A total of 2,137 case reports of  acute hepatitis C were received in 2013.  </a:t>
            </a:r>
          </a:p>
          <a:p>
            <a:pPr eaLnBrk="0" hangingPunct="0"/>
            <a:r>
              <a:rPr lang="en-US" sz="10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1000" dirty="0" smtClean="0">
                <a:solidFill>
                  <a:schemeClr val="bg2"/>
                </a:solidFill>
              </a:rPr>
              <a:t>More than one risk exposure/behavior may be indicated on each case-report.</a:t>
            </a:r>
          </a:p>
          <a:p>
            <a:pPr eaLnBrk="0" hangingPunct="0"/>
            <a:r>
              <a:rPr lang="en-US" sz="1000" baseline="30000" dirty="0" smtClean="0">
                <a:solidFill>
                  <a:schemeClr val="bg2"/>
                </a:solidFill>
              </a:rPr>
              <a:t> </a:t>
            </a:r>
            <a:r>
              <a:rPr lang="en-US" sz="1000" baseline="6000" dirty="0" smtClean="0">
                <a:solidFill>
                  <a:schemeClr val="bg2"/>
                </a:solidFill>
              </a:rPr>
              <a:t>§</a:t>
            </a:r>
            <a:r>
              <a:rPr lang="en-US" sz="1000" dirty="0" smtClean="0">
                <a:solidFill>
                  <a:schemeClr val="bg2"/>
                </a:solidFill>
              </a:rPr>
              <a:t>Risk data not reported.</a:t>
            </a:r>
          </a:p>
          <a:p>
            <a:pPr eaLnBrk="0" hangingPunct="0"/>
            <a:r>
              <a:rPr lang="en-US" sz="1000" dirty="0" smtClean="0">
                <a:solidFill>
                  <a:schemeClr val="bg2"/>
                </a:solidFill>
                <a:cs typeface="Arial" charset="0"/>
              </a:rPr>
              <a:t>Source</a:t>
            </a:r>
            <a:r>
              <a:rPr lang="en-US" sz="1000" dirty="0">
                <a:solidFill>
                  <a:schemeClr val="bg2"/>
                </a:solidFill>
                <a:cs typeface="Arial" charset="0"/>
              </a:rPr>
              <a:t>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4086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185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4.6b. Acute hepatitis C reports*,  by risk exposure/behavior† — United States, 2013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29</cp:revision>
  <dcterms:created xsi:type="dcterms:W3CDTF">2014-11-25T14:52:55Z</dcterms:created>
  <dcterms:modified xsi:type="dcterms:W3CDTF">2015-04-22T17:02:36Z</dcterms:modified>
</cp:coreProperties>
</file>