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85" d="100"/>
          <a:sy n="85" d="100"/>
        </p:scale>
        <p:origin x="7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9999"/>
            </a:solidFill>
          </c:spPr>
          <c:invertIfNegative val="0"/>
          <c:dLbls>
            <c:dLbl>
              <c:idx val="1"/>
              <c:layout>
                <c:manualLayout>
                  <c:x val="-1.7905034597947983E-3"/>
                  <c:y val="-2.92351613942993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588</c:v>
                </c:pt>
                <c:pt idx="1">
                  <c:v>30</c:v>
                </c:pt>
                <c:pt idx="2">
                  <c:v>14</c:v>
                </c:pt>
                <c:pt idx="3">
                  <c:v>193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990000"/>
            </a:solidFill>
          </c:spPr>
          <c:invertIfNegative val="0"/>
          <c:dLbls>
            <c:dLbl>
              <c:idx val="2"/>
              <c:layout>
                <c:manualLayout>
                  <c:x val="-4.3064900978286805E-3"/>
                  <c:y val="2.9239766081871343E-3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1201383917919355E-3"/>
                  <c:y val="0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367</c:v>
                </c:pt>
                <c:pt idx="1">
                  <c:v>153</c:v>
                </c:pt>
                <c:pt idx="2">
                  <c:v>62</c:v>
                </c:pt>
                <c:pt idx="3">
                  <c:v>423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1183</c:v>
                </c:pt>
                <c:pt idx="1">
                  <c:v>959</c:v>
                </c:pt>
                <c:pt idx="2">
                  <c:v>2062</c:v>
                </c:pt>
                <c:pt idx="3">
                  <c:v>1522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08722456"/>
        <c:axId val="208722064"/>
      </c:barChart>
      <c:valAx>
        <c:axId val="208722064"/>
        <c:scaling>
          <c:orientation val="minMax"/>
          <c:max val="2200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 sz="1600">
                <a:solidFill>
                  <a:srgbClr val="FFC000"/>
                </a:solidFill>
              </a:defRPr>
            </a:pPr>
            <a:endParaRPr lang="en-US"/>
          </a:p>
        </c:txPr>
        <c:crossAx val="208722456"/>
        <c:crosses val="autoZero"/>
        <c:crossBetween val="between"/>
        <c:majorUnit val="200"/>
      </c:valAx>
      <c:catAx>
        <c:axId val="208722456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1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0872206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>
              <a:tint val="75000"/>
              <a:shade val="95000"/>
              <a:satMod val="10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80271796707229792"/>
          <c:y val="5.2767417230740903E-2"/>
          <c:w val="0.15162034232900376"/>
          <c:h val="0.26372127826126995"/>
        </c:manualLayout>
      </c:layout>
      <c:overlay val="1"/>
      <c:txPr>
        <a:bodyPr/>
        <a:lstStyle/>
        <a:p>
          <a:pPr>
            <a:defRPr sz="1600"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4.6a presents reported risk exposures/behaviors for hepatitis C during the incubation period, 2 weeks to 6 months prior to onset of symptoms.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955 case-reports that had information about injection drug use, 61.6% (n=588) indicated use of injection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183 case-reports from males that included information about sexual preferences/practices, 16.4% (n=30)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76 case-reports that had information about sexual contact, 18.4% (n=14) reported sexual contact with a person with confirmed or suspected hepatitis 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616 case-reports that had information about number of sex partners, 31.3% (n=193) indicated having ≥2 sex partners.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19970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" y="1524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4.6a. Acute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hepatitis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C reports*, </a:t>
            </a:r>
            <a:b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† </a:t>
            </a:r>
            <a:r>
              <a:rPr lang="en-US" sz="18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—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2013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811273626"/>
              </p:ext>
            </p:extLst>
          </p:nvPr>
        </p:nvGraphicFramePr>
        <p:xfrm>
          <a:off x="457200" y="1143000"/>
          <a:ext cx="8382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81000" y="5486400"/>
            <a:ext cx="6781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dirty="0" smtClean="0">
                <a:solidFill>
                  <a:schemeClr val="bg2"/>
                </a:solidFill>
              </a:rPr>
              <a:t>*A total of 2,138 case reports of acute hepatitis C were received in 2013.  </a:t>
            </a:r>
          </a:p>
          <a:p>
            <a:pPr eaLnBrk="0" hangingPunct="0"/>
            <a:r>
              <a:rPr lang="en-US" sz="10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000" baseline="30000" dirty="0" smtClean="0">
                <a:solidFill>
                  <a:schemeClr val="bg2"/>
                </a:solidFill>
              </a:rPr>
              <a:t> </a:t>
            </a:r>
            <a:r>
              <a:rPr lang="en-US" sz="1000" dirty="0" smtClean="0">
                <a:solidFill>
                  <a:schemeClr val="bg2"/>
                </a:solidFill>
              </a:rPr>
              <a:t>More than one risk exposure/behavior may be indicated on each case-report.</a:t>
            </a:r>
          </a:p>
          <a:p>
            <a:pPr eaLnBrk="0" hangingPunct="0"/>
            <a:r>
              <a:rPr lang="en-US" sz="1000" baseline="6000" dirty="0" smtClean="0">
                <a:solidFill>
                  <a:schemeClr val="bg2"/>
                </a:solidFill>
              </a:rPr>
              <a:t>§</a:t>
            </a:r>
            <a:r>
              <a:rPr lang="en-US" sz="1000" dirty="0" smtClean="0">
                <a:solidFill>
                  <a:schemeClr val="bg2"/>
                </a:solidFill>
              </a:rPr>
              <a:t>Risk data not reported. </a:t>
            </a:r>
          </a:p>
          <a:p>
            <a:pPr eaLnBrk="0" hangingPunct="0"/>
            <a:r>
              <a:rPr lang="en-US" sz="1000" baseline="30000" dirty="0" smtClean="0">
                <a:solidFill>
                  <a:schemeClr val="bg2"/>
                </a:solidFill>
              </a:rPr>
              <a:t>¶</a:t>
            </a:r>
            <a:r>
              <a:rPr lang="en-US" sz="1000" dirty="0" smtClean="0">
                <a:solidFill>
                  <a:schemeClr val="bg2"/>
                </a:solidFill>
              </a:rPr>
              <a:t>A total of 1,142 acute hepatitis C cases were reported among males in 2013.</a:t>
            </a:r>
          </a:p>
          <a:p>
            <a:pPr eaLnBrk="0" hangingPunct="0"/>
            <a:r>
              <a:rPr lang="en-US" sz="10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10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202331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198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4.6a. Acute hepatitis C reports*,  by risk exposure/behavior† — United States, 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28</cp:revision>
  <dcterms:created xsi:type="dcterms:W3CDTF">2014-11-25T14:52:55Z</dcterms:created>
  <dcterms:modified xsi:type="dcterms:W3CDTF">2015-04-22T17:02:00Z</dcterms:modified>
</cp:coreProperties>
</file>