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03" autoAdjust="0"/>
  </p:normalViewPr>
  <p:slideViewPr>
    <p:cSldViewPr>
      <p:cViewPr varScale="1">
        <p:scale>
          <a:sx n="85" d="100"/>
          <a:sy n="85" d="100"/>
        </p:scale>
        <p:origin x="7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0.67</c:v>
                </c:pt>
                <c:pt idx="1">
                  <c:v>0.67</c:v>
                </c:pt>
                <c:pt idx="2">
                  <c:v>0.7</c:v>
                </c:pt>
                <c:pt idx="3">
                  <c:v>0.42</c:v>
                </c:pt>
                <c:pt idx="4">
                  <c:v>0.68</c:v>
                </c:pt>
                <c:pt idx="5">
                  <c:v>0.31</c:v>
                </c:pt>
                <c:pt idx="6">
                  <c:v>0.71</c:v>
                </c:pt>
                <c:pt idx="7">
                  <c:v>0.61</c:v>
                </c:pt>
                <c:pt idx="8">
                  <c:v>0.81</c:v>
                </c:pt>
                <c:pt idx="9">
                  <c:v>0.64</c:v>
                </c:pt>
                <c:pt idx="10">
                  <c:v>1.01</c:v>
                </c:pt>
                <c:pt idx="11">
                  <c:v>1.0900000000000001</c:v>
                </c:pt>
                <c:pt idx="12">
                  <c:v>2.0299999999999998</c:v>
                </c:pt>
                <c:pt idx="13">
                  <c:v>1.74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rgbClr val="FF9933"/>
              </a:solidFill>
            </a:ln>
          </c:spPr>
          <c:marker>
            <c:symbol val="diamond"/>
            <c:size val="9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F9933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0.13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0.06</c:v>
                </c:pt>
                <c:pt idx="5">
                  <c:v>0.02</c:v>
                </c:pt>
                <c:pt idx="6">
                  <c:v>0.08</c:v>
                </c:pt>
                <c:pt idx="7">
                  <c:v>0.02</c:v>
                </c:pt>
                <c:pt idx="8">
                  <c:v>0.04</c:v>
                </c:pt>
                <c:pt idx="9">
                  <c:v>0.04</c:v>
                </c:pt>
                <c:pt idx="10">
                  <c:v>7.0000000000000007E-2</c:v>
                </c:pt>
                <c:pt idx="11">
                  <c:v>0.05</c:v>
                </c:pt>
                <c:pt idx="12">
                  <c:v>0.1</c:v>
                </c:pt>
                <c:pt idx="13">
                  <c:v>0.08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1.29</c:v>
                </c:pt>
                <c:pt idx="1">
                  <c:v>0.66</c:v>
                </c:pt>
                <c:pt idx="2">
                  <c:v>0.37</c:v>
                </c:pt>
                <c:pt idx="3">
                  <c:v>0.27</c:v>
                </c:pt>
                <c:pt idx="4">
                  <c:v>0.17</c:v>
                </c:pt>
                <c:pt idx="5">
                  <c:v>0.11</c:v>
                </c:pt>
                <c:pt idx="6">
                  <c:v>0.16</c:v>
                </c:pt>
                <c:pt idx="7">
                  <c:v>0.18</c:v>
                </c:pt>
                <c:pt idx="8">
                  <c:v>0.16</c:v>
                </c:pt>
                <c:pt idx="9">
                  <c:v>0.12</c:v>
                </c:pt>
                <c:pt idx="10">
                  <c:v>0.11</c:v>
                </c:pt>
                <c:pt idx="11">
                  <c:v>0.14000000000000001</c:v>
                </c:pt>
                <c:pt idx="12">
                  <c:v>0.15</c:v>
                </c:pt>
                <c:pt idx="13">
                  <c:v>0.2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0.64</c:v>
                </c:pt>
                <c:pt idx="1">
                  <c:v>0.42</c:v>
                </c:pt>
                <c:pt idx="2">
                  <c:v>0.35</c:v>
                </c:pt>
                <c:pt idx="3">
                  <c:v>0.27</c:v>
                </c:pt>
                <c:pt idx="4">
                  <c:v>0.21</c:v>
                </c:pt>
                <c:pt idx="5">
                  <c:v>0.21</c:v>
                </c:pt>
                <c:pt idx="6">
                  <c:v>0.24</c:v>
                </c:pt>
                <c:pt idx="7">
                  <c:v>0.25</c:v>
                </c:pt>
                <c:pt idx="8">
                  <c:v>0.28999999999999998</c:v>
                </c:pt>
                <c:pt idx="9">
                  <c:v>0.27</c:v>
                </c:pt>
                <c:pt idx="10">
                  <c:v>0.31</c:v>
                </c:pt>
                <c:pt idx="11">
                  <c:v>0.47</c:v>
                </c:pt>
                <c:pt idx="12">
                  <c:v>0.64</c:v>
                </c:pt>
                <c:pt idx="13">
                  <c:v>0.82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square"/>
            <c:size val="8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Sheet1!$F$2:$F$15</c:f>
              <c:numCache>
                <c:formatCode>General</c:formatCode>
                <c:ptCount val="14"/>
                <c:pt idx="0">
                  <c:v>0.36</c:v>
                </c:pt>
                <c:pt idx="1">
                  <c:v>0.36</c:v>
                </c:pt>
                <c:pt idx="2">
                  <c:v>0.28000000000000003</c:v>
                </c:pt>
                <c:pt idx="3">
                  <c:v>0.17</c:v>
                </c:pt>
                <c:pt idx="4">
                  <c:v>0.11</c:v>
                </c:pt>
                <c:pt idx="5">
                  <c:v>0.15</c:v>
                </c:pt>
                <c:pt idx="6">
                  <c:v>0.11</c:v>
                </c:pt>
                <c:pt idx="7">
                  <c:v>0.15</c:v>
                </c:pt>
                <c:pt idx="8">
                  <c:v>0.13</c:v>
                </c:pt>
                <c:pt idx="9">
                  <c:v>0.13</c:v>
                </c:pt>
                <c:pt idx="10">
                  <c:v>0.14000000000000001</c:v>
                </c:pt>
                <c:pt idx="11">
                  <c:v>0.17</c:v>
                </c:pt>
                <c:pt idx="12">
                  <c:v>0.21</c:v>
                </c:pt>
                <c:pt idx="13">
                  <c:v>0.22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408136"/>
        <c:axId val="130180784"/>
      </c:lineChart>
      <c:catAx>
        <c:axId val="1324081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130180784"/>
        <c:crosses val="autoZero"/>
        <c:auto val="1"/>
        <c:lblAlgn val="ctr"/>
        <c:lblOffset val="100"/>
        <c:tickLblSkip val="2"/>
        <c:noMultiLvlLbl val="0"/>
      </c:catAx>
      <c:valAx>
        <c:axId val="1301807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rgbClr val="FF9933"/>
                    </a:solidFill>
                  </a:defRPr>
                </a:pPr>
                <a:r>
                  <a:rPr lang="en-US" sz="14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4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32408136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6619434611957908"/>
          <c:y val="0.20058005249343833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Rates for acute hepatitis C decreased among all racial/ethnic populations from 2000-2003.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2002–2013,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incidence rate of acute hepatitis C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remained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higher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American Indians/Alaska Natives relative to other racial/ethnic groups. Incidence rates have since increased for all racial/ethnic populations.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2011-2012, acute hepatitis C rates increased by 86.2% among American Indians/Alaska Natives, 100% among Asian and Pacific Islanders, 7.1% among non-Hispanic Blacks, 36.2% among non-Hispanic Whites, and 23.5% among Hispanics.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2012-2013, acute hepatitis C rates decreased 14.3% among American Indians/Alaska Natives and 20% among Asian and Pacific Islanders. Rates increased for non-Hispanic Blacks (33.3%), non-Hispanic Whites (28.1%), and Hispanics (4.8%).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2013, rates of acute hepatitis C among American Indians/Alaska Natives; Asians/Pacific Islanders; Black, non-Hispanic; White, non-Hispanic; and Hispanics were 1.7, 0.08, 0.2, 0.82, and 0.22 cases per 100,000 population, respectively.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088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4.4. Incidence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C,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by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race/ethnicity —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2000–2013</a:t>
            </a:r>
            <a:endParaRPr lang="en-US" sz="2400" b="1" dirty="0" smtClean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155600011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940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195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4.4. Incidence of acute hepatitis C,  by race/ethnicity — United States, 2000–2013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30</cp:revision>
  <dcterms:created xsi:type="dcterms:W3CDTF">2014-11-25T14:52:55Z</dcterms:created>
  <dcterms:modified xsi:type="dcterms:W3CDTF">2015-04-22T19:06:49Z</dcterms:modified>
</cp:coreProperties>
</file>