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DC User" initials="C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990000"/>
    <a:srgbClr val="009999"/>
    <a:srgbClr val="000000"/>
    <a:srgbClr val="CC0000"/>
    <a:srgbClr val="FF9933"/>
    <a:srgbClr val="FF00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403" autoAdjust="0"/>
  </p:normalViewPr>
  <p:slideViewPr>
    <p:cSldViewPr>
      <p:cViewPr varScale="1">
        <p:scale>
          <a:sx n="85" d="100"/>
          <a:sy n="85" d="100"/>
        </p:scale>
        <p:origin x="74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0-19 yrs</c:v>
                </c:pt>
              </c:strCache>
            </c:strRef>
          </c:tx>
          <c:spPr>
            <a:ln>
              <a:solidFill>
                <a:schemeClr val="bg2"/>
              </a:solidFill>
            </a:ln>
          </c:spPr>
          <c:marker>
            <c:symbol val="circle"/>
            <c:size val="10"/>
            <c:spPr>
              <a:noFill/>
              <a:ln>
                <a:solidFill>
                  <a:schemeClr val="bg2"/>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Sheet1!$B$2:$B$15</c:f>
              <c:numCache>
                <c:formatCode>General</c:formatCode>
                <c:ptCount val="14"/>
                <c:pt idx="0">
                  <c:v>0.11</c:v>
                </c:pt>
                <c:pt idx="1">
                  <c:v>0.08</c:v>
                </c:pt>
                <c:pt idx="2">
                  <c:v>0.08</c:v>
                </c:pt>
                <c:pt idx="3">
                  <c:v>7.0000000000000007E-2</c:v>
                </c:pt>
                <c:pt idx="4">
                  <c:v>0.06</c:v>
                </c:pt>
                <c:pt idx="5">
                  <c:v>0.06</c:v>
                </c:pt>
                <c:pt idx="6">
                  <c:v>0.06</c:v>
                </c:pt>
                <c:pt idx="7">
                  <c:v>0.06</c:v>
                </c:pt>
                <c:pt idx="8">
                  <c:v>0.05</c:v>
                </c:pt>
                <c:pt idx="9">
                  <c:v>0.05</c:v>
                </c:pt>
                <c:pt idx="10">
                  <c:v>0.05</c:v>
                </c:pt>
                <c:pt idx="11">
                  <c:v>0.1</c:v>
                </c:pt>
                <c:pt idx="12">
                  <c:v>0.11</c:v>
                </c:pt>
                <c:pt idx="13">
                  <c:v>0.13</c:v>
                </c:pt>
              </c:numCache>
            </c:numRef>
          </c:val>
          <c:smooth val="0"/>
        </c:ser>
        <c:ser>
          <c:idx val="1"/>
          <c:order val="1"/>
          <c:tx>
            <c:strRef>
              <c:f>Sheet1!$C$1</c:f>
              <c:strCache>
                <c:ptCount val="1"/>
                <c:pt idx="0">
                  <c:v>20-29 yrs</c:v>
                </c:pt>
              </c:strCache>
            </c:strRef>
          </c:tx>
          <c:spPr>
            <a:ln>
              <a:solidFill>
                <a:srgbClr val="9933FF"/>
              </a:solidFill>
            </a:ln>
          </c:spPr>
          <c:marker>
            <c:symbol val="diamond"/>
            <c:size val="9"/>
            <c:spPr>
              <a:solidFill>
                <a:srgbClr val="9933FF"/>
              </a:solidFill>
              <a:ln>
                <a:solidFill>
                  <a:srgbClr val="9933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Sheet1!$C$2:$C$15</c:f>
              <c:numCache>
                <c:formatCode>General</c:formatCode>
                <c:ptCount val="14"/>
                <c:pt idx="0">
                  <c:v>0.79</c:v>
                </c:pt>
                <c:pt idx="1">
                  <c:v>0.53</c:v>
                </c:pt>
                <c:pt idx="2">
                  <c:v>0.56000000000000005</c:v>
                </c:pt>
                <c:pt idx="3">
                  <c:v>0.5</c:v>
                </c:pt>
                <c:pt idx="4">
                  <c:v>0.4</c:v>
                </c:pt>
                <c:pt idx="5">
                  <c:v>0.4</c:v>
                </c:pt>
                <c:pt idx="6">
                  <c:v>0.52</c:v>
                </c:pt>
                <c:pt idx="7">
                  <c:v>0.54</c:v>
                </c:pt>
                <c:pt idx="8">
                  <c:v>0.62</c:v>
                </c:pt>
                <c:pt idx="9">
                  <c:v>0.65</c:v>
                </c:pt>
                <c:pt idx="10">
                  <c:v>0.75</c:v>
                </c:pt>
                <c:pt idx="11">
                  <c:v>1.18</c:v>
                </c:pt>
                <c:pt idx="12">
                  <c:v>1.73</c:v>
                </c:pt>
                <c:pt idx="13">
                  <c:v>2.0099999999999998</c:v>
                </c:pt>
              </c:numCache>
            </c:numRef>
          </c:val>
          <c:smooth val="0"/>
        </c:ser>
        <c:ser>
          <c:idx val="2"/>
          <c:order val="2"/>
          <c:tx>
            <c:strRef>
              <c:f>Sheet1!$D$1</c:f>
              <c:strCache>
                <c:ptCount val="1"/>
                <c:pt idx="0">
                  <c:v>30-39 yrs</c:v>
                </c:pt>
              </c:strCache>
            </c:strRef>
          </c:tx>
          <c:spPr>
            <a:ln>
              <a:solidFill>
                <a:srgbClr val="FFFF00"/>
              </a:solidFill>
            </a:ln>
          </c:spPr>
          <c:marker>
            <c:symbol val="star"/>
            <c:size val="9"/>
            <c:spPr>
              <a:noFill/>
              <a:ln>
                <a:solidFill>
                  <a:srgbClr val="FFFF0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Sheet1!$D$2:$D$15</c:f>
              <c:numCache>
                <c:formatCode>General</c:formatCode>
                <c:ptCount val="14"/>
                <c:pt idx="0">
                  <c:v>1.7</c:v>
                </c:pt>
                <c:pt idx="1">
                  <c:v>0.97</c:v>
                </c:pt>
                <c:pt idx="2">
                  <c:v>0.77</c:v>
                </c:pt>
                <c:pt idx="3">
                  <c:v>0.5</c:v>
                </c:pt>
                <c:pt idx="4">
                  <c:v>0.4</c:v>
                </c:pt>
                <c:pt idx="5">
                  <c:v>0.44</c:v>
                </c:pt>
                <c:pt idx="6">
                  <c:v>0.45</c:v>
                </c:pt>
                <c:pt idx="7">
                  <c:v>0.48</c:v>
                </c:pt>
                <c:pt idx="8">
                  <c:v>0.46</c:v>
                </c:pt>
                <c:pt idx="9">
                  <c:v>0.48</c:v>
                </c:pt>
                <c:pt idx="10">
                  <c:v>0.6</c:v>
                </c:pt>
                <c:pt idx="11">
                  <c:v>0.83</c:v>
                </c:pt>
                <c:pt idx="12">
                  <c:v>1.1200000000000001</c:v>
                </c:pt>
                <c:pt idx="13">
                  <c:v>1.36</c:v>
                </c:pt>
              </c:numCache>
            </c:numRef>
          </c:val>
          <c:smooth val="0"/>
        </c:ser>
        <c:ser>
          <c:idx val="3"/>
          <c:order val="3"/>
          <c:tx>
            <c:strRef>
              <c:f>Sheet1!$E$1</c:f>
              <c:strCache>
                <c:ptCount val="1"/>
                <c:pt idx="0">
                  <c:v>40-49 yrs</c:v>
                </c:pt>
              </c:strCache>
            </c:strRef>
          </c:tx>
          <c:spPr>
            <a:ln>
              <a:solidFill>
                <a:srgbClr val="00B050"/>
              </a:solidFill>
            </a:ln>
          </c:spPr>
          <c:marker>
            <c:symbol val="triangle"/>
            <c:size val="9"/>
            <c:spPr>
              <a:solidFill>
                <a:srgbClr val="00B050"/>
              </a:solidFill>
              <a:ln>
                <a:solidFill>
                  <a:srgbClr val="00B05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Sheet1!$E$2:$E$15</c:f>
              <c:numCache>
                <c:formatCode>General</c:formatCode>
                <c:ptCount val="14"/>
                <c:pt idx="0">
                  <c:v>2.83</c:v>
                </c:pt>
                <c:pt idx="1">
                  <c:v>1.5</c:v>
                </c:pt>
                <c:pt idx="2">
                  <c:v>0.92</c:v>
                </c:pt>
                <c:pt idx="3">
                  <c:v>0.6</c:v>
                </c:pt>
                <c:pt idx="4">
                  <c:v>0.51</c:v>
                </c:pt>
                <c:pt idx="5">
                  <c:v>0.39</c:v>
                </c:pt>
                <c:pt idx="6">
                  <c:v>0.42</c:v>
                </c:pt>
                <c:pt idx="7">
                  <c:v>0.49</c:v>
                </c:pt>
                <c:pt idx="8">
                  <c:v>0.45</c:v>
                </c:pt>
                <c:pt idx="9">
                  <c:v>0.42</c:v>
                </c:pt>
                <c:pt idx="10">
                  <c:v>0.33</c:v>
                </c:pt>
                <c:pt idx="11">
                  <c:v>0.44</c:v>
                </c:pt>
                <c:pt idx="12">
                  <c:v>0.65</c:v>
                </c:pt>
                <c:pt idx="13">
                  <c:v>0.75</c:v>
                </c:pt>
              </c:numCache>
            </c:numRef>
          </c:val>
          <c:smooth val="0"/>
        </c:ser>
        <c:ser>
          <c:idx val="4"/>
          <c:order val="4"/>
          <c:tx>
            <c:strRef>
              <c:f>Sheet1!$F$1</c:f>
              <c:strCache>
                <c:ptCount val="1"/>
                <c:pt idx="0">
                  <c:v>50-59 yrs</c:v>
                </c:pt>
              </c:strCache>
            </c:strRef>
          </c:tx>
          <c:spPr>
            <a:ln>
              <a:solidFill>
                <a:srgbClr val="00B0F0"/>
              </a:solidFill>
            </a:ln>
          </c:spPr>
          <c:marker>
            <c:symbol val="square"/>
            <c:size val="8"/>
            <c:spPr>
              <a:solidFill>
                <a:srgbClr val="00B0F0"/>
              </a:solidFill>
              <a:ln>
                <a:solidFill>
                  <a:srgbClr val="00B0F0"/>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Sheet1!$F$2:$F$15</c:f>
              <c:numCache>
                <c:formatCode>General</c:formatCode>
                <c:ptCount val="14"/>
                <c:pt idx="0">
                  <c:v>1.5</c:v>
                </c:pt>
                <c:pt idx="1">
                  <c:v>0.73</c:v>
                </c:pt>
                <c:pt idx="2">
                  <c:v>0.44</c:v>
                </c:pt>
                <c:pt idx="3">
                  <c:v>0.34</c:v>
                </c:pt>
                <c:pt idx="4">
                  <c:v>0.28000000000000003</c:v>
                </c:pt>
                <c:pt idx="5">
                  <c:v>0.23</c:v>
                </c:pt>
                <c:pt idx="6">
                  <c:v>0.28000000000000003</c:v>
                </c:pt>
                <c:pt idx="7">
                  <c:v>0.31</c:v>
                </c:pt>
                <c:pt idx="8">
                  <c:v>0.35</c:v>
                </c:pt>
                <c:pt idx="9">
                  <c:v>0.22</c:v>
                </c:pt>
                <c:pt idx="10">
                  <c:v>0.25</c:v>
                </c:pt>
                <c:pt idx="11">
                  <c:v>0.28999999999999998</c:v>
                </c:pt>
                <c:pt idx="12">
                  <c:v>0.43</c:v>
                </c:pt>
                <c:pt idx="13">
                  <c:v>0.46</c:v>
                </c:pt>
              </c:numCache>
            </c:numRef>
          </c:val>
          <c:smooth val="0"/>
        </c:ser>
        <c:ser>
          <c:idx val="5"/>
          <c:order val="5"/>
          <c:tx>
            <c:strRef>
              <c:f>Sheet1!$G$1</c:f>
              <c:strCache>
                <c:ptCount val="1"/>
                <c:pt idx="0">
                  <c:v>&gt; 60 yrs</c:v>
                </c:pt>
              </c:strCache>
            </c:strRef>
          </c:tx>
          <c:spPr>
            <a:ln>
              <a:solidFill>
                <a:srgbClr val="FF00FF"/>
              </a:solidFill>
            </a:ln>
          </c:spPr>
          <c:marker>
            <c:symbol val="plus"/>
            <c:size val="9"/>
            <c:spPr>
              <a:noFill/>
              <a:ln>
                <a:solidFill>
                  <a:srgbClr val="FF00FF"/>
                </a:solidFill>
              </a:ln>
            </c:spPr>
          </c:marker>
          <c:cat>
            <c:numRef>
              <c:f>Sheet1!$A$2:$A$15</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Sheet1!$G$2:$G$15</c:f>
              <c:numCache>
                <c:formatCode>General</c:formatCode>
                <c:ptCount val="14"/>
                <c:pt idx="0">
                  <c:v>0.6</c:v>
                </c:pt>
                <c:pt idx="1">
                  <c:v>0.28999999999999998</c:v>
                </c:pt>
                <c:pt idx="2">
                  <c:v>0.14000000000000001</c:v>
                </c:pt>
                <c:pt idx="3">
                  <c:v>0.11</c:v>
                </c:pt>
                <c:pt idx="4">
                  <c:v>0.09</c:v>
                </c:pt>
                <c:pt idx="5">
                  <c:v>7.0000000000000007E-2</c:v>
                </c:pt>
                <c:pt idx="6">
                  <c:v>0.09</c:v>
                </c:pt>
                <c:pt idx="7">
                  <c:v>0.08</c:v>
                </c:pt>
                <c:pt idx="8">
                  <c:v>0.09</c:v>
                </c:pt>
                <c:pt idx="9">
                  <c:v>0.04</c:v>
                </c:pt>
                <c:pt idx="10">
                  <c:v>0.05</c:v>
                </c:pt>
                <c:pt idx="11">
                  <c:v>7.0000000000000007E-2</c:v>
                </c:pt>
                <c:pt idx="12">
                  <c:v>0.1</c:v>
                </c:pt>
                <c:pt idx="13">
                  <c:v>0.1</c:v>
                </c:pt>
              </c:numCache>
            </c:numRef>
          </c:val>
          <c:smooth val="0"/>
        </c:ser>
        <c:dLbls>
          <c:showLegendKey val="0"/>
          <c:showVal val="0"/>
          <c:showCatName val="0"/>
          <c:showSerName val="0"/>
          <c:showPercent val="0"/>
          <c:showBubbleSize val="0"/>
        </c:dLbls>
        <c:marker val="1"/>
        <c:smooth val="0"/>
        <c:axId val="132040664"/>
        <c:axId val="132775688"/>
      </c:lineChart>
      <c:catAx>
        <c:axId val="132040664"/>
        <c:scaling>
          <c:orientation val="minMax"/>
        </c:scaling>
        <c:delete val="0"/>
        <c:axPos val="b"/>
        <c:title>
          <c:tx>
            <c:rich>
              <a:bodyPr/>
              <a:lstStyle/>
              <a:p>
                <a:pPr>
                  <a:defRPr sz="1600" b="0">
                    <a:solidFill>
                      <a:schemeClr val="bg2"/>
                    </a:solidFill>
                  </a:defRPr>
                </a:pPr>
                <a:r>
                  <a:rPr lang="en-US" sz="1600" b="0" dirty="0" smtClean="0">
                    <a:solidFill>
                      <a:schemeClr val="bg2"/>
                    </a:solidFill>
                  </a:rPr>
                  <a:t>Year</a:t>
                </a:r>
                <a:endParaRPr lang="en-US" sz="1600" b="0" dirty="0">
                  <a:solidFill>
                    <a:schemeClr val="bg2"/>
                  </a:solidFill>
                </a:endParaRPr>
              </a:p>
            </c:rich>
          </c:tx>
          <c:layout/>
          <c:overlay val="0"/>
        </c:title>
        <c:numFmt formatCode="General" sourceLinked="1"/>
        <c:majorTickMark val="out"/>
        <c:minorTickMark val="none"/>
        <c:tickLblPos val="nextTo"/>
        <c:txPr>
          <a:bodyPr rot="-1860000"/>
          <a:lstStyle/>
          <a:p>
            <a:pPr>
              <a:defRPr sz="1400">
                <a:solidFill>
                  <a:schemeClr val="bg2"/>
                </a:solidFill>
                <a:latin typeface="+mj-lt"/>
              </a:defRPr>
            </a:pPr>
            <a:endParaRPr lang="en-US"/>
          </a:p>
        </c:txPr>
        <c:crossAx val="132775688"/>
        <c:crosses val="autoZero"/>
        <c:auto val="1"/>
        <c:lblAlgn val="ctr"/>
        <c:lblOffset val="100"/>
        <c:tickLblSkip val="2"/>
        <c:noMultiLvlLbl val="0"/>
      </c:catAx>
      <c:valAx>
        <c:axId val="132775688"/>
        <c:scaling>
          <c:orientation val="minMax"/>
        </c:scaling>
        <c:delete val="0"/>
        <c:axPos val="l"/>
        <c:title>
          <c:tx>
            <c:rich>
              <a:bodyPr rot="-5400000" vert="horz"/>
              <a:lstStyle/>
              <a:p>
                <a:pPr>
                  <a:defRPr sz="1600">
                    <a:solidFill>
                      <a:srgbClr val="FF9933"/>
                    </a:solidFill>
                  </a:defRPr>
                </a:pPr>
                <a:r>
                  <a:rPr lang="en-US" sz="1600" b="0" i="0" baseline="0" dirty="0" smtClean="0">
                    <a:solidFill>
                      <a:srgbClr val="FF9933"/>
                    </a:solidFill>
                    <a:effectLst/>
                  </a:rPr>
                  <a:t>Reported cases/100,000 population                     </a:t>
                </a:r>
                <a:endParaRPr lang="en-US" sz="1600" dirty="0">
                  <a:solidFill>
                    <a:srgbClr val="FF9933"/>
                  </a:solidFill>
                  <a:effectLst/>
                </a:endParaRPr>
              </a:p>
            </c:rich>
          </c:tx>
          <c:layout>
            <c:manualLayout>
              <c:xMode val="edge"/>
              <c:yMode val="edge"/>
              <c:x val="4.5745453693288342E-3"/>
              <c:y val="0.12346516647348016"/>
            </c:manualLayout>
          </c:layout>
          <c:overlay val="0"/>
        </c:title>
        <c:numFmt formatCode="General" sourceLinked="1"/>
        <c:majorTickMark val="out"/>
        <c:minorTickMark val="out"/>
        <c:tickLblPos val="nextTo"/>
        <c:txPr>
          <a:bodyPr/>
          <a:lstStyle/>
          <a:p>
            <a:pPr>
              <a:defRPr sz="1400">
                <a:solidFill>
                  <a:srgbClr val="FF9933"/>
                </a:solidFill>
              </a:defRPr>
            </a:pPr>
            <a:endParaRPr lang="en-US"/>
          </a:p>
        </c:txPr>
        <c:crossAx val="132040664"/>
        <c:crosses val="autoZero"/>
        <c:crossBetween val="midCat"/>
      </c:valAx>
    </c:plotArea>
    <c:legend>
      <c:legendPos val="r"/>
      <c:layout>
        <c:manualLayout>
          <c:xMode val="edge"/>
          <c:yMode val="edge"/>
          <c:x val="0.57438340876681748"/>
          <c:y val="4.6584196011031614E-2"/>
          <c:w val="0.12690950048566763"/>
          <c:h val="0.42099884088093048"/>
        </c:manualLayout>
      </c:layout>
      <c:overlay val="0"/>
      <c:txPr>
        <a:bodyPr/>
        <a:lstStyle/>
        <a:p>
          <a:pPr>
            <a:defRPr sz="1600">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25445E-B0B3-4F11-AAB0-81F5DD319DDA}" type="datetimeFigureOut">
              <a:rPr lang="en-US" smtClean="0"/>
              <a:t>4/22/2015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E307CA-BEB0-4242-B83B-920180824A7F}" type="slidenum">
              <a:rPr lang="en-US" smtClean="0"/>
              <a:t>‹#›</a:t>
            </a:fld>
            <a:endParaRPr lang="en-US"/>
          </a:p>
        </p:txBody>
      </p:sp>
    </p:spTree>
    <p:extLst>
      <p:ext uri="{BB962C8B-B14F-4D97-AF65-F5344CB8AC3E}">
        <p14:creationId xmlns:p14="http://schemas.microsoft.com/office/powerpoint/2010/main" val="3311029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spect="1" noChangeArrowheads="1" noTextEdit="1"/>
          </p:cNvSpPr>
          <p:nvPr>
            <p:ph type="sldImg"/>
          </p:nvPr>
        </p:nvSpPr>
        <p:spPr>
          <a:ln/>
        </p:spPr>
      </p:sp>
      <p:sp>
        <p:nvSpPr>
          <p:cNvPr id="21506" name="Rectangle 3"/>
          <p:cNvSpPr>
            <a:spLocks noGrp="1" noChangeArrowheads="1"/>
          </p:cNvSpPr>
          <p:nvPr>
            <p:ph type="body" idx="1"/>
          </p:nvPr>
        </p:nvSpPr>
        <p:spPr>
          <a:xfrm>
            <a:off x="914400" y="4343400"/>
            <a:ext cx="5029200" cy="4114800"/>
          </a:xfrm>
          <a:noFill/>
          <a:ln/>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From 2000-2002, incidence rates for acute hepatitis C decreased among all age groups, except for persons aged 0–19 years; rates remained fairly constant among all age groups from 2002-2010.</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2013, the rate of acute hepatitis C increased among all age groups, except for persons </a:t>
            </a:r>
            <a:r>
              <a:rPr lang="en-US" sz="1200" kern="1200" smtClean="0">
                <a:solidFill>
                  <a:schemeClr val="tx1"/>
                </a:solidFill>
                <a:effectLst/>
                <a:latin typeface="+mn-lt"/>
                <a:ea typeface="+mn-ea"/>
                <a:cs typeface="+mn-cs"/>
              </a:rPr>
              <a:t>aged </a:t>
            </a:r>
            <a:r>
              <a:rPr lang="en-US" sz="1200" kern="1200" smtClean="0">
                <a:solidFill>
                  <a:schemeClr val="tx1"/>
                </a:solidFill>
                <a:effectLst/>
                <a:latin typeface="+mn-lt"/>
                <a:ea typeface="+mn-ea"/>
                <a:cs typeface="+mn-cs"/>
              </a:rPr>
              <a:t>0-19 years and ≥</a:t>
            </a:r>
            <a:r>
              <a:rPr lang="en-US" sz="1200" kern="1200" dirty="0" smtClean="0">
                <a:solidFill>
                  <a:schemeClr val="tx1"/>
                </a:solidFill>
                <a:effectLst/>
                <a:latin typeface="+mn-lt"/>
                <a:ea typeface="+mn-ea"/>
                <a:cs typeface="+mn-cs"/>
              </a:rPr>
              <a:t>60 years, compared with rates in 2010. The largest increases were among persons aged 20–29 years (from 0.75 cases per 100,000 population in 2010 to 2.01 cases per 100,000 population in 2013) and persons aged 30-39 years (from 0.60 cases per 100,000 population in 2010 to 1.36 cases per 100,000 population in 2013).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In 2013, among all age groups, persons aged 20–29 years had the highest rate (2.01 cases per 100,000 population) and persons aged ≥60 years had the lowest rate (0.10 cases per 100,000 population) of acute hepatitis C.</a:t>
            </a:r>
          </a:p>
        </p:txBody>
      </p:sp>
    </p:spTree>
    <p:extLst>
      <p:ext uri="{BB962C8B-B14F-4D97-AF65-F5344CB8AC3E}">
        <p14:creationId xmlns:p14="http://schemas.microsoft.com/office/powerpoint/2010/main" val="4170521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61918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105029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39051240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Char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457200" y="1600200"/>
            <a:ext cx="8229600" cy="4525963"/>
          </a:xfrm>
          <a:prstGeom prst="rect">
            <a:avLst/>
          </a:prstGeom>
        </p:spPr>
        <p:txBody>
          <a:bodyPr/>
          <a:lstStyle/>
          <a:p>
            <a:pPr lvl="0"/>
            <a:endParaRPr lang="en-US" noProof="0" dirty="0"/>
          </a:p>
        </p:txBody>
      </p:sp>
    </p:spTree>
    <p:extLst>
      <p:ext uri="{BB962C8B-B14F-4D97-AF65-F5344CB8AC3E}">
        <p14:creationId xmlns:p14="http://schemas.microsoft.com/office/powerpoint/2010/main" val="116191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81002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84B2100-D967-418A-9BA1-D1A84B5E39C3}" type="datetimeFigureOut">
              <a:rPr lang="en-US" smtClean="0"/>
              <a:t>4/22/2015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874184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84B2100-D967-418A-9BA1-D1A84B5E39C3}" type="datetimeFigureOut">
              <a:rPr lang="en-US" smtClean="0"/>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2514540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84B2100-D967-418A-9BA1-D1A84B5E39C3}" type="datetimeFigureOut">
              <a:rPr lang="en-US" smtClean="0"/>
              <a:t>4/22/2015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13516664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84B2100-D967-418A-9BA1-D1A84B5E39C3}" type="datetimeFigureOut">
              <a:rPr lang="en-US" smtClean="0"/>
              <a:t>4/22/2015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538351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84B2100-D967-418A-9BA1-D1A84B5E39C3}" type="datetimeFigureOut">
              <a:rPr lang="en-US" smtClean="0"/>
              <a:t>4/22/2015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6326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4285059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84B2100-D967-418A-9BA1-D1A84B5E39C3}" type="datetimeFigureOut">
              <a:rPr lang="en-US" smtClean="0"/>
              <a:t>4/22/2015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B0739-A472-4A48-A5B3-6C75F3096D42}" type="slidenum">
              <a:rPr lang="en-US" smtClean="0"/>
              <a:t>‹#›</a:t>
            </a:fld>
            <a:endParaRPr lang="en-US"/>
          </a:p>
        </p:txBody>
      </p:sp>
    </p:spTree>
    <p:extLst>
      <p:ext uri="{BB962C8B-B14F-4D97-AF65-F5344CB8AC3E}">
        <p14:creationId xmlns:p14="http://schemas.microsoft.com/office/powerpoint/2010/main" val="7285804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4B2100-D967-418A-9BA1-D1A84B5E39C3}" type="datetimeFigureOut">
              <a:rPr lang="en-US" smtClean="0"/>
              <a:t>4/22/2015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B0739-A472-4A48-A5B3-6C75F3096D42}" type="slidenum">
              <a:rPr lang="en-US" smtClean="0"/>
              <a:t>‹#›</a:t>
            </a:fld>
            <a:endParaRPr lang="en-US"/>
          </a:p>
        </p:txBody>
      </p:sp>
    </p:spTree>
    <p:extLst>
      <p:ext uri="{BB962C8B-B14F-4D97-AF65-F5344CB8AC3E}">
        <p14:creationId xmlns:p14="http://schemas.microsoft.com/office/powerpoint/2010/main" val="2919534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idx="4294967295"/>
          </p:nvPr>
        </p:nvSpPr>
        <p:spPr>
          <a:xfrm>
            <a:off x="152400" y="381000"/>
            <a:ext cx="8839200" cy="1066800"/>
          </a:xfrm>
          <a:prstGeom prst="rect">
            <a:avLst/>
          </a:prstGeom>
        </p:spPr>
        <p:txBody>
          <a:bodyP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r>
              <a:rPr lang="en-US" sz="2400" b="1" dirty="0">
                <a:ln w="11430"/>
                <a:solidFill>
                  <a:srgbClr val="FF9933"/>
                </a:solidFill>
                <a:cs typeface="Arial" charset="0"/>
              </a:rPr>
              <a:t>Figure </a:t>
            </a:r>
            <a:r>
              <a:rPr lang="en-US" sz="2400" b="1" dirty="0" smtClean="0">
                <a:ln w="11430"/>
                <a:solidFill>
                  <a:srgbClr val="FF9933"/>
                </a:solidFill>
                <a:cs typeface="Arial" charset="0"/>
              </a:rPr>
              <a:t>4.2. </a:t>
            </a:r>
            <a:r>
              <a:rPr lang="en-US" sz="2400" b="1" dirty="0">
                <a:ln w="11430"/>
                <a:solidFill>
                  <a:srgbClr val="FF9933"/>
                </a:solidFill>
                <a:cs typeface="Arial" charset="0"/>
              </a:rPr>
              <a:t>Incidence of acute hepatitis </a:t>
            </a:r>
            <a:r>
              <a:rPr lang="en-US" sz="2400" b="1" dirty="0" smtClean="0">
                <a:ln w="11430"/>
                <a:solidFill>
                  <a:srgbClr val="FF9933"/>
                </a:solidFill>
                <a:cs typeface="Arial" charset="0"/>
              </a:rPr>
              <a:t>C,</a:t>
            </a:r>
            <a:r>
              <a:rPr lang="en-US" sz="2400" b="1" dirty="0">
                <a:ln w="11430"/>
                <a:solidFill>
                  <a:srgbClr val="FF9933"/>
                </a:solidFill>
                <a:cs typeface="Arial" charset="0"/>
              </a:rPr>
              <a:t/>
            </a:r>
            <a:br>
              <a:rPr lang="en-US" sz="2400" b="1" dirty="0">
                <a:ln w="11430"/>
                <a:solidFill>
                  <a:srgbClr val="FF9933"/>
                </a:solidFill>
                <a:cs typeface="Arial" charset="0"/>
              </a:rPr>
            </a:br>
            <a:r>
              <a:rPr lang="en-US" sz="2400" b="1" dirty="0">
                <a:ln w="11430"/>
                <a:solidFill>
                  <a:srgbClr val="FF9933"/>
                </a:solidFill>
                <a:cs typeface="Arial" charset="0"/>
              </a:rPr>
              <a:t> by age group — United States, </a:t>
            </a:r>
            <a:r>
              <a:rPr lang="en-US" sz="2400" b="1" dirty="0" smtClean="0">
                <a:ln w="11430"/>
                <a:solidFill>
                  <a:srgbClr val="FF9933"/>
                </a:solidFill>
                <a:cs typeface="Arial" charset="0"/>
              </a:rPr>
              <a:t>2000–2013</a:t>
            </a:r>
            <a:endParaRPr lang="en-US" sz="2400" b="1" dirty="0" smtClean="0">
              <a:ln w="11430"/>
              <a:solidFill>
                <a:srgbClr val="FF9933"/>
              </a:solidFill>
              <a:effectLst>
                <a:outerShdw blurRad="50800" dist="39000" dir="5460000" algn="tl">
                  <a:srgbClr val="000000">
                    <a:alpha val="38000"/>
                  </a:srgbClr>
                </a:outerShdw>
              </a:effectLst>
              <a:latin typeface="+mn-lt"/>
              <a:cs typeface="Arial" charset="0"/>
            </a:endParaRPr>
          </a:p>
        </p:txBody>
      </p:sp>
      <p:sp>
        <p:nvSpPr>
          <p:cNvPr id="20484" name="Rectangle 4"/>
          <p:cNvSpPr>
            <a:spLocks noChangeArrowheads="1"/>
          </p:cNvSpPr>
          <p:nvPr/>
        </p:nvSpPr>
        <p:spPr bwMode="auto">
          <a:xfrm>
            <a:off x="381000" y="6248400"/>
            <a:ext cx="7162800" cy="246221"/>
          </a:xfrm>
          <a:prstGeom prst="rect">
            <a:avLst/>
          </a:prstGeom>
          <a:noFill/>
          <a:ln w="9525">
            <a:noFill/>
            <a:miter lim="800000"/>
            <a:headEnd/>
            <a:tailEnd/>
          </a:ln>
        </p:spPr>
        <p:txBody>
          <a:bodyPr wrap="square">
            <a:spAutoFit/>
          </a:bodyPr>
          <a:lstStyle/>
          <a:p>
            <a:pPr eaLnBrk="0" hangingPunct="0"/>
            <a:r>
              <a:rPr lang="en-US" sz="1000" b="0" dirty="0">
                <a:solidFill>
                  <a:schemeClr val="bg2"/>
                </a:solidFill>
                <a:latin typeface="+mn-lt"/>
                <a:cs typeface="Arial" charset="0"/>
              </a:rPr>
              <a:t>Source: National </a:t>
            </a:r>
            <a:r>
              <a:rPr lang="en-US" sz="1000" b="0" dirty="0" err="1">
                <a:solidFill>
                  <a:schemeClr val="bg2"/>
                </a:solidFill>
                <a:latin typeface="+mn-lt"/>
                <a:cs typeface="Arial" charset="0"/>
              </a:rPr>
              <a:t>Notifiable</a:t>
            </a:r>
            <a:r>
              <a:rPr lang="en-US" sz="1000" b="0" dirty="0">
                <a:solidFill>
                  <a:schemeClr val="bg2"/>
                </a:solidFill>
                <a:latin typeface="+mn-lt"/>
                <a:cs typeface="Arial" charset="0"/>
              </a:rPr>
              <a:t> Diseases Surveillance System (NNDSS)</a:t>
            </a:r>
          </a:p>
        </p:txBody>
      </p:sp>
      <p:graphicFrame>
        <p:nvGraphicFramePr>
          <p:cNvPr id="3" name="Chart 2"/>
          <p:cNvGraphicFramePr/>
          <p:nvPr>
            <p:extLst>
              <p:ext uri="{D42A27DB-BD31-4B8C-83A1-F6EECF244321}">
                <p14:modId xmlns:p14="http://schemas.microsoft.com/office/powerpoint/2010/main" val="3177774421"/>
              </p:ext>
            </p:extLst>
          </p:nvPr>
        </p:nvGraphicFramePr>
        <p:xfrm>
          <a:off x="381000" y="1367710"/>
          <a:ext cx="96774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60467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138</Words>
  <Application>Microsoft Office PowerPoint</Application>
  <PresentationFormat>On-screen Show (4:3)</PresentationFormat>
  <Paragraphs>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Figure 4.2. Incidence of acute hepatitis C,  by age group — United States, 2000–2013</vt:lpstr>
    </vt:vector>
  </TitlesOfParts>
  <Company>Centers for Disease Control and Prevention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Figure 4.1. Reported number of acute hepatitis C cases — United States, 2000–2013</dc:title>
  <dc:creator>CDC User</dc:creator>
  <cp:lastModifiedBy>Peterson, Paul (CDC/OID/NCHHSTP) (CTR)</cp:lastModifiedBy>
  <cp:revision>28</cp:revision>
  <dcterms:created xsi:type="dcterms:W3CDTF">2014-11-25T14:52:55Z</dcterms:created>
  <dcterms:modified xsi:type="dcterms:W3CDTF">2015-04-22T19:04:35Z</dcterms:modified>
</cp:coreProperties>
</file>