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DC User" initials="C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0000"/>
    <a:srgbClr val="009999"/>
    <a:srgbClr val="000000"/>
    <a:srgbClr val="CC0000"/>
    <a:srgbClr val="FF9933"/>
    <a:srgbClr val="FF00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403" autoAdjust="0"/>
  </p:normalViewPr>
  <p:slideViewPr>
    <p:cSldViewPr>
      <p:cViewPr varScale="1">
        <p:scale>
          <a:sx n="85" d="100"/>
          <a:sy n="85" d="100"/>
        </p:scale>
        <p:origin x="74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ReportedNumber</c:v>
                </c:pt>
              </c:strCache>
            </c:strRef>
          </c:tx>
          <c:spPr>
            <a:ln>
              <a:solidFill>
                <a:srgbClr val="00FF00"/>
              </a:solidFill>
            </a:ln>
          </c:spPr>
          <c:marker>
            <c:spPr>
              <a:solidFill>
                <a:srgbClr val="00FF00"/>
              </a:solidFill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3197</c:v>
                </c:pt>
                <c:pt idx="1">
                  <c:v>1640</c:v>
                </c:pt>
                <c:pt idx="2">
                  <c:v>1223</c:v>
                </c:pt>
                <c:pt idx="3">
                  <c:v>891</c:v>
                </c:pt>
                <c:pt idx="4">
                  <c:v>758</c:v>
                </c:pt>
                <c:pt idx="5">
                  <c:v>694</c:v>
                </c:pt>
                <c:pt idx="6">
                  <c:v>802</c:v>
                </c:pt>
                <c:pt idx="7">
                  <c:v>849</c:v>
                </c:pt>
                <c:pt idx="8">
                  <c:v>877</c:v>
                </c:pt>
                <c:pt idx="9">
                  <c:v>781</c:v>
                </c:pt>
                <c:pt idx="10">
                  <c:v>850</c:v>
                </c:pt>
                <c:pt idx="11">
                  <c:v>1232</c:v>
                </c:pt>
                <c:pt idx="12">
                  <c:v>1778</c:v>
                </c:pt>
                <c:pt idx="13">
                  <c:v>2138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2256232"/>
        <c:axId val="92256624"/>
      </c:lineChart>
      <c:catAx>
        <c:axId val="922562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1"/>
                    </a:solidFill>
                  </a:defRPr>
                </a:pPr>
                <a:r>
                  <a:rPr lang="en-US" sz="1600" b="0" dirty="0" smtClean="0">
                    <a:solidFill>
                      <a:schemeClr val="bg1"/>
                    </a:solidFill>
                  </a:rPr>
                  <a:t>Year</a:t>
                </a:r>
                <a:endParaRPr lang="en-US" sz="1600" b="0" dirty="0">
                  <a:solidFill>
                    <a:schemeClr val="bg1"/>
                  </a:solidFill>
                </a:endParaRPr>
              </a:p>
            </c:rich>
          </c:tx>
          <c:layout>
            <c:manualLayout>
              <c:xMode val="edge"/>
              <c:yMode val="edge"/>
              <c:x val="0.47712644204358184"/>
              <c:y val="0.9030924855491330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en-US"/>
          </a:p>
        </c:txPr>
        <c:crossAx val="92256624"/>
        <c:crosses val="autoZero"/>
        <c:auto val="1"/>
        <c:lblAlgn val="ctr"/>
        <c:lblOffset val="100"/>
        <c:tickLblSkip val="2"/>
        <c:noMultiLvlLbl val="0"/>
      </c:catAx>
      <c:valAx>
        <c:axId val="9225662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 baseline="0">
                    <a:solidFill>
                      <a:srgbClr val="FF9933"/>
                    </a:solidFill>
                  </a:defRPr>
                </a:pPr>
                <a:r>
                  <a:rPr lang="en-US" sz="1600" b="0" baseline="0" dirty="0" smtClean="0">
                    <a:solidFill>
                      <a:srgbClr val="FF9933"/>
                    </a:solidFill>
                  </a:rPr>
                  <a:t>Number of cases</a:t>
                </a:r>
                <a:endParaRPr lang="en-US" sz="1600" b="0" baseline="0" dirty="0">
                  <a:solidFill>
                    <a:srgbClr val="FF9933"/>
                  </a:solidFill>
                </a:endParaRPr>
              </a:p>
            </c:rich>
          </c:tx>
          <c:layout>
            <c:manualLayout>
              <c:xMode val="edge"/>
              <c:yMode val="edge"/>
              <c:x val="9.6899224806201549E-3"/>
              <c:y val="0.21614514587410677"/>
            </c:manualLayout>
          </c:layout>
          <c:overlay val="0"/>
        </c:title>
        <c:numFmt formatCode="#,##0" sourceLinked="0"/>
        <c:majorTickMark val="out"/>
        <c:minorTickMark val="out"/>
        <c:tickLblPos val="nextTo"/>
        <c:spPr>
          <a:ln>
            <a:solidFill>
              <a:srgbClr val="FFC000"/>
            </a:solidFill>
          </a:ln>
        </c:spPr>
        <c:txPr>
          <a:bodyPr/>
          <a:lstStyle/>
          <a:p>
            <a:pPr>
              <a:defRPr sz="1400">
                <a:solidFill>
                  <a:srgbClr val="FF9933"/>
                </a:solidFill>
              </a:defRPr>
            </a:pPr>
            <a:endParaRPr lang="en-US"/>
          </a:p>
        </c:txPr>
        <c:crossAx val="92256232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5445E-B0B3-4F11-AAB0-81F5DD319DDA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E307CA-BEB0-4242-B83B-920180824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02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marL="171450" indent="-171450" defTabSz="897193">
              <a:buFont typeface="Arial" panose="020B0604020202020204" pitchFamily="34" charset="0"/>
              <a:buChar char="•"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number of reported cases of acute hepatitis C declined until 2003 and remained steady until 2010.  However, from 2010-2013, there was an approximate 2.5-fold increase in the number of reported acute hepatitis C cases from 850 to 2,138 cases.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167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918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029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1240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6191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02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84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540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66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51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6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05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8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B2100-D967-418A-9BA1-D1A84B5E39C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534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685800" y="533400"/>
            <a:ext cx="82296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4.1. Reported number of acute hepatitis C cases — </a:t>
            </a:r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United States,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2000–2013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154579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471460556"/>
              </p:ext>
            </p:extLst>
          </p:nvPr>
        </p:nvGraphicFramePr>
        <p:xfrm>
          <a:off x="533400" y="1611887"/>
          <a:ext cx="8001000" cy="46951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1381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47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Figure 4.1. Reported number of acute hepatitis C cases — United States, 2000–2013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4.1. Reported number of acute hepatitis C cases — United States, 2000–2013</dc:title>
  <dc:creator>CDC User</dc:creator>
  <cp:lastModifiedBy>Peterson, Paul (CDC/OID/NCHHSTP) (CTR)</cp:lastModifiedBy>
  <cp:revision>27</cp:revision>
  <dcterms:created xsi:type="dcterms:W3CDTF">2014-11-25T14:52:55Z</dcterms:created>
  <dcterms:modified xsi:type="dcterms:W3CDTF">2015-04-08T13:24:39Z</dcterms:modified>
</cp:coreProperties>
</file>