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8" r:id="rId3"/>
    <p:sldId id="259" r:id="rId4"/>
    <p:sldId id="260" r:id="rId5"/>
    <p:sldId id="261" r:id="rId6"/>
    <p:sldId id="265" r:id="rId7"/>
    <p:sldId id="26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00"/>
    <a:srgbClr val="009999"/>
    <a:srgbClr val="000000"/>
    <a:srgbClr val="CC0000"/>
    <a:srgbClr val="FF9933"/>
    <a:srgbClr val="FF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03" autoAdjust="0"/>
  </p:normalViewPr>
  <p:slideViewPr>
    <p:cSldViewPr>
      <p:cViewPr varScale="1">
        <p:scale>
          <a:sx n="83" d="100"/>
          <a:sy n="83" d="100"/>
        </p:scale>
        <p:origin x="108"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ReportedNumber</c:v>
                </c:pt>
              </c:strCache>
            </c:strRef>
          </c:tx>
          <c:spPr>
            <a:ln>
              <a:solidFill>
                <a:srgbClr val="00FF00"/>
              </a:solidFill>
            </a:ln>
          </c:spPr>
          <c:marker>
            <c:spPr>
              <a:solidFill>
                <a:srgbClr val="00FF00"/>
              </a:solidFill>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3197</c:v>
                </c:pt>
                <c:pt idx="1">
                  <c:v>1640</c:v>
                </c:pt>
                <c:pt idx="2">
                  <c:v>1223</c:v>
                </c:pt>
                <c:pt idx="3">
                  <c:v>891</c:v>
                </c:pt>
                <c:pt idx="4">
                  <c:v>758</c:v>
                </c:pt>
                <c:pt idx="5">
                  <c:v>694</c:v>
                </c:pt>
                <c:pt idx="6">
                  <c:v>802</c:v>
                </c:pt>
                <c:pt idx="7">
                  <c:v>849</c:v>
                </c:pt>
                <c:pt idx="8">
                  <c:v>877</c:v>
                </c:pt>
                <c:pt idx="9">
                  <c:v>781</c:v>
                </c:pt>
                <c:pt idx="10">
                  <c:v>850</c:v>
                </c:pt>
                <c:pt idx="11">
                  <c:v>1232</c:v>
                </c:pt>
                <c:pt idx="12">
                  <c:v>1778</c:v>
                </c:pt>
                <c:pt idx="13">
                  <c:v>2138</c:v>
                </c:pt>
              </c:numCache>
            </c:numRef>
          </c:val>
          <c:smooth val="0"/>
        </c:ser>
        <c:dLbls>
          <c:showLegendKey val="0"/>
          <c:showVal val="0"/>
          <c:showCatName val="0"/>
          <c:showSerName val="0"/>
          <c:showPercent val="0"/>
          <c:showBubbleSize val="0"/>
        </c:dLbls>
        <c:marker val="1"/>
        <c:smooth val="0"/>
        <c:axId val="4595152"/>
        <c:axId val="136814160"/>
      </c:lineChart>
      <c:catAx>
        <c:axId val="4595152"/>
        <c:scaling>
          <c:orientation val="minMax"/>
        </c:scaling>
        <c:delete val="0"/>
        <c:axPos val="b"/>
        <c:title>
          <c:tx>
            <c:rich>
              <a:bodyPr/>
              <a:lstStyle/>
              <a:p>
                <a:pPr>
                  <a:defRPr sz="1600" b="0">
                    <a:solidFill>
                      <a:schemeClr val="bg1"/>
                    </a:solidFill>
                  </a:defRPr>
                </a:pPr>
                <a:r>
                  <a:rPr lang="en-US" sz="1600" b="0" dirty="0" smtClean="0">
                    <a:solidFill>
                      <a:schemeClr val="bg1"/>
                    </a:solidFill>
                  </a:rPr>
                  <a:t>Year</a:t>
                </a:r>
                <a:endParaRPr lang="en-US" sz="1600" b="0" dirty="0">
                  <a:solidFill>
                    <a:schemeClr val="bg1"/>
                  </a:solidFill>
                </a:endParaRPr>
              </a:p>
            </c:rich>
          </c:tx>
          <c:layout>
            <c:manualLayout>
              <c:xMode val="edge"/>
              <c:yMode val="edge"/>
              <c:x val="0.47712644204358184"/>
              <c:y val="0.90309248554913302"/>
            </c:manualLayout>
          </c:layout>
          <c:overlay val="0"/>
        </c:title>
        <c:numFmt formatCode="General" sourceLinked="1"/>
        <c:majorTickMark val="out"/>
        <c:minorTickMark val="none"/>
        <c:tickLblPos val="nextTo"/>
        <c:txPr>
          <a:bodyPr rot="-1860000"/>
          <a:lstStyle/>
          <a:p>
            <a:pPr>
              <a:defRPr sz="1400">
                <a:solidFill>
                  <a:schemeClr val="bg1"/>
                </a:solidFill>
              </a:defRPr>
            </a:pPr>
            <a:endParaRPr lang="en-US"/>
          </a:p>
        </c:txPr>
        <c:crossAx val="136814160"/>
        <c:crosses val="autoZero"/>
        <c:auto val="1"/>
        <c:lblAlgn val="ctr"/>
        <c:lblOffset val="100"/>
        <c:tickLblSkip val="2"/>
        <c:noMultiLvlLbl val="0"/>
      </c:catAx>
      <c:valAx>
        <c:axId val="136814160"/>
        <c:scaling>
          <c:orientation val="minMax"/>
        </c:scaling>
        <c:delete val="0"/>
        <c:axPos val="l"/>
        <c:title>
          <c:tx>
            <c:rich>
              <a:bodyPr rot="-5400000" vert="horz"/>
              <a:lstStyle/>
              <a:p>
                <a:pPr>
                  <a:defRPr sz="1600" b="0" baseline="0">
                    <a:solidFill>
                      <a:srgbClr val="FF9933"/>
                    </a:solidFill>
                  </a:defRPr>
                </a:pPr>
                <a:r>
                  <a:rPr lang="en-US" sz="1600" b="0" baseline="0" dirty="0" smtClean="0">
                    <a:solidFill>
                      <a:srgbClr val="FF9933"/>
                    </a:solidFill>
                  </a:rPr>
                  <a:t>Number of cases</a:t>
                </a:r>
                <a:endParaRPr lang="en-US" sz="1600" b="0" baseline="0" dirty="0">
                  <a:solidFill>
                    <a:srgbClr val="FF9933"/>
                  </a:solidFill>
                </a:endParaRPr>
              </a:p>
            </c:rich>
          </c:tx>
          <c:layout>
            <c:manualLayout>
              <c:xMode val="edge"/>
              <c:yMode val="edge"/>
              <c:x val="9.6899224806201549E-3"/>
              <c:y val="0.21614514587410677"/>
            </c:manualLayout>
          </c:layout>
          <c:overlay val="0"/>
        </c:title>
        <c:numFmt formatCode="#,##0" sourceLinked="0"/>
        <c:majorTickMark val="out"/>
        <c:minorTickMark val="out"/>
        <c:tickLblPos val="nextTo"/>
        <c:spPr>
          <a:ln>
            <a:solidFill>
              <a:srgbClr val="FFC000"/>
            </a:solidFill>
          </a:ln>
        </c:spPr>
        <c:txPr>
          <a:bodyPr/>
          <a:lstStyle/>
          <a:p>
            <a:pPr>
              <a:defRPr sz="1400">
                <a:solidFill>
                  <a:srgbClr val="FF9933"/>
                </a:solidFill>
              </a:defRPr>
            </a:pPr>
            <a:endParaRPr lang="en-US"/>
          </a:p>
        </c:txPr>
        <c:crossAx val="4595152"/>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0.11</c:v>
                </c:pt>
                <c:pt idx="1">
                  <c:v>0.08</c:v>
                </c:pt>
                <c:pt idx="2">
                  <c:v>0.08</c:v>
                </c:pt>
                <c:pt idx="3">
                  <c:v>7.0000000000000007E-2</c:v>
                </c:pt>
                <c:pt idx="4">
                  <c:v>0.06</c:v>
                </c:pt>
                <c:pt idx="5">
                  <c:v>0.06</c:v>
                </c:pt>
                <c:pt idx="6">
                  <c:v>0.06</c:v>
                </c:pt>
                <c:pt idx="7">
                  <c:v>0.06</c:v>
                </c:pt>
                <c:pt idx="8">
                  <c:v>0.05</c:v>
                </c:pt>
                <c:pt idx="9">
                  <c:v>0.05</c:v>
                </c:pt>
                <c:pt idx="10">
                  <c:v>0.05</c:v>
                </c:pt>
                <c:pt idx="11">
                  <c:v>0.1</c:v>
                </c:pt>
                <c:pt idx="12">
                  <c:v>0.11</c:v>
                </c:pt>
                <c:pt idx="13">
                  <c:v>0.13</c:v>
                </c:pt>
              </c:numCache>
            </c:numRef>
          </c:val>
          <c:smooth val="0"/>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0.79</c:v>
                </c:pt>
                <c:pt idx="1">
                  <c:v>0.53</c:v>
                </c:pt>
                <c:pt idx="2">
                  <c:v>0.56000000000000005</c:v>
                </c:pt>
                <c:pt idx="3">
                  <c:v>0.5</c:v>
                </c:pt>
                <c:pt idx="4">
                  <c:v>0.4</c:v>
                </c:pt>
                <c:pt idx="5">
                  <c:v>0.4</c:v>
                </c:pt>
                <c:pt idx="6">
                  <c:v>0.52</c:v>
                </c:pt>
                <c:pt idx="7">
                  <c:v>0.54</c:v>
                </c:pt>
                <c:pt idx="8">
                  <c:v>0.62</c:v>
                </c:pt>
                <c:pt idx="9">
                  <c:v>0.65</c:v>
                </c:pt>
                <c:pt idx="10">
                  <c:v>0.75</c:v>
                </c:pt>
                <c:pt idx="11">
                  <c:v>1.18</c:v>
                </c:pt>
                <c:pt idx="12">
                  <c:v>1.73</c:v>
                </c:pt>
                <c:pt idx="13">
                  <c:v>2.0099999999999998</c:v>
                </c:pt>
              </c:numCache>
            </c:numRef>
          </c:val>
          <c:smooth val="0"/>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1.7</c:v>
                </c:pt>
                <c:pt idx="1">
                  <c:v>0.97</c:v>
                </c:pt>
                <c:pt idx="2">
                  <c:v>0.77</c:v>
                </c:pt>
                <c:pt idx="3">
                  <c:v>0.5</c:v>
                </c:pt>
                <c:pt idx="4">
                  <c:v>0.4</c:v>
                </c:pt>
                <c:pt idx="5">
                  <c:v>0.44</c:v>
                </c:pt>
                <c:pt idx="6">
                  <c:v>0.45</c:v>
                </c:pt>
                <c:pt idx="7">
                  <c:v>0.48</c:v>
                </c:pt>
                <c:pt idx="8">
                  <c:v>0.46</c:v>
                </c:pt>
                <c:pt idx="9">
                  <c:v>0.48</c:v>
                </c:pt>
                <c:pt idx="10">
                  <c:v>0.6</c:v>
                </c:pt>
                <c:pt idx="11">
                  <c:v>0.83</c:v>
                </c:pt>
                <c:pt idx="12">
                  <c:v>1.1200000000000001</c:v>
                </c:pt>
                <c:pt idx="13">
                  <c:v>1.36</c:v>
                </c:pt>
              </c:numCache>
            </c:numRef>
          </c:val>
          <c:smooth val="0"/>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2.83</c:v>
                </c:pt>
                <c:pt idx="1">
                  <c:v>1.5</c:v>
                </c:pt>
                <c:pt idx="2">
                  <c:v>0.92</c:v>
                </c:pt>
                <c:pt idx="3">
                  <c:v>0.6</c:v>
                </c:pt>
                <c:pt idx="4">
                  <c:v>0.51</c:v>
                </c:pt>
                <c:pt idx="5">
                  <c:v>0.39</c:v>
                </c:pt>
                <c:pt idx="6">
                  <c:v>0.42</c:v>
                </c:pt>
                <c:pt idx="7">
                  <c:v>0.49</c:v>
                </c:pt>
                <c:pt idx="8">
                  <c:v>0.45</c:v>
                </c:pt>
                <c:pt idx="9">
                  <c:v>0.42</c:v>
                </c:pt>
                <c:pt idx="10">
                  <c:v>0.33</c:v>
                </c:pt>
                <c:pt idx="11">
                  <c:v>0.44</c:v>
                </c:pt>
                <c:pt idx="12">
                  <c:v>0.65</c:v>
                </c:pt>
                <c:pt idx="13">
                  <c:v>0.75</c:v>
                </c:pt>
              </c:numCache>
            </c:numRef>
          </c:val>
          <c:smooth val="0"/>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1.5</c:v>
                </c:pt>
                <c:pt idx="1">
                  <c:v>0.73</c:v>
                </c:pt>
                <c:pt idx="2">
                  <c:v>0.44</c:v>
                </c:pt>
                <c:pt idx="3">
                  <c:v>0.34</c:v>
                </c:pt>
                <c:pt idx="4">
                  <c:v>0.28000000000000003</c:v>
                </c:pt>
                <c:pt idx="5">
                  <c:v>0.23</c:v>
                </c:pt>
                <c:pt idx="6">
                  <c:v>0.28000000000000003</c:v>
                </c:pt>
                <c:pt idx="7">
                  <c:v>0.31</c:v>
                </c:pt>
                <c:pt idx="8">
                  <c:v>0.35</c:v>
                </c:pt>
                <c:pt idx="9">
                  <c:v>0.22</c:v>
                </c:pt>
                <c:pt idx="10">
                  <c:v>0.25</c:v>
                </c:pt>
                <c:pt idx="11">
                  <c:v>0.28999999999999998</c:v>
                </c:pt>
                <c:pt idx="12">
                  <c:v>0.43</c:v>
                </c:pt>
                <c:pt idx="13">
                  <c:v>0.46</c:v>
                </c:pt>
              </c:numCache>
            </c:numRef>
          </c:val>
          <c:smooth val="0"/>
        </c:ser>
        <c:ser>
          <c:idx val="5"/>
          <c:order val="5"/>
          <c:tx>
            <c:strRef>
              <c:f>Sheet1!$G$1</c:f>
              <c:strCache>
                <c:ptCount val="1"/>
                <c:pt idx="0">
                  <c:v>&gt; 60 yrs</c:v>
                </c:pt>
              </c:strCache>
            </c:strRef>
          </c:tx>
          <c:spPr>
            <a:ln>
              <a:solidFill>
                <a:srgbClr val="FF00FF"/>
              </a:solidFill>
            </a:ln>
          </c:spPr>
          <c:marker>
            <c:symbol val="plus"/>
            <c:size val="9"/>
            <c:spPr>
              <a:noFill/>
              <a:ln>
                <a:solidFill>
                  <a:srgbClr val="FF00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Sheet1!$G$2:$G$15</c:f>
              <c:numCache>
                <c:formatCode>General</c:formatCode>
                <c:ptCount val="14"/>
                <c:pt idx="0">
                  <c:v>0.6</c:v>
                </c:pt>
                <c:pt idx="1">
                  <c:v>0.28999999999999998</c:v>
                </c:pt>
                <c:pt idx="2">
                  <c:v>0.14000000000000001</c:v>
                </c:pt>
                <c:pt idx="3">
                  <c:v>0.11</c:v>
                </c:pt>
                <c:pt idx="4">
                  <c:v>0.09</c:v>
                </c:pt>
                <c:pt idx="5">
                  <c:v>7.0000000000000007E-2</c:v>
                </c:pt>
                <c:pt idx="6">
                  <c:v>0.09</c:v>
                </c:pt>
                <c:pt idx="7">
                  <c:v>0.08</c:v>
                </c:pt>
                <c:pt idx="8">
                  <c:v>0.09</c:v>
                </c:pt>
                <c:pt idx="9">
                  <c:v>0.04</c:v>
                </c:pt>
                <c:pt idx="10">
                  <c:v>0.05</c:v>
                </c:pt>
                <c:pt idx="11">
                  <c:v>7.0000000000000007E-2</c:v>
                </c:pt>
                <c:pt idx="12">
                  <c:v>0.1</c:v>
                </c:pt>
                <c:pt idx="13">
                  <c:v>0.1</c:v>
                </c:pt>
              </c:numCache>
            </c:numRef>
          </c:val>
          <c:smooth val="0"/>
        </c:ser>
        <c:dLbls>
          <c:showLegendKey val="0"/>
          <c:showVal val="0"/>
          <c:showCatName val="0"/>
          <c:showSerName val="0"/>
          <c:showPercent val="0"/>
          <c:showBubbleSize val="0"/>
        </c:dLbls>
        <c:marker val="1"/>
        <c:smooth val="0"/>
        <c:axId val="212917928"/>
        <c:axId val="212918320"/>
      </c:lineChart>
      <c:catAx>
        <c:axId val="21291792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12918320"/>
        <c:crosses val="autoZero"/>
        <c:auto val="1"/>
        <c:lblAlgn val="ctr"/>
        <c:lblOffset val="100"/>
        <c:tickLblSkip val="2"/>
        <c:noMultiLvlLbl val="0"/>
      </c:catAx>
      <c:valAx>
        <c:axId val="212918320"/>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212917928"/>
        <c:crosses val="autoZero"/>
        <c:crossBetween val="midCat"/>
      </c:valAx>
    </c:plotArea>
    <c:legend>
      <c:legendPos val="r"/>
      <c:layout>
        <c:manualLayout>
          <c:xMode val="edge"/>
          <c:yMode val="edge"/>
          <c:x val="0.57438340876681748"/>
          <c:y val="4.6584196011031614E-2"/>
          <c:w val="0.12690950048566763"/>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Male</c:v>
                </c:pt>
              </c:strCache>
            </c:strRef>
          </c:tx>
          <c:spPr>
            <a:ln>
              <a:solidFill>
                <a:srgbClr val="00B050"/>
              </a:solidFill>
            </a:ln>
          </c:spPr>
          <c:marker>
            <c:symbol val="diamond"/>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1.4</c:v>
                </c:pt>
                <c:pt idx="1">
                  <c:v>0.76</c:v>
                </c:pt>
                <c:pt idx="2">
                  <c:v>0.53</c:v>
                </c:pt>
                <c:pt idx="3">
                  <c:v>0.37</c:v>
                </c:pt>
                <c:pt idx="4">
                  <c:v>0.28000000000000003</c:v>
                </c:pt>
                <c:pt idx="5">
                  <c:v>0.26</c:v>
                </c:pt>
                <c:pt idx="6">
                  <c:v>0.28999999999999998</c:v>
                </c:pt>
                <c:pt idx="7">
                  <c:v>0.3</c:v>
                </c:pt>
                <c:pt idx="8">
                  <c:v>0.31</c:v>
                </c:pt>
                <c:pt idx="9">
                  <c:v>0.27</c:v>
                </c:pt>
                <c:pt idx="10">
                  <c:v>0.32</c:v>
                </c:pt>
                <c:pt idx="11">
                  <c:v>0.44</c:v>
                </c:pt>
                <c:pt idx="12">
                  <c:v>0.65</c:v>
                </c:pt>
                <c:pt idx="13">
                  <c:v>0.79</c:v>
                </c:pt>
              </c:numCache>
            </c:numRef>
          </c:val>
          <c:smooth val="0"/>
        </c:ser>
        <c:ser>
          <c:idx val="1"/>
          <c:order val="1"/>
          <c:tx>
            <c:strRef>
              <c:f>Sheet1!$C$1</c:f>
              <c:strCache>
                <c:ptCount val="1"/>
                <c:pt idx="0">
                  <c:v>Female</c:v>
                </c:pt>
              </c:strCache>
            </c:strRef>
          </c:tx>
          <c:spPr>
            <a:ln>
              <a:solidFill>
                <a:srgbClr val="FBB0A3"/>
              </a:solidFill>
            </a:ln>
          </c:spPr>
          <c:marker>
            <c:symbol val="circle"/>
            <c:size val="9"/>
            <c:spPr>
              <a:solidFill>
                <a:srgbClr val="FBB0A3"/>
              </a:solidFill>
              <a:ln>
                <a:solidFill>
                  <a:srgbClr val="FBB0A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0.83</c:v>
                </c:pt>
                <c:pt idx="1">
                  <c:v>0.44</c:v>
                </c:pt>
                <c:pt idx="2">
                  <c:v>0.33</c:v>
                </c:pt>
                <c:pt idx="3">
                  <c:v>0.26</c:v>
                </c:pt>
                <c:pt idx="4">
                  <c:v>0.21</c:v>
                </c:pt>
                <c:pt idx="5">
                  <c:v>0.21</c:v>
                </c:pt>
                <c:pt idx="6">
                  <c:v>0.24</c:v>
                </c:pt>
                <c:pt idx="7">
                  <c:v>0.26</c:v>
                </c:pt>
                <c:pt idx="8">
                  <c:v>0.28999999999999998</c:v>
                </c:pt>
                <c:pt idx="9">
                  <c:v>0.26</c:v>
                </c:pt>
                <c:pt idx="10">
                  <c:v>0.26</c:v>
                </c:pt>
                <c:pt idx="11">
                  <c:v>0.39</c:v>
                </c:pt>
                <c:pt idx="12">
                  <c:v>0.54</c:v>
                </c:pt>
                <c:pt idx="13">
                  <c:v>0.66</c:v>
                </c:pt>
              </c:numCache>
            </c:numRef>
          </c:val>
          <c:smooth val="0"/>
        </c:ser>
        <c:dLbls>
          <c:showLegendKey val="0"/>
          <c:showVal val="0"/>
          <c:showCatName val="0"/>
          <c:showSerName val="0"/>
          <c:showPercent val="0"/>
          <c:showBubbleSize val="0"/>
        </c:dLbls>
        <c:marker val="1"/>
        <c:smooth val="0"/>
        <c:axId val="265552888"/>
        <c:axId val="265553280"/>
      </c:lineChart>
      <c:catAx>
        <c:axId val="265552888"/>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265553280"/>
        <c:crosses val="autoZero"/>
        <c:auto val="1"/>
        <c:lblAlgn val="ctr"/>
        <c:lblOffset val="100"/>
        <c:tickLblSkip val="2"/>
        <c:noMultiLvlLbl val="0"/>
      </c:catAx>
      <c:valAx>
        <c:axId val="265553280"/>
        <c:scaling>
          <c:orientation val="minMax"/>
        </c:scaling>
        <c:delete val="0"/>
        <c:axPos val="l"/>
        <c:title>
          <c:tx>
            <c:rich>
              <a:bodyPr rot="-5400000" vert="horz"/>
              <a:lstStyle/>
              <a:p>
                <a:pPr>
                  <a:defRPr sz="1600" b="0">
                    <a:solidFill>
                      <a:srgbClr val="FFC000"/>
                    </a:solidFill>
                  </a:defRPr>
                </a:pPr>
                <a:r>
                  <a:rPr lang="en-US" sz="1600" b="0" dirty="0" smtClean="0">
                    <a:solidFill>
                      <a:srgbClr val="FFC000"/>
                    </a:solidFill>
                  </a:rPr>
                  <a:t>Reported cases/100,000 population</a:t>
                </a:r>
                <a:endParaRPr lang="en-US" sz="1600" b="0" dirty="0">
                  <a:solidFill>
                    <a:srgbClr val="FFC000"/>
                  </a:solidFill>
                </a:endParaRPr>
              </a:p>
            </c:rich>
          </c:tx>
          <c:layout>
            <c:manualLayout>
              <c:xMode val="edge"/>
              <c:yMode val="edge"/>
              <c:x val="7.1225071225071226E-3"/>
              <c:y val="5.0783002683323801E-2"/>
            </c:manualLayout>
          </c:layout>
          <c:overlay val="0"/>
        </c:title>
        <c:numFmt formatCode="#,##0.0" sourceLinked="0"/>
        <c:majorTickMark val="out"/>
        <c:minorTickMark val="out"/>
        <c:tickLblPos val="nextTo"/>
        <c:txPr>
          <a:bodyPr/>
          <a:lstStyle/>
          <a:p>
            <a:pPr>
              <a:defRPr sz="1400">
                <a:solidFill>
                  <a:srgbClr val="FFC000"/>
                </a:solidFill>
              </a:defRPr>
            </a:pPr>
            <a:endParaRPr lang="en-US"/>
          </a:p>
        </c:txPr>
        <c:crossAx val="265552888"/>
        <c:crosses val="autoZero"/>
        <c:crossBetween val="midCat"/>
      </c:valAx>
    </c:plotArea>
    <c:legend>
      <c:legendPos val="r"/>
      <c:layout>
        <c:manualLayout>
          <c:xMode val="edge"/>
          <c:yMode val="edge"/>
          <c:x val="0.67323978733427547"/>
          <c:y val="0.11757291162627018"/>
          <c:w val="0.1401140722794266"/>
          <c:h val="0.18545374565609463"/>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American Indian/Alaska Native</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0.67</c:v>
                </c:pt>
                <c:pt idx="1">
                  <c:v>0.67</c:v>
                </c:pt>
                <c:pt idx="2">
                  <c:v>0.7</c:v>
                </c:pt>
                <c:pt idx="3">
                  <c:v>0.42</c:v>
                </c:pt>
                <c:pt idx="4">
                  <c:v>0.68</c:v>
                </c:pt>
                <c:pt idx="5">
                  <c:v>0.31</c:v>
                </c:pt>
                <c:pt idx="6">
                  <c:v>0.71</c:v>
                </c:pt>
                <c:pt idx="7">
                  <c:v>0.61</c:v>
                </c:pt>
                <c:pt idx="8">
                  <c:v>0.81</c:v>
                </c:pt>
                <c:pt idx="9">
                  <c:v>0.64</c:v>
                </c:pt>
                <c:pt idx="10">
                  <c:v>1.01</c:v>
                </c:pt>
                <c:pt idx="11">
                  <c:v>1.0900000000000001</c:v>
                </c:pt>
                <c:pt idx="12">
                  <c:v>2.0299999999999998</c:v>
                </c:pt>
                <c:pt idx="13">
                  <c:v>1.74</c:v>
                </c:pt>
              </c:numCache>
            </c:numRef>
          </c:val>
          <c:smooth val="0"/>
        </c:ser>
        <c:ser>
          <c:idx val="1"/>
          <c:order val="1"/>
          <c:tx>
            <c:strRef>
              <c:f>Sheet1!$C$1</c:f>
              <c:strCache>
                <c:ptCount val="1"/>
                <c:pt idx="0">
                  <c:v>Asian/Pacific Islander</c:v>
                </c:pt>
              </c:strCache>
            </c:strRef>
          </c:tx>
          <c:spPr>
            <a:ln>
              <a:solidFill>
                <a:srgbClr val="FF9933"/>
              </a:solidFill>
            </a:ln>
          </c:spPr>
          <c:marker>
            <c:symbol val="diamond"/>
            <c:size val="9"/>
            <c:spPr>
              <a:solidFill>
                <a:schemeClr val="accent6">
                  <a:lumMod val="75000"/>
                </a:schemeClr>
              </a:solidFill>
              <a:ln>
                <a:solidFill>
                  <a:srgbClr val="FF993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0.13</c:v>
                </c:pt>
                <c:pt idx="1">
                  <c:v>0.08</c:v>
                </c:pt>
                <c:pt idx="2">
                  <c:v>0.08</c:v>
                </c:pt>
                <c:pt idx="3">
                  <c:v>0.08</c:v>
                </c:pt>
                <c:pt idx="4">
                  <c:v>0.06</c:v>
                </c:pt>
                <c:pt idx="5">
                  <c:v>0.02</c:v>
                </c:pt>
                <c:pt idx="6">
                  <c:v>0.08</c:v>
                </c:pt>
                <c:pt idx="7">
                  <c:v>0.02</c:v>
                </c:pt>
                <c:pt idx="8">
                  <c:v>0.04</c:v>
                </c:pt>
                <c:pt idx="9">
                  <c:v>0.04</c:v>
                </c:pt>
                <c:pt idx="10">
                  <c:v>7.0000000000000007E-2</c:v>
                </c:pt>
                <c:pt idx="11">
                  <c:v>0.05</c:v>
                </c:pt>
                <c:pt idx="12">
                  <c:v>0.1</c:v>
                </c:pt>
                <c:pt idx="13">
                  <c:v>0.08</c:v>
                </c:pt>
              </c:numCache>
            </c:numRef>
          </c:val>
          <c:smooth val="0"/>
        </c:ser>
        <c:ser>
          <c:idx val="2"/>
          <c:order val="2"/>
          <c:tx>
            <c:strRef>
              <c:f>Sheet1!$D$1</c:f>
              <c:strCache>
                <c:ptCount val="1"/>
                <c:pt idx="0">
                  <c:v>Black, Non-Hispanic</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1.29</c:v>
                </c:pt>
                <c:pt idx="1">
                  <c:v>0.66</c:v>
                </c:pt>
                <c:pt idx="2">
                  <c:v>0.37</c:v>
                </c:pt>
                <c:pt idx="3">
                  <c:v>0.27</c:v>
                </c:pt>
                <c:pt idx="4">
                  <c:v>0.17</c:v>
                </c:pt>
                <c:pt idx="5">
                  <c:v>0.11</c:v>
                </c:pt>
                <c:pt idx="6">
                  <c:v>0.16</c:v>
                </c:pt>
                <c:pt idx="7">
                  <c:v>0.18</c:v>
                </c:pt>
                <c:pt idx="8">
                  <c:v>0.16</c:v>
                </c:pt>
                <c:pt idx="9">
                  <c:v>0.12</c:v>
                </c:pt>
                <c:pt idx="10">
                  <c:v>0.11</c:v>
                </c:pt>
                <c:pt idx="11">
                  <c:v>0.14000000000000001</c:v>
                </c:pt>
                <c:pt idx="12">
                  <c:v>0.15</c:v>
                </c:pt>
                <c:pt idx="13">
                  <c:v>0.2</c:v>
                </c:pt>
              </c:numCache>
            </c:numRef>
          </c:val>
          <c:smooth val="0"/>
        </c:ser>
        <c:ser>
          <c:idx val="3"/>
          <c:order val="3"/>
          <c:tx>
            <c:strRef>
              <c:f>Sheet1!$E$1</c:f>
              <c:strCache>
                <c:ptCount val="1"/>
                <c:pt idx="0">
                  <c:v>White, Non-Hispanic</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0.64</c:v>
                </c:pt>
                <c:pt idx="1">
                  <c:v>0.42</c:v>
                </c:pt>
                <c:pt idx="2">
                  <c:v>0.35</c:v>
                </c:pt>
                <c:pt idx="3">
                  <c:v>0.27</c:v>
                </c:pt>
                <c:pt idx="4">
                  <c:v>0.21</c:v>
                </c:pt>
                <c:pt idx="5">
                  <c:v>0.21</c:v>
                </c:pt>
                <c:pt idx="6">
                  <c:v>0.24</c:v>
                </c:pt>
                <c:pt idx="7">
                  <c:v>0.25</c:v>
                </c:pt>
                <c:pt idx="8">
                  <c:v>0.28999999999999998</c:v>
                </c:pt>
                <c:pt idx="9">
                  <c:v>0.27</c:v>
                </c:pt>
                <c:pt idx="10">
                  <c:v>0.31</c:v>
                </c:pt>
                <c:pt idx="11">
                  <c:v>0.47</c:v>
                </c:pt>
                <c:pt idx="12">
                  <c:v>0.64</c:v>
                </c:pt>
                <c:pt idx="13">
                  <c:v>0.82</c:v>
                </c:pt>
              </c:numCache>
            </c:numRef>
          </c:val>
          <c:smooth val="0"/>
        </c:ser>
        <c:ser>
          <c:idx val="4"/>
          <c:order val="4"/>
          <c:tx>
            <c:strRef>
              <c:f>Sheet1!$F$1</c:f>
              <c:strCache>
                <c:ptCount val="1"/>
                <c:pt idx="0">
                  <c:v>Hispanic</c:v>
                </c:pt>
              </c:strCache>
            </c:strRef>
          </c:tx>
          <c:spPr>
            <a:ln>
              <a:solidFill>
                <a:srgbClr val="9933FF"/>
              </a:solidFill>
            </a:ln>
          </c:spPr>
          <c:marker>
            <c:symbol val="square"/>
            <c:size val="8"/>
            <c:spPr>
              <a:solidFill>
                <a:srgbClr val="9933FF"/>
              </a:solidFill>
              <a:ln>
                <a:solidFill>
                  <a:srgbClr val="9933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0.36</c:v>
                </c:pt>
                <c:pt idx="1">
                  <c:v>0.36</c:v>
                </c:pt>
                <c:pt idx="2">
                  <c:v>0.28000000000000003</c:v>
                </c:pt>
                <c:pt idx="3">
                  <c:v>0.17</c:v>
                </c:pt>
                <c:pt idx="4">
                  <c:v>0.11</c:v>
                </c:pt>
                <c:pt idx="5">
                  <c:v>0.15</c:v>
                </c:pt>
                <c:pt idx="6">
                  <c:v>0.11</c:v>
                </c:pt>
                <c:pt idx="7">
                  <c:v>0.15</c:v>
                </c:pt>
                <c:pt idx="8">
                  <c:v>0.13</c:v>
                </c:pt>
                <c:pt idx="9">
                  <c:v>0.13</c:v>
                </c:pt>
                <c:pt idx="10">
                  <c:v>0.14000000000000001</c:v>
                </c:pt>
                <c:pt idx="11">
                  <c:v>0.17</c:v>
                </c:pt>
                <c:pt idx="12">
                  <c:v>0.21</c:v>
                </c:pt>
                <c:pt idx="13">
                  <c:v>0.22</c:v>
                </c:pt>
              </c:numCache>
            </c:numRef>
          </c:val>
          <c:smooth val="0"/>
        </c:ser>
        <c:dLbls>
          <c:showLegendKey val="0"/>
          <c:showVal val="0"/>
          <c:showCatName val="0"/>
          <c:showSerName val="0"/>
          <c:showPercent val="0"/>
          <c:showBubbleSize val="0"/>
        </c:dLbls>
        <c:marker val="1"/>
        <c:smooth val="0"/>
        <c:axId val="265554064"/>
        <c:axId val="265554456"/>
      </c:lineChart>
      <c:catAx>
        <c:axId val="26555406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4990741409617374"/>
              <c:y val="0.93"/>
            </c:manualLayout>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265554456"/>
        <c:crosses val="autoZero"/>
        <c:auto val="1"/>
        <c:lblAlgn val="ctr"/>
        <c:lblOffset val="100"/>
        <c:tickLblSkip val="2"/>
        <c:noMultiLvlLbl val="0"/>
      </c:catAx>
      <c:valAx>
        <c:axId val="265554456"/>
        <c:scaling>
          <c:orientation val="minMax"/>
        </c:scaling>
        <c:delete val="0"/>
        <c:axPos val="l"/>
        <c:title>
          <c:tx>
            <c:rich>
              <a:bodyPr rot="-5400000" vert="horz"/>
              <a:lstStyle/>
              <a:p>
                <a:pPr>
                  <a:defRPr sz="1400">
                    <a:solidFill>
                      <a:srgbClr val="FF9933"/>
                    </a:solidFill>
                  </a:defRPr>
                </a:pPr>
                <a:r>
                  <a:rPr lang="en-US" sz="1400" b="0" i="0" baseline="0" dirty="0" smtClean="0">
                    <a:solidFill>
                      <a:srgbClr val="FF9933"/>
                    </a:solidFill>
                    <a:effectLst/>
                  </a:rPr>
                  <a:t>Reported cases/100,000 population                     </a:t>
                </a:r>
                <a:endParaRPr lang="en-US" sz="1400" dirty="0">
                  <a:solidFill>
                    <a:srgbClr val="FF9933"/>
                  </a:solidFill>
                  <a:effectLst/>
                </a:endParaRPr>
              </a:p>
            </c:rich>
          </c:tx>
          <c:layout>
            <c:manualLayout>
              <c:xMode val="edge"/>
              <c:yMode val="edge"/>
              <c:x val="3.0454622071323647E-3"/>
              <c:y val="0.23775084364454444"/>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265554064"/>
        <c:crosses val="autoZero"/>
        <c:crossBetween val="midCat"/>
      </c:valAx>
    </c:plotArea>
    <c:legend>
      <c:legendPos val="t"/>
      <c:layout>
        <c:manualLayout>
          <c:xMode val="edge"/>
          <c:yMode val="edge"/>
          <c:x val="0.56619434611957908"/>
          <c:y val="0.20058005249343833"/>
          <c:w val="0.39276853365027486"/>
          <c:h val="0.3492098005515808"/>
        </c:manualLayout>
      </c:layout>
      <c:overlay val="0"/>
      <c:txPr>
        <a:bodyPr/>
        <a:lstStyle/>
        <a:p>
          <a:pPr>
            <a:defRPr sz="14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pieChart>
        <c:varyColors val="1"/>
        <c:ser>
          <c:idx val="0"/>
          <c:order val="0"/>
          <c:tx>
            <c:strRef>
              <c:f>Sheet1!$B$1</c:f>
              <c:strCache>
                <c:ptCount val="1"/>
                <c:pt idx="0">
                  <c:v>2013</c:v>
                </c:pt>
              </c:strCache>
            </c:strRef>
          </c:tx>
          <c:dPt>
            <c:idx val="0"/>
            <c:bubble3D val="0"/>
            <c:spPr>
              <a:solidFill>
                <a:srgbClr val="FFC000"/>
              </a:solidFill>
            </c:spPr>
          </c:dPt>
          <c:dPt>
            <c:idx val="1"/>
            <c:bubble3D val="0"/>
            <c:spPr>
              <a:solidFill>
                <a:srgbClr val="7CA295"/>
              </a:solidFill>
            </c:spPr>
          </c:dPt>
          <c:dPt>
            <c:idx val="2"/>
            <c:bubble3D val="0"/>
            <c:spPr>
              <a:solidFill>
                <a:srgbClr val="8A343D"/>
              </a:solidFill>
            </c:spPr>
          </c:dPt>
          <c:dLbls>
            <c:spPr>
              <a:noFill/>
              <a:ln>
                <a:noFill/>
              </a:ln>
              <a:effectLst/>
            </c:spPr>
            <c:dLblPos val="bestFit"/>
            <c:showLegendKey val="0"/>
            <c:showVal val="1"/>
            <c:showCatName val="0"/>
            <c:showSerName val="0"/>
            <c:showPercent val="1"/>
            <c:showBubbleSize val="0"/>
            <c:separator>
</c:separator>
            <c:showLeaderLines val="0"/>
            <c:extLst>
              <c:ext xmlns:c15="http://schemas.microsoft.com/office/drawing/2012/chart" uri="{CE6537A1-D6FC-4f65-9D91-7224C49458BB}">
                <c15:layout/>
              </c:ext>
            </c:extLst>
          </c:dLbls>
          <c:cat>
            <c:strRef>
              <c:f>Sheet1!$A$2:$A$4</c:f>
              <c:strCache>
                <c:ptCount val="3"/>
                <c:pt idx="0">
                  <c:v>Risk identified*</c:v>
                </c:pt>
                <c:pt idx="1">
                  <c:v>No risk identified</c:v>
                </c:pt>
                <c:pt idx="2">
                  <c:v>Risk data missing </c:v>
                </c:pt>
              </c:strCache>
            </c:strRef>
          </c:cat>
          <c:val>
            <c:numRef>
              <c:f>Sheet1!$B$2:$B$4</c:f>
              <c:numCache>
                <c:formatCode>General</c:formatCode>
                <c:ptCount val="3"/>
                <c:pt idx="0">
                  <c:v>785</c:v>
                </c:pt>
                <c:pt idx="1">
                  <c:v>454</c:v>
                </c:pt>
                <c:pt idx="2">
                  <c:v>899</c:v>
                </c:pt>
              </c:numCache>
            </c:numRef>
          </c:val>
        </c:ser>
        <c:dLbls>
          <c:showLegendKey val="0"/>
          <c:showVal val="0"/>
          <c:showCatName val="0"/>
          <c:showSerName val="0"/>
          <c:showPercent val="0"/>
          <c:showBubbleSize val="0"/>
          <c:showLeaderLines val="0"/>
        </c:dLbls>
        <c:firstSliceAng val="342"/>
      </c:pieChart>
    </c:plotArea>
    <c:legend>
      <c:legendPos val="r"/>
      <c:layout/>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1"/>
              <c:layout>
                <c:manualLayout>
                  <c:x val="-1.7905034597947983E-3"/>
                  <c:y val="-2.9235161394299395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delete val="1"/>
              <c:extLst>
                <c:ext xmlns:c15="http://schemas.microsoft.com/office/drawing/2012/chart" uri="{CE6537A1-D6FC-4f65-9D91-7224C49458BB}"/>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Sheet1!$B$2:$B$5</c:f>
              <c:numCache>
                <c:formatCode>General</c:formatCode>
                <c:ptCount val="4"/>
                <c:pt idx="0">
                  <c:v>588</c:v>
                </c:pt>
                <c:pt idx="1">
                  <c:v>30</c:v>
                </c:pt>
                <c:pt idx="2">
                  <c:v>14</c:v>
                </c:pt>
                <c:pt idx="3">
                  <c:v>193</c:v>
                </c:pt>
              </c:numCache>
            </c:numRef>
          </c:val>
        </c:ser>
        <c:ser>
          <c:idx val="1"/>
          <c:order val="1"/>
          <c:tx>
            <c:strRef>
              <c:f>Sheet1!$C$1</c:f>
              <c:strCache>
                <c:ptCount val="1"/>
                <c:pt idx="0">
                  <c:v>No</c:v>
                </c:pt>
              </c:strCache>
            </c:strRef>
          </c:tx>
          <c:spPr>
            <a:solidFill>
              <a:srgbClr val="990000"/>
            </a:solidFill>
          </c:spPr>
          <c:invertIfNegative val="0"/>
          <c:dLbls>
            <c:dLbl>
              <c:idx val="2"/>
              <c:layout>
                <c:manualLayout>
                  <c:x val="-4.3064900978286805E-3"/>
                  <c:y val="2.9239766081871343E-3"/>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6.1201383917919355E-3"/>
                  <c:y val="0"/>
                </c:manualLayout>
              </c:layout>
              <c:numFmt formatCode="#,##0" sourceLinked="0"/>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extLst>
            </c:dLbl>
            <c:dLbl>
              <c:idx val="8"/>
              <c:delete val="1"/>
              <c:extLst>
                <c:ext xmlns:c15="http://schemas.microsoft.com/office/drawing/2012/chart" uri="{CE6537A1-D6FC-4f65-9D91-7224C49458BB}"/>
              </c:extLst>
            </c:dLbl>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Sheet1!$C$2:$C$5</c:f>
              <c:numCache>
                <c:formatCode>General</c:formatCode>
                <c:ptCount val="4"/>
                <c:pt idx="0">
                  <c:v>367</c:v>
                </c:pt>
                <c:pt idx="1">
                  <c:v>153</c:v>
                </c:pt>
                <c:pt idx="2">
                  <c:v>62</c:v>
                </c:pt>
                <c:pt idx="3">
                  <c:v>423</c:v>
                </c:pt>
              </c:numCache>
            </c:numRef>
          </c:val>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Injection-drug
 use</c:v>
                </c:pt>
                <c:pt idx="1">
                  <c:v>Men who have
 sex with men¶</c:v>
                </c:pt>
                <c:pt idx="2">
                  <c:v>Sexual
contact</c:v>
                </c:pt>
                <c:pt idx="3">
                  <c:v>Multiple
sex partners</c:v>
                </c:pt>
              </c:strCache>
            </c:strRef>
          </c:cat>
          <c:val>
            <c:numRef>
              <c:f>Sheet1!$D$2:$D$5</c:f>
              <c:numCache>
                <c:formatCode>General</c:formatCode>
                <c:ptCount val="4"/>
                <c:pt idx="0">
                  <c:v>1183</c:v>
                </c:pt>
                <c:pt idx="1">
                  <c:v>959</c:v>
                </c:pt>
                <c:pt idx="2">
                  <c:v>2062</c:v>
                </c:pt>
                <c:pt idx="3">
                  <c:v>1522</c:v>
                </c:pt>
              </c:numCache>
            </c:numRef>
          </c:val>
        </c:ser>
        <c:dLbls>
          <c:showLegendKey val="0"/>
          <c:showVal val="0"/>
          <c:showCatName val="0"/>
          <c:showSerName val="0"/>
          <c:showPercent val="0"/>
          <c:showBubbleSize val="0"/>
        </c:dLbls>
        <c:gapWidth val="50"/>
        <c:axId val="330076848"/>
        <c:axId val="325772392"/>
      </c:barChart>
      <c:valAx>
        <c:axId val="325772392"/>
        <c:scaling>
          <c:orientation val="minMax"/>
          <c:max val="2200"/>
          <c:min val="0"/>
        </c:scaling>
        <c:delete val="0"/>
        <c:axPos val="t"/>
        <c:majorGridlines/>
        <c:numFmt formatCode="#,##0" sourceLinked="0"/>
        <c:majorTickMark val="none"/>
        <c:minorTickMark val="none"/>
        <c:tickLblPos val="high"/>
        <c:txPr>
          <a:bodyPr rot="0" vert="horz" anchor="t" anchorCtr="0"/>
          <a:lstStyle/>
          <a:p>
            <a:pPr>
              <a:defRPr sz="1600">
                <a:solidFill>
                  <a:srgbClr val="FFC000"/>
                </a:solidFill>
              </a:defRPr>
            </a:pPr>
            <a:endParaRPr lang="en-US"/>
          </a:p>
        </c:txPr>
        <c:crossAx val="330076848"/>
        <c:crosses val="autoZero"/>
        <c:crossBetween val="between"/>
        <c:majorUnit val="200"/>
      </c:valAx>
      <c:catAx>
        <c:axId val="330076848"/>
        <c:scaling>
          <c:orientation val="maxMin"/>
        </c:scaling>
        <c:delete val="0"/>
        <c:axPos val="l"/>
        <c:numFmt formatCode="General" sourceLinked="1"/>
        <c:majorTickMark val="cross"/>
        <c:minorTickMark val="none"/>
        <c:tickLblPos val="nextTo"/>
        <c:spPr>
          <a:ln w="19050"/>
        </c:spPr>
        <c:txPr>
          <a:bodyPr rot="0" vert="horz" anchor="ctr" anchorCtr="1"/>
          <a:lstStyle/>
          <a:p>
            <a:pPr marL="0" algn="r">
              <a:lnSpc>
                <a:spcPct val="100000"/>
              </a:lnSpc>
              <a:spcBef>
                <a:spcPts val="0"/>
              </a:spcBef>
              <a:spcAft>
                <a:spcPts val="0"/>
              </a:spcAft>
              <a:defRPr sz="1400">
                <a:solidFill>
                  <a:srgbClr val="FFC000"/>
                </a:solidFill>
              </a:defRPr>
            </a:pPr>
            <a:endParaRPr lang="en-US"/>
          </a:p>
        </c:txPr>
        <c:crossAx val="325772392"/>
        <c:crosses val="autoZero"/>
        <c:auto val="0"/>
        <c:lblAlgn val="ctr"/>
        <c:lblOffset val="50"/>
        <c:tickMarkSkip val="1"/>
        <c:noMultiLvlLbl val="0"/>
      </c:catAx>
      <c:spPr>
        <a:ln>
          <a:solidFill>
            <a:schemeClr val="tx1">
              <a:tint val="75000"/>
              <a:shade val="95000"/>
              <a:satMod val="105000"/>
            </a:schemeClr>
          </a:solidFill>
        </a:ln>
      </c:spPr>
    </c:plotArea>
    <c:legend>
      <c:legendPos val="r"/>
      <c:layout>
        <c:manualLayout>
          <c:xMode val="edge"/>
          <c:yMode val="edge"/>
          <c:x val="0.80271796707229792"/>
          <c:y val="5.2767417230740903E-2"/>
          <c:w val="0.15162034232900376"/>
          <c:h val="0.26372127826126995"/>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597484276729561"/>
          <c:y val="3.168543372754519E-2"/>
          <c:w val="0.82275285901762285"/>
          <c:h val="0.86037270416691802"/>
        </c:manualLayout>
      </c:layout>
      <c:barChart>
        <c:barDir val="bar"/>
        <c:grouping val="clustered"/>
        <c:varyColors val="0"/>
        <c:ser>
          <c:idx val="0"/>
          <c:order val="0"/>
          <c:tx>
            <c:strRef>
              <c:f>Sheet1!$B$1</c:f>
              <c:strCache>
                <c:ptCount val="1"/>
                <c:pt idx="0">
                  <c:v>Yes</c:v>
                </c:pt>
              </c:strCache>
            </c:strRef>
          </c:tx>
          <c:spPr>
            <a:solidFill>
              <a:srgbClr val="009999"/>
            </a:solidFill>
          </c:spPr>
          <c:invertIfNegative val="0"/>
          <c:dLbls>
            <c:dLbl>
              <c:idx val="0"/>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1227502812148481E-3"/>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6283277090363706E-5"/>
                  <c:y val="-2.8804939752313809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delete val="1"/>
              <c:extLst>
                <c:ext xmlns:c15="http://schemas.microsoft.com/office/drawing/2012/chart" uri="{CE6537A1-D6FC-4f65-9D91-7224C49458BB}"/>
              </c:extLst>
            </c:dLbl>
            <c:spPr>
              <a:noFill/>
              <a:ln>
                <a:noFill/>
              </a:ln>
              <a:effectLst/>
            </c:spPr>
            <c:txPr>
              <a:bodyPr/>
              <a:lstStyle/>
              <a:p>
                <a:pPr>
                  <a:defRPr>
                    <a:solidFill>
                      <a:srgbClr val="FFC000"/>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Occupation</c:v>
                </c:pt>
                <c:pt idx="1">
                  <c:v>Dialysis
patient</c:v>
                </c:pt>
                <c:pt idx="2">
                  <c:v>Surgery</c:v>
                </c:pt>
                <c:pt idx="3">
                  <c:v>Needle stick</c:v>
                </c:pt>
              </c:strCache>
            </c:strRef>
          </c:cat>
          <c:val>
            <c:numRef>
              <c:f>Sheet1!$B$2:$B$5</c:f>
              <c:numCache>
                <c:formatCode>General</c:formatCode>
                <c:ptCount val="4"/>
                <c:pt idx="0">
                  <c:v>9</c:v>
                </c:pt>
                <c:pt idx="1">
                  <c:v>2</c:v>
                </c:pt>
                <c:pt idx="2">
                  <c:v>89</c:v>
                </c:pt>
                <c:pt idx="3">
                  <c:v>52</c:v>
                </c:pt>
              </c:numCache>
            </c:numRef>
          </c:val>
        </c:ser>
        <c:ser>
          <c:idx val="1"/>
          <c:order val="1"/>
          <c:tx>
            <c:strRef>
              <c:f>Sheet1!$C$1</c:f>
              <c:strCache>
                <c:ptCount val="1"/>
                <c:pt idx="0">
                  <c:v>No</c:v>
                </c:pt>
              </c:strCache>
            </c:strRef>
          </c:tx>
          <c:spPr>
            <a:solidFill>
              <a:srgbClr val="990000"/>
            </a:solidFill>
          </c:spPr>
          <c:invertIfNegative val="0"/>
          <c:dLbls>
            <c:dLbl>
              <c:idx val="8"/>
              <c:delete val="1"/>
              <c:extLst>
                <c:ext xmlns:c15="http://schemas.microsoft.com/office/drawing/2012/chart" uri="{CE6537A1-D6FC-4f65-9D91-7224C49458BB}"/>
              </c:extLst>
            </c:dLbl>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Occupation</c:v>
                </c:pt>
                <c:pt idx="1">
                  <c:v>Dialysis
patient</c:v>
                </c:pt>
                <c:pt idx="2">
                  <c:v>Surgery</c:v>
                </c:pt>
                <c:pt idx="3">
                  <c:v>Needle stick</c:v>
                </c:pt>
              </c:strCache>
            </c:strRef>
          </c:cat>
          <c:val>
            <c:numRef>
              <c:f>Sheet1!$C$2:$C$5</c:f>
              <c:numCache>
                <c:formatCode>General</c:formatCode>
                <c:ptCount val="4"/>
                <c:pt idx="0">
                  <c:v>878</c:v>
                </c:pt>
                <c:pt idx="1">
                  <c:v>809</c:v>
                </c:pt>
                <c:pt idx="2">
                  <c:v>640</c:v>
                </c:pt>
                <c:pt idx="3">
                  <c:v>627</c:v>
                </c:pt>
              </c:numCache>
            </c:numRef>
          </c:val>
        </c:ser>
        <c:ser>
          <c:idx val="2"/>
          <c:order val="2"/>
          <c:tx>
            <c:strRef>
              <c:f>Sheet1!$D$1</c:f>
              <c:strCache>
                <c:ptCount val="1"/>
                <c:pt idx="0">
                  <c:v>Missing§</c:v>
                </c:pt>
              </c:strCache>
            </c:strRef>
          </c:tx>
          <c:spPr>
            <a:solidFill>
              <a:srgbClr val="FFC000"/>
            </a:solidFill>
          </c:spPr>
          <c:invertIfNegative val="0"/>
          <c:dLbls>
            <c:numFmt formatCode="#,##0" sourceLinked="0"/>
            <c:spPr>
              <a:noFill/>
              <a:ln>
                <a:noFill/>
              </a:ln>
              <a:effectLst/>
            </c:spPr>
            <c:txPr>
              <a:bodyPr/>
              <a:lstStyle/>
              <a:p>
                <a:pPr>
                  <a:defRPr>
                    <a:solidFill>
                      <a:srgbClr val="0000FF"/>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Occupation</c:v>
                </c:pt>
                <c:pt idx="1">
                  <c:v>Dialysis
patient</c:v>
                </c:pt>
                <c:pt idx="2">
                  <c:v>Surgery</c:v>
                </c:pt>
                <c:pt idx="3">
                  <c:v>Needle stick</c:v>
                </c:pt>
              </c:strCache>
            </c:strRef>
          </c:cat>
          <c:val>
            <c:numRef>
              <c:f>Sheet1!$D$2:$D$5</c:f>
              <c:numCache>
                <c:formatCode>General</c:formatCode>
                <c:ptCount val="4"/>
                <c:pt idx="0">
                  <c:v>1251</c:v>
                </c:pt>
                <c:pt idx="1">
                  <c:v>1327</c:v>
                </c:pt>
                <c:pt idx="2">
                  <c:v>1409</c:v>
                </c:pt>
                <c:pt idx="3">
                  <c:v>1459</c:v>
                </c:pt>
              </c:numCache>
            </c:numRef>
          </c:val>
        </c:ser>
        <c:dLbls>
          <c:showLegendKey val="0"/>
          <c:showVal val="0"/>
          <c:showCatName val="0"/>
          <c:showSerName val="0"/>
          <c:showPercent val="0"/>
          <c:showBubbleSize val="0"/>
        </c:dLbls>
        <c:gapWidth val="50"/>
        <c:axId val="325750888"/>
        <c:axId val="325750496"/>
      </c:barChart>
      <c:valAx>
        <c:axId val="325750496"/>
        <c:scaling>
          <c:orientation val="minMax"/>
          <c:max val="1600"/>
        </c:scaling>
        <c:delete val="0"/>
        <c:axPos val="t"/>
        <c:majorGridlines/>
        <c:numFmt formatCode="#,##0" sourceLinked="0"/>
        <c:majorTickMark val="none"/>
        <c:minorTickMark val="none"/>
        <c:tickLblPos val="high"/>
        <c:txPr>
          <a:bodyPr rot="0" vert="horz" anchor="t" anchorCtr="0"/>
          <a:lstStyle/>
          <a:p>
            <a:pPr>
              <a:defRPr>
                <a:solidFill>
                  <a:srgbClr val="FFC000"/>
                </a:solidFill>
              </a:defRPr>
            </a:pPr>
            <a:endParaRPr lang="en-US"/>
          </a:p>
        </c:txPr>
        <c:crossAx val="325750888"/>
        <c:crosses val="autoZero"/>
        <c:crossBetween val="between"/>
        <c:majorUnit val="200"/>
      </c:valAx>
      <c:catAx>
        <c:axId val="325750888"/>
        <c:scaling>
          <c:orientation val="maxMin"/>
        </c:scaling>
        <c:delete val="0"/>
        <c:axPos val="l"/>
        <c:numFmt formatCode="General" sourceLinked="1"/>
        <c:majorTickMark val="cross"/>
        <c:minorTickMark val="none"/>
        <c:tickLblPos val="nextTo"/>
        <c:spPr>
          <a:ln w="19050"/>
        </c:spPr>
        <c:txPr>
          <a:bodyPr rot="0" vert="horz" anchor="ctr" anchorCtr="0"/>
          <a:lstStyle/>
          <a:p>
            <a:pPr marL="0" algn="just">
              <a:lnSpc>
                <a:spcPct val="100000"/>
              </a:lnSpc>
              <a:spcBef>
                <a:spcPts val="0"/>
              </a:spcBef>
              <a:spcAft>
                <a:spcPts val="0"/>
              </a:spcAft>
              <a:defRPr sz="1400">
                <a:solidFill>
                  <a:srgbClr val="FFC000"/>
                </a:solidFill>
              </a:defRPr>
            </a:pPr>
            <a:endParaRPr lang="en-US"/>
          </a:p>
        </c:txPr>
        <c:crossAx val="325750496"/>
        <c:crosses val="autoZero"/>
        <c:auto val="0"/>
        <c:lblAlgn val="ctr"/>
        <c:lblOffset val="50"/>
        <c:tickMarkSkip val="1"/>
        <c:noMultiLvlLbl val="0"/>
      </c:catAx>
      <c:spPr>
        <a:noFill/>
        <a:ln>
          <a:solidFill>
            <a:srgbClr val="FFC000"/>
          </a:solidFill>
        </a:ln>
      </c:spPr>
    </c:plotArea>
    <c:legend>
      <c:legendPos val="r"/>
      <c:layout>
        <c:manualLayout>
          <c:xMode val="edge"/>
          <c:yMode val="edge"/>
          <c:x val="0.81975581177352819"/>
          <c:y val="0.10576584169621632"/>
          <c:w val="0.14155371203599551"/>
          <c:h val="0.22389127065166756"/>
        </c:manualLayout>
      </c:layout>
      <c:overlay val="1"/>
      <c:txPr>
        <a:bodyPr/>
        <a:lstStyle/>
        <a:p>
          <a:pPr>
            <a:defRPr sz="1600">
              <a:solidFill>
                <a:srgbClr val="FFC000"/>
              </a:solidFill>
            </a:defRPr>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5445E-B0B3-4F11-AAB0-81F5DD319DDA}" type="datetimeFigureOut">
              <a:rPr lang="en-US" smtClean="0"/>
              <a:t>4/22/2015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307CA-BEB0-4242-B83B-920180824A7F}" type="slidenum">
              <a:rPr lang="en-US" smtClean="0"/>
              <a:t>‹#›</a:t>
            </a:fld>
            <a:endParaRPr lang="en-US"/>
          </a:p>
        </p:txBody>
      </p:sp>
    </p:spTree>
    <p:extLst>
      <p:ext uri="{BB962C8B-B14F-4D97-AF65-F5344CB8AC3E}">
        <p14:creationId xmlns:p14="http://schemas.microsoft.com/office/powerpoint/2010/main" val="33110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indent="-171450" defTabSz="897193">
              <a:buFont typeface="Arial" panose="020B0604020202020204" pitchFamily="34" charset="0"/>
              <a:buChar char="•"/>
              <a:defRPr/>
            </a:pPr>
            <a:r>
              <a:rPr lang="en-US" sz="1200" kern="1200" dirty="0" smtClean="0">
                <a:solidFill>
                  <a:schemeClr val="tx1"/>
                </a:solidFill>
                <a:effectLst/>
                <a:latin typeface="+mn-lt"/>
                <a:ea typeface="+mn-ea"/>
                <a:cs typeface="+mn-cs"/>
              </a:rPr>
              <a:t>The number of reported cases of acute hepatitis C declined until 2003 and remained steady until 2010.  However, from 2010-2013, there was an approximate 2.5-fold increase in the number of reported acute hepatitis C cases from 850 to 2,138 cases. </a:t>
            </a:r>
            <a:endParaRPr lang="en-US" dirty="0"/>
          </a:p>
        </p:txBody>
      </p:sp>
    </p:spTree>
    <p:extLst>
      <p:ext uri="{BB962C8B-B14F-4D97-AF65-F5344CB8AC3E}">
        <p14:creationId xmlns:p14="http://schemas.microsoft.com/office/powerpoint/2010/main" val="2239167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2000-2002, incidence rates for acute hepatitis C decreased among all age groups, except for persons aged 0–19 years; rates remained fairly constant among all age groups from 2002-2010.</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2013, the rate of acute hepatitis C increased among all age groups, except for persons aged ≥60 years, compared with rates in 2010. The largest increases were among persons aged 20–29 years (from 0.75 cases per 100,000 population in 2010 to 2.01 cases per 100,000 population in 2013) and persons aged 30-39 years (from 0.60 cases per 100,000 population in 2010 to 1.36 cases per 100,000 population in 2013).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2013, among all age groups, persons aged 20–29 years had the highest rate (2.01 cases per 100,000 population) and persons aged ≥60 years had the lowest rate (0.10 cases per 100,000 population) of acute hepatitis C.</a:t>
            </a:r>
          </a:p>
        </p:txBody>
      </p:sp>
    </p:spTree>
    <p:extLst>
      <p:ext uri="{BB962C8B-B14F-4D97-AF65-F5344CB8AC3E}">
        <p14:creationId xmlns:p14="http://schemas.microsoft.com/office/powerpoint/2010/main" val="4170521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Incidence rates of acute hepatitis C decreased among males and females from 2000-2003 and remained fairly constant from 2004-2010.</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2010-2013, rates of acute hepatitis C increased among males and females; in 2013, rates among males and females were 0.8 and 0.7 cases per 100,000 population, respectively.</a:t>
            </a:r>
          </a:p>
        </p:txBody>
      </p:sp>
    </p:spTree>
    <p:extLst>
      <p:ext uri="{BB962C8B-B14F-4D97-AF65-F5344CB8AC3E}">
        <p14:creationId xmlns:p14="http://schemas.microsoft.com/office/powerpoint/2010/main" val="42838190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Rates for acute hepatitis C decreased among all racial/ethnic populations from 2000-2003.</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2002–2010, the incidence rate of acute hepatitis C remained constant for American Indians/Alaska Natives relative to other racial/ethnic groups. Incidence rates have since increased for all racial/ethnic populations.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2011-2012, acute hepatitis C rates increased by 86.2% among American Indians/Alaska Natives, 100% among Asian and Pacific Islanders, 7.1% among non-Hispanic Blacks, 36.2% among non-Hispanic Whites, and 23.5% among Hispanics.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2012-2013, acute hepatitis C rates decreased 14.3% among American Indians/Alaska Natives and 20% among Asian and Pacific Islanders. Rates increased for non-Hispanic Blacks (33.3%), non-Hispanic Whites (28.1%), and Hispanics (4.8%). </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In 2013, rates of acute hepatitis C among American Indians/Alaska Natives; Asians/Pacific Islanders; Black, non-Hispanic; White, non-Hispanic; and Hispanics were 1.7, 0.08, 0.2, 0.82, and 0.22 cases per 100,000 population, respectively.</a:t>
            </a:r>
            <a:endParaRPr lang="en-US" dirty="0"/>
          </a:p>
        </p:txBody>
      </p:sp>
    </p:spTree>
    <p:extLst>
      <p:ext uri="{BB962C8B-B14F-4D97-AF65-F5344CB8AC3E}">
        <p14:creationId xmlns:p14="http://schemas.microsoft.com/office/powerpoint/2010/main" val="3889088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2,138 case-reports of acute hepatitis C received by CDC during 2013, 899 (42.0%) did not include a response (i.e., a “yes” or “no” response to any of the questions about risk exposures and behaviors) to enable assessment of risk exposures or behaviors.</a:t>
            </a:r>
            <a:endParaRPr lang="en-US" sz="11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1,239 case-reports that had risk exposure/behavior information:</a:t>
            </a:r>
            <a:endParaRPr lang="en-US" sz="1100" kern="1200" dirty="0" smtClean="0">
              <a:solidFill>
                <a:schemeClr val="tx1"/>
              </a:solidFill>
              <a:effectLst/>
              <a:latin typeface="+mn-lt"/>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mn-lt"/>
                <a:ea typeface="+mn-ea"/>
                <a:cs typeface="+mn-cs"/>
              </a:rPr>
              <a:t>454 (36.6%) indicated no risk exposure/behavior for hepatitis C.</a:t>
            </a:r>
            <a:endParaRPr lang="en-US" sz="1100" kern="1200" dirty="0" smtClean="0">
              <a:solidFill>
                <a:schemeClr val="tx1"/>
              </a:solidFill>
              <a:effectLst/>
              <a:latin typeface="+mn-lt"/>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mn-lt"/>
                <a:ea typeface="+mn-ea"/>
                <a:cs typeface="+mn-cs"/>
              </a:rPr>
              <a:t>785 (63.4%) indicated at least one risk exposure/behavior in the 2 weeks to 6 months prior to illness onset.</a:t>
            </a:r>
            <a:endParaRPr lang="en-US" dirty="0">
              <a:effectLst/>
            </a:endParaRPr>
          </a:p>
        </p:txBody>
      </p:sp>
    </p:spTree>
    <p:extLst>
      <p:ext uri="{BB962C8B-B14F-4D97-AF65-F5344CB8AC3E}">
        <p14:creationId xmlns:p14="http://schemas.microsoft.com/office/powerpoint/2010/main" val="951272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r>
              <a:rPr lang="en-US" sz="1200" kern="1200" dirty="0" smtClean="0">
                <a:solidFill>
                  <a:schemeClr val="tx1"/>
                </a:solidFill>
                <a:effectLst/>
                <a:latin typeface="+mn-lt"/>
                <a:ea typeface="+mn-ea"/>
                <a:cs typeface="+mn-cs"/>
              </a:rPr>
              <a:t>Figure 4.6a presents reported risk exposures/behaviors for hepatitis C during the incubation period, 2 weeks to 6 months prior to onset of symptoms.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955 case-reports that had information about injection drug use, 61.6% (n=588) indicated use of injection drugs.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183 case-reports from males that included information about sexual preferences/practices, 16.4% (n=30) indicated sex with another man.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76 case-reports that had information about sexual contact, 18.4% (n=14) reported sexual contact with a person with confirmed or suspected hepatitis C.</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Of the 616 case-reports that had information about number of sex partners, 31.3% (n=193) indicated having ≥2 sex partners.</a:t>
            </a:r>
            <a:endParaRPr lang="en-US" dirty="0" smtClean="0">
              <a:effectLst/>
            </a:endParaRPr>
          </a:p>
        </p:txBody>
      </p:sp>
    </p:spTree>
    <p:extLst>
      <p:ext uri="{BB962C8B-B14F-4D97-AF65-F5344CB8AC3E}">
        <p14:creationId xmlns:p14="http://schemas.microsoft.com/office/powerpoint/2010/main" val="2019970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r>
              <a:rPr lang="en-US" sz="1200" kern="1200" dirty="0" smtClean="0">
                <a:solidFill>
                  <a:schemeClr val="tx1"/>
                </a:solidFill>
                <a:effectLst/>
                <a:latin typeface="+mn-lt"/>
                <a:ea typeface="+mn-ea"/>
                <a:cs typeface="+mn-cs"/>
              </a:rPr>
              <a:t>Figure 4.6b presents reported risk exposures/behaviors during the incubation period, 2 weeks to 6 months prior to onset of symptoms.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887 case-reports that included information about occupational exposures, 1.0% (n=9) indicated employment in a medical, dental, or other field involving contact with human blood.</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811 case-reports that included information about receipt of dialysis or a kidney transplant, 0.2% (n=2) indicated patient receipt of dialysis or a kidney transplant.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Of the 729 case-reports that included information about surgery, 12.2% (n=89) indicated having surgery.</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Of the 679 case-reports that included information about needle sticks, 7.7% (n=52) indicated having an accidental needle stick/puncture.</a:t>
            </a:r>
            <a:endParaRPr lang="en-US" dirty="0" smtClean="0">
              <a:latin typeface="+mn-lt"/>
            </a:endParaRPr>
          </a:p>
        </p:txBody>
      </p:sp>
    </p:spTree>
    <p:extLst>
      <p:ext uri="{BB962C8B-B14F-4D97-AF65-F5344CB8AC3E}">
        <p14:creationId xmlns:p14="http://schemas.microsoft.com/office/powerpoint/2010/main" val="2927374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6191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10502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390512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161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8100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87418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514540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B2100-D967-418A-9BA1-D1A84B5E39C3}" type="datetimeFigureOut">
              <a:rPr lang="en-US" smtClean="0"/>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351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B2100-D967-418A-9BA1-D1A84B5E39C3}" type="datetimeFigureOut">
              <a:rPr lang="en-US" smtClean="0"/>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53835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2100-D967-418A-9BA1-D1A84B5E39C3}" type="datetimeFigureOut">
              <a:rPr lang="en-US" smtClean="0"/>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63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428505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2858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2100-D967-418A-9BA1-D1A84B5E39C3}" type="datetimeFigureOut">
              <a:rPr lang="en-US" smtClean="0"/>
              <a:t>4/22/2015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B0739-A472-4A48-A5B3-6C75F3096D42}" type="slidenum">
              <a:rPr lang="en-US" smtClean="0"/>
              <a:t>‹#›</a:t>
            </a:fld>
            <a:endParaRPr lang="en-US"/>
          </a:p>
        </p:txBody>
      </p:sp>
    </p:spTree>
    <p:extLst>
      <p:ext uri="{BB962C8B-B14F-4D97-AF65-F5344CB8AC3E}">
        <p14:creationId xmlns:p14="http://schemas.microsoft.com/office/powerpoint/2010/main" val="291953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685800" y="5334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latin typeface="+mn-lt"/>
                <a:cs typeface="Arial" charset="0"/>
              </a:rPr>
              <a:t>Figure </a:t>
            </a:r>
            <a:r>
              <a:rPr lang="en-US" sz="2400" b="1" dirty="0" smtClean="0">
                <a:ln w="11430"/>
                <a:solidFill>
                  <a:srgbClr val="FF9933"/>
                </a:solidFill>
                <a:effectLst>
                  <a:outerShdw blurRad="50800" dist="39000" dir="5460000" algn="tl">
                    <a:srgbClr val="000000">
                      <a:alpha val="38000"/>
                    </a:srgbClr>
                  </a:outerShdw>
                </a:effectLst>
                <a:latin typeface="+mn-lt"/>
                <a:cs typeface="Arial" charset="0"/>
              </a:rPr>
              <a:t>4.1. Reported number of acute hepatitis C cases — </a:t>
            </a:r>
            <a:r>
              <a:rPr lang="en-US" sz="2400" b="1" dirty="0">
                <a:ln w="11430"/>
                <a:solidFill>
                  <a:srgbClr val="FF9933"/>
                </a:solidFill>
                <a:effectLst>
                  <a:outerShdw blurRad="50800" dist="39000" dir="5460000" algn="tl">
                    <a:srgbClr val="000000">
                      <a:alpha val="38000"/>
                    </a:srgbClr>
                  </a:outerShdw>
                </a:effectLst>
                <a:latin typeface="+mn-l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latin typeface="+mn-lt"/>
                <a:cs typeface="Arial" charset="0"/>
              </a:rPr>
              <a:t>2000–2013</a:t>
            </a: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2" name="Chart 1"/>
          <p:cNvGraphicFramePr/>
          <p:nvPr>
            <p:extLst>
              <p:ext uri="{D42A27DB-BD31-4B8C-83A1-F6EECF244321}">
                <p14:modId xmlns:p14="http://schemas.microsoft.com/office/powerpoint/2010/main" val="2471460556"/>
              </p:ext>
            </p:extLst>
          </p:nvPr>
        </p:nvGraphicFramePr>
        <p:xfrm>
          <a:off x="533400" y="1611887"/>
          <a:ext cx="8001000" cy="46951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3817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cs typeface="Arial" charset="0"/>
              </a:rPr>
              <a:t>Figure </a:t>
            </a:r>
            <a:r>
              <a:rPr lang="en-US" sz="2400" b="1" dirty="0" smtClean="0">
                <a:ln w="11430"/>
                <a:solidFill>
                  <a:srgbClr val="FF9933"/>
                </a:solidFill>
                <a:cs typeface="Arial" charset="0"/>
              </a:rPr>
              <a:t>4.2. </a:t>
            </a:r>
            <a:r>
              <a:rPr lang="en-US" sz="2400" b="1" dirty="0">
                <a:ln w="11430"/>
                <a:solidFill>
                  <a:srgbClr val="FF9933"/>
                </a:solidFill>
                <a:cs typeface="Arial" charset="0"/>
              </a:rPr>
              <a:t>Incidence of acute hepatitis </a:t>
            </a:r>
            <a:r>
              <a:rPr lang="en-US" sz="2400" b="1" dirty="0" smtClean="0">
                <a:ln w="11430"/>
                <a:solidFill>
                  <a:srgbClr val="FF9933"/>
                </a:solidFill>
                <a:cs typeface="Arial" charset="0"/>
              </a:rPr>
              <a:t>C,</a:t>
            </a:r>
            <a:r>
              <a:rPr lang="en-US" sz="2400" b="1" dirty="0">
                <a:ln w="11430"/>
                <a:solidFill>
                  <a:srgbClr val="FF9933"/>
                </a:solidFill>
                <a:cs typeface="Arial" charset="0"/>
              </a:rPr>
              <a:t/>
            </a:r>
            <a:br>
              <a:rPr lang="en-US" sz="2400" b="1" dirty="0">
                <a:ln w="11430"/>
                <a:solidFill>
                  <a:srgbClr val="FF9933"/>
                </a:solidFill>
                <a:cs typeface="Arial" charset="0"/>
              </a:rPr>
            </a:br>
            <a:r>
              <a:rPr lang="en-US" sz="2400" b="1" dirty="0">
                <a:ln w="11430"/>
                <a:solidFill>
                  <a:srgbClr val="FF9933"/>
                </a:solidFill>
                <a:cs typeface="Arial" charset="0"/>
              </a:rPr>
              <a:t> by age group — United States, </a:t>
            </a:r>
            <a:r>
              <a:rPr lang="en-US" sz="2400" b="1" dirty="0" smtClean="0">
                <a:ln w="11430"/>
                <a:solidFill>
                  <a:srgbClr val="FF9933"/>
                </a:solidFill>
                <a:cs typeface="Arial" charset="0"/>
              </a:rPr>
              <a:t>2000–2013</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177774421"/>
              </p:ext>
            </p:extLst>
          </p:nvPr>
        </p:nvGraphicFramePr>
        <p:xfrm>
          <a:off x="381000" y="1367710"/>
          <a:ext cx="96774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0" y="4572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a:t>
            </a:r>
            <a:r>
              <a:rPr lang="en-US" sz="2400" b="1" dirty="0" smtClean="0">
                <a:ln w="11430"/>
                <a:solidFill>
                  <a:srgbClr val="FFC000"/>
                </a:solidFill>
                <a:cs typeface="Arial" charset="0"/>
              </a:rPr>
              <a:t>4.3. </a:t>
            </a:r>
            <a:r>
              <a:rPr lang="en-US" sz="2400" b="1" dirty="0">
                <a:ln w="11430"/>
                <a:solidFill>
                  <a:srgbClr val="FFC000"/>
                </a:solidFill>
                <a:cs typeface="Arial" charset="0"/>
              </a:rPr>
              <a:t>Incidence of acute hepatitis </a:t>
            </a:r>
            <a:r>
              <a:rPr lang="en-US" sz="2400" b="1" dirty="0" smtClean="0">
                <a:ln w="11430"/>
                <a:solidFill>
                  <a:srgbClr val="FFC000"/>
                </a:solidFill>
                <a:cs typeface="Arial" charset="0"/>
              </a:rPr>
              <a:t>C,</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  by sex — United States, </a:t>
            </a:r>
            <a:r>
              <a:rPr lang="en-US" sz="2400" b="1" dirty="0" smtClean="0">
                <a:ln w="11430"/>
                <a:solidFill>
                  <a:srgbClr val="FFC000"/>
                </a:solidFill>
                <a:cs typeface="Arial" charset="0"/>
              </a:rPr>
              <a:t>2000–2013</a:t>
            </a:r>
            <a:endParaRPr lang="en-US" sz="2400" b="1" dirty="0" smtClean="0">
              <a:ln w="11430"/>
              <a:solidFill>
                <a:srgbClr val="FFC000"/>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444657690"/>
              </p:ext>
            </p:extLst>
          </p:nvPr>
        </p:nvGraphicFramePr>
        <p:xfrm>
          <a:off x="609600" y="1607979"/>
          <a:ext cx="8915400" cy="454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32372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cs typeface="Arial" charset="0"/>
              </a:rPr>
              <a:t>Figure </a:t>
            </a:r>
            <a:r>
              <a:rPr lang="en-US" sz="2400" b="1" dirty="0" smtClean="0">
                <a:ln w="11430"/>
                <a:solidFill>
                  <a:srgbClr val="FFC000"/>
                </a:solidFill>
                <a:cs typeface="Arial" charset="0"/>
              </a:rPr>
              <a:t>4.4. Incidence </a:t>
            </a:r>
            <a:r>
              <a:rPr lang="en-US" sz="2400" b="1" dirty="0">
                <a:ln w="11430"/>
                <a:solidFill>
                  <a:srgbClr val="FFC000"/>
                </a:solidFill>
                <a:cs typeface="Arial" charset="0"/>
              </a:rPr>
              <a:t>of acute hepatitis </a:t>
            </a:r>
            <a:r>
              <a:rPr lang="en-US" sz="2400" b="1" dirty="0" smtClean="0">
                <a:ln w="11430"/>
                <a:solidFill>
                  <a:srgbClr val="FFC000"/>
                </a:solidFill>
                <a:cs typeface="Arial" charset="0"/>
              </a:rPr>
              <a:t>C,</a:t>
            </a:r>
            <a:r>
              <a:rPr lang="en-US" sz="2400" b="1" dirty="0">
                <a:ln w="11430"/>
                <a:solidFill>
                  <a:srgbClr val="FFC000"/>
                </a:solidFill>
                <a:cs typeface="Arial" charset="0"/>
              </a:rPr>
              <a:t/>
            </a:r>
            <a:br>
              <a:rPr lang="en-US" sz="2400" b="1" dirty="0">
                <a:ln w="11430"/>
                <a:solidFill>
                  <a:srgbClr val="FFC000"/>
                </a:solidFill>
                <a:cs typeface="Arial" charset="0"/>
              </a:rPr>
            </a:br>
            <a:r>
              <a:rPr lang="en-US" sz="2400" b="1" dirty="0">
                <a:ln w="11430"/>
                <a:solidFill>
                  <a:srgbClr val="FFC000"/>
                </a:solidFill>
                <a:cs typeface="Arial" charset="0"/>
              </a:rPr>
              <a:t> by </a:t>
            </a:r>
            <a:r>
              <a:rPr lang="en-US" sz="2400" b="1" dirty="0" smtClean="0">
                <a:ln w="11430"/>
                <a:solidFill>
                  <a:srgbClr val="FFC000"/>
                </a:solidFill>
                <a:cs typeface="Arial" charset="0"/>
              </a:rPr>
              <a:t>race/ethnicity — </a:t>
            </a:r>
            <a:r>
              <a:rPr lang="en-US" sz="2400" b="1" dirty="0">
                <a:ln w="11430"/>
                <a:solidFill>
                  <a:srgbClr val="FFC000"/>
                </a:solidFill>
                <a:cs typeface="Arial" charset="0"/>
              </a:rPr>
              <a:t>United States, </a:t>
            </a:r>
            <a:r>
              <a:rPr lang="en-US" sz="2400" b="1" dirty="0" smtClean="0">
                <a:ln w="11430"/>
                <a:solidFill>
                  <a:srgbClr val="FFC000"/>
                </a:solidFill>
                <a:cs typeface="Arial" charset="0"/>
              </a:rPr>
              <a:t>2000–2013</a:t>
            </a:r>
            <a:endParaRPr lang="en-US" sz="2400" b="1" dirty="0" smtClean="0">
              <a:ln w="11430"/>
              <a:solidFill>
                <a:srgbClr val="FFC000"/>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2155600011"/>
              </p:ext>
            </p:extLst>
          </p:nvPr>
        </p:nvGraphicFramePr>
        <p:xfrm>
          <a:off x="381000" y="914400"/>
          <a:ext cx="8305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99407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4.5</a:t>
            </a:r>
            <a:r>
              <a:rPr lang="en-US" sz="2400" b="1" dirty="0">
                <a:ln w="11430"/>
                <a:solidFill>
                  <a:srgbClr val="FF9933"/>
                </a:solidFill>
                <a:effectLst>
                  <a:outerShdw blurRad="50800" dist="39000" dir="5460000" algn="tl">
                    <a:srgbClr val="000000">
                      <a:alpha val="38000"/>
                    </a:srgbClr>
                  </a:outerShdw>
                </a:effectLst>
                <a:cs typeface="Arial" charset="0"/>
              </a:rPr>
              <a:t>. </a:t>
            </a:r>
            <a:r>
              <a:rPr lang="en-US" sz="2400" b="1" dirty="0" smtClean="0">
                <a:ln w="11430"/>
                <a:solidFill>
                  <a:srgbClr val="FF9933"/>
                </a:solidFill>
                <a:effectLst>
                  <a:outerShdw blurRad="50800" dist="39000" dir="5460000" algn="tl">
                    <a:srgbClr val="000000">
                      <a:alpha val="38000"/>
                    </a:srgbClr>
                  </a:outerShdw>
                </a:effectLst>
                <a:cs typeface="Arial" charset="0"/>
              </a:rPr>
              <a:t>Availability of </a:t>
            </a:r>
            <a:r>
              <a:rPr lang="en-US" sz="2400" b="1" dirty="0">
                <a:ln w="11430"/>
                <a:solidFill>
                  <a:srgbClr val="FF9933"/>
                </a:solidFill>
                <a:effectLst>
                  <a:outerShdw blurRad="50800" dist="39000" dir="5460000" algn="tl">
                    <a:srgbClr val="000000">
                      <a:alpha val="38000"/>
                    </a:srgbClr>
                  </a:outerShdw>
                </a:effectLst>
                <a:cs typeface="Arial" charset="0"/>
              </a:rPr>
              <a:t>risk </a:t>
            </a:r>
            <a:r>
              <a:rPr lang="en-US" sz="2400" b="1" dirty="0" smtClean="0">
                <a:ln w="11430"/>
                <a:solidFill>
                  <a:srgbClr val="FF9933"/>
                </a:solidFill>
                <a:effectLst>
                  <a:outerShdw blurRad="50800" dist="39000" dir="5460000" algn="tl">
                    <a:srgbClr val="000000">
                      <a:alpha val="38000"/>
                    </a:srgbClr>
                  </a:outerShdw>
                </a:effectLst>
                <a:cs typeface="Arial" charset="0"/>
              </a:rPr>
              <a:t>exposures/behaviors</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associated </a:t>
            </a:r>
            <a:r>
              <a:rPr lang="en-US" sz="2400" b="1" dirty="0">
                <a:ln w="11430"/>
                <a:solidFill>
                  <a:srgbClr val="FF9933"/>
                </a:solidFill>
                <a:effectLst>
                  <a:outerShdw blurRad="50800" dist="39000" dir="5460000" algn="tl">
                    <a:srgbClr val="000000">
                      <a:alpha val="38000"/>
                    </a:srgbClr>
                  </a:outerShdw>
                </a:effectLst>
                <a:cs typeface="Arial" charset="0"/>
              </a:rPr>
              <a:t>with acute hepatitis </a:t>
            </a:r>
            <a:r>
              <a:rPr lang="en-US" sz="2400" b="1" dirty="0" smtClean="0">
                <a:ln w="11430"/>
                <a:solidFill>
                  <a:srgbClr val="FF9933"/>
                </a:solidFill>
                <a:effectLst>
                  <a:outerShdw blurRad="50800" dist="39000" dir="5460000" algn="tl">
                    <a:srgbClr val="000000">
                      <a:alpha val="38000"/>
                    </a:srgbClr>
                  </a:outerShdw>
                </a:effectLst>
                <a:cs typeface="Arial" charset="0"/>
              </a:rPr>
              <a:t>C </a:t>
            </a:r>
            <a:r>
              <a:rPr lang="en-US" sz="1800" b="1" dirty="0">
                <a:ln w="11430"/>
                <a:solidFill>
                  <a:srgbClr val="FF9933"/>
                </a:solidFill>
                <a:effectLst>
                  <a:outerShdw blurRad="50800" dist="39000" dir="5460000" algn="tl">
                    <a:srgbClr val="000000">
                      <a:alpha val="38000"/>
                    </a:srgbClr>
                  </a:outerShdw>
                </a:effectLst>
                <a:cs typeface="Arial" charset="0"/>
              </a:rPr>
              <a:t>—</a:t>
            </a:r>
            <a:r>
              <a:rPr lang="en-US" sz="2400" b="1" dirty="0">
                <a:ln w="11430"/>
                <a:solidFill>
                  <a:srgbClr val="FF9933"/>
                </a:solidFill>
                <a:effectLst>
                  <a:outerShdw blurRad="50800" dist="39000" dir="5460000" algn="tl">
                    <a:srgbClr val="000000">
                      <a:alpha val="38000"/>
                    </a:srgbClr>
                  </a:outerShdw>
                </a:effectLst>
                <a:cs typeface="Arial" charset="0"/>
              </a:rPr>
              <a:t> 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2013</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533400" y="61722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8" name="Chart 7"/>
          <p:cNvGraphicFramePr/>
          <p:nvPr>
            <p:extLst>
              <p:ext uri="{D42A27DB-BD31-4B8C-83A1-F6EECF244321}">
                <p14:modId xmlns:p14="http://schemas.microsoft.com/office/powerpoint/2010/main" val="1522255115"/>
              </p:ext>
            </p:extLst>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51338" y="5169877"/>
            <a:ext cx="7924800" cy="938719"/>
          </a:xfrm>
          <a:prstGeom prst="rect">
            <a:avLst/>
          </a:prstGeom>
          <a:noFill/>
        </p:spPr>
        <p:txBody>
          <a:bodyPr wrap="square" rtlCol="0">
            <a:spAutoFit/>
          </a:bodyPr>
          <a:lstStyle/>
          <a:p>
            <a:pPr marL="57150" indent="-57150"/>
            <a:r>
              <a:rPr lang="en-US" sz="1100" dirty="0" smtClean="0">
                <a:solidFill>
                  <a:schemeClr val="bg2"/>
                </a:solidFill>
              </a:rPr>
              <a:t>*Includes case reports indicating the presence of at least one of the following risks 2 weeks to 6 months prior to onset of acute, symptomatic hepatitis C:  1) using injection drugs; 2) having sexual contact with suspected/confirmed hepatitis C patient; 3) being a man who has sex with men; 4) having multiple sex partners concurrently; 5) having household contact with suspected/confirmed hepatitis C patient; 6) having had occupational exposure to blood; 7) being a hemodialysis patient; 8) having received a blood transfusion; 9)  having sustained a percutaneous injury; and 10) having undergone surgery.</a:t>
            </a:r>
            <a:endParaRPr lang="en-US" sz="1100" dirty="0">
              <a:solidFill>
                <a:schemeClr val="bg2"/>
              </a:solidFill>
            </a:endParaRPr>
          </a:p>
        </p:txBody>
      </p:sp>
    </p:spTree>
    <p:extLst>
      <p:ext uri="{BB962C8B-B14F-4D97-AF65-F5344CB8AC3E}">
        <p14:creationId xmlns:p14="http://schemas.microsoft.com/office/powerpoint/2010/main" val="1689754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4.6a. Acute </a:t>
            </a:r>
            <a:r>
              <a:rPr lang="en-US" sz="2400" b="1" dirty="0">
                <a:ln w="11430"/>
                <a:solidFill>
                  <a:srgbClr val="FF9933"/>
                </a:solidFill>
                <a:effectLst>
                  <a:outerShdw blurRad="50800" dist="39000" dir="5460000" algn="tl">
                    <a:srgbClr val="000000">
                      <a:alpha val="38000"/>
                    </a:srgbClr>
                  </a:outerShdw>
                </a:effectLst>
                <a:cs typeface="Arial" charset="0"/>
              </a:rPr>
              <a:t>hepatitis </a:t>
            </a:r>
            <a:r>
              <a:rPr lang="en-US" sz="2400" b="1" dirty="0" smtClean="0">
                <a:ln w="11430"/>
                <a:solidFill>
                  <a:srgbClr val="FF9933"/>
                </a:solidFill>
                <a:effectLst>
                  <a:outerShdw blurRad="50800" dist="39000" dir="5460000" algn="tl">
                    <a:srgbClr val="000000">
                      <a:alpha val="38000"/>
                    </a:srgbClr>
                  </a:outerShdw>
                </a:effectLst>
                <a:cs typeface="Arial" charset="0"/>
              </a:rPr>
              <a:t>C reports*, </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by risk exposure/behavior</a:t>
            </a:r>
            <a:r>
              <a:rPr lang="en-US" sz="2400" b="1" baseline="30000" dirty="0" smtClean="0">
                <a:ln w="11430"/>
                <a:solidFill>
                  <a:srgbClr val="FFC000"/>
                </a:solidFill>
                <a:effectLst>
                  <a:outerShdw blurRad="50800" dist="39000" dir="5460000" algn="tl">
                    <a:srgbClr val="000000">
                      <a:alpha val="38000"/>
                    </a:srgbClr>
                  </a:outerShdw>
                </a:effectLst>
                <a:cs typeface="Arial" charset="0"/>
              </a:rPr>
              <a:t>† </a:t>
            </a:r>
            <a:r>
              <a:rPr lang="en-US" sz="1800" b="1" dirty="0" smtClean="0">
                <a:ln w="11430"/>
                <a:solidFill>
                  <a:srgbClr val="FF9933"/>
                </a:solidFill>
                <a:effectLst>
                  <a:outerShdw blurRad="50800" dist="39000" dir="5460000" algn="tl">
                    <a:srgbClr val="000000">
                      <a:alpha val="38000"/>
                    </a:srgbClr>
                  </a:outerShdw>
                </a:effectLst>
                <a:cs typeface="Arial" charset="0"/>
              </a:rPr>
              <a:t>—</a:t>
            </a:r>
            <a:r>
              <a:rPr lang="en-US" sz="2400" b="1" dirty="0" smtClean="0">
                <a:ln w="11430"/>
                <a:solidFill>
                  <a:srgbClr val="FF9933"/>
                </a:solidFill>
                <a:effectLst>
                  <a:outerShdw blurRad="50800" dist="39000" dir="5460000" algn="tl">
                    <a:srgbClr val="000000">
                      <a:alpha val="38000"/>
                    </a:srgbClr>
                  </a:outerShdw>
                </a:effectLst>
                <a:cs typeface="Arial" charset="0"/>
              </a:rPr>
              <a:t> </a:t>
            </a:r>
            <a:r>
              <a:rPr lang="en-US" sz="2400" b="1" dirty="0">
                <a:ln w="11430"/>
                <a:solidFill>
                  <a:srgbClr val="FF9933"/>
                </a:solidFill>
                <a:effectLst>
                  <a:outerShdw blurRad="50800" dist="39000" dir="5460000" algn="tl">
                    <a:srgbClr val="000000">
                      <a:alpha val="38000"/>
                    </a:srgbClr>
                  </a:outerShdw>
                </a:effectLs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2013</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graphicFrame>
        <p:nvGraphicFramePr>
          <p:cNvPr id="6" name="Chart 5"/>
          <p:cNvGraphicFramePr/>
          <p:nvPr>
            <p:extLst>
              <p:ext uri="{D42A27DB-BD31-4B8C-83A1-F6EECF244321}">
                <p14:modId xmlns:p14="http://schemas.microsoft.com/office/powerpoint/2010/main" val="3811273626"/>
              </p:ext>
            </p:extLst>
          </p:nvPr>
        </p:nvGraphicFramePr>
        <p:xfrm>
          <a:off x="457200" y="1143000"/>
          <a:ext cx="838200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9" name="Rectangle 4"/>
          <p:cNvSpPr>
            <a:spLocks noChangeArrowheads="1"/>
          </p:cNvSpPr>
          <p:nvPr/>
        </p:nvSpPr>
        <p:spPr bwMode="auto">
          <a:xfrm>
            <a:off x="381000" y="5486400"/>
            <a:ext cx="6781800" cy="861774"/>
          </a:xfrm>
          <a:prstGeom prst="rect">
            <a:avLst/>
          </a:prstGeom>
          <a:noFill/>
          <a:ln w="9525">
            <a:noFill/>
            <a:miter lim="800000"/>
            <a:headEnd/>
            <a:tailEnd/>
          </a:ln>
        </p:spPr>
        <p:txBody>
          <a:bodyPr wrap="square">
            <a:spAutoFit/>
          </a:bodyPr>
          <a:lstStyle/>
          <a:p>
            <a:pPr eaLnBrk="0" hangingPunct="0"/>
            <a:r>
              <a:rPr lang="en-US" sz="1000" dirty="0" smtClean="0">
                <a:solidFill>
                  <a:schemeClr val="bg2"/>
                </a:solidFill>
              </a:rPr>
              <a:t>*A total of 2,138 case reports of acute hepatitis C were received in 2013.  </a:t>
            </a:r>
          </a:p>
          <a:p>
            <a:pPr eaLnBrk="0" hangingPunct="0"/>
            <a:r>
              <a:rPr lang="en-US" sz="1000" baseline="30000" dirty="0" smtClean="0">
                <a:solidFill>
                  <a:schemeClr val="bg2"/>
                </a:solidFill>
                <a:cs typeface="Arial" charset="0"/>
              </a:rPr>
              <a:t>†</a:t>
            </a:r>
            <a:r>
              <a:rPr lang="en-US" sz="1000" baseline="30000" dirty="0" smtClean="0">
                <a:solidFill>
                  <a:schemeClr val="bg2"/>
                </a:solidFill>
              </a:rPr>
              <a:t> </a:t>
            </a:r>
            <a:r>
              <a:rPr lang="en-US" sz="1000" dirty="0" smtClean="0">
                <a:solidFill>
                  <a:schemeClr val="bg2"/>
                </a:solidFill>
              </a:rPr>
              <a:t>More than one risk exposure/behavior may be indicated on each case-report.</a:t>
            </a:r>
          </a:p>
          <a:p>
            <a:pPr eaLnBrk="0" hangingPunct="0"/>
            <a:r>
              <a:rPr lang="en-US" sz="1000" baseline="6000" dirty="0" smtClean="0">
                <a:solidFill>
                  <a:schemeClr val="bg2"/>
                </a:solidFill>
              </a:rPr>
              <a:t>§</a:t>
            </a:r>
            <a:r>
              <a:rPr lang="en-US" sz="1000" dirty="0" smtClean="0">
                <a:solidFill>
                  <a:schemeClr val="bg2"/>
                </a:solidFill>
              </a:rPr>
              <a:t>Risk data not reported. </a:t>
            </a:r>
          </a:p>
          <a:p>
            <a:pPr eaLnBrk="0" hangingPunct="0"/>
            <a:r>
              <a:rPr lang="en-US" sz="1000" baseline="30000" dirty="0" smtClean="0">
                <a:solidFill>
                  <a:schemeClr val="bg2"/>
                </a:solidFill>
              </a:rPr>
              <a:t>¶</a:t>
            </a:r>
            <a:r>
              <a:rPr lang="en-US" sz="1000" dirty="0" smtClean="0">
                <a:solidFill>
                  <a:schemeClr val="bg2"/>
                </a:solidFill>
              </a:rPr>
              <a:t>A total of 1,142 acute hepatitis C cases were reported among males in 2013.</a:t>
            </a:r>
          </a:p>
          <a:p>
            <a:pPr eaLnBrk="0" hangingPunct="0"/>
            <a:r>
              <a:rPr lang="en-US" sz="1000" dirty="0" smtClean="0">
                <a:solidFill>
                  <a:schemeClr val="bg2"/>
                </a:solidFill>
                <a:cs typeface="Arial" charset="0"/>
              </a:rPr>
              <a:t>Source</a:t>
            </a:r>
            <a:r>
              <a:rPr lang="en-US" sz="1000" dirty="0">
                <a:solidFill>
                  <a:schemeClr val="bg2"/>
                </a:solidFill>
                <a:cs typeface="Arial" charset="0"/>
              </a:rPr>
              <a:t>: National Notifiable Diseases Surveillance System (NNDSS)</a:t>
            </a:r>
          </a:p>
        </p:txBody>
      </p:sp>
    </p:spTree>
    <p:extLst>
      <p:ext uri="{BB962C8B-B14F-4D97-AF65-F5344CB8AC3E}">
        <p14:creationId xmlns:p14="http://schemas.microsoft.com/office/powerpoint/2010/main" val="2023317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1524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effectLst>
                  <a:outerShdw blurRad="50800" dist="39000" dir="5460000" algn="tl">
                    <a:srgbClr val="000000">
                      <a:alpha val="38000"/>
                    </a:srgbClr>
                  </a:outerShdw>
                </a:effectLst>
                <a:cs typeface="Arial" charset="0"/>
              </a:rPr>
              <a:t>Figure </a:t>
            </a:r>
            <a:r>
              <a:rPr lang="en-US" sz="2400" b="1" dirty="0" smtClean="0">
                <a:ln w="11430"/>
                <a:solidFill>
                  <a:srgbClr val="FF9933"/>
                </a:solidFill>
                <a:effectLst>
                  <a:outerShdw blurRad="50800" dist="39000" dir="5460000" algn="tl">
                    <a:srgbClr val="000000">
                      <a:alpha val="38000"/>
                    </a:srgbClr>
                  </a:outerShdw>
                </a:effectLst>
                <a:cs typeface="Arial" charset="0"/>
              </a:rPr>
              <a:t>4.6b. Acute </a:t>
            </a:r>
            <a:r>
              <a:rPr lang="en-US" sz="2400" b="1" dirty="0">
                <a:ln w="11430"/>
                <a:solidFill>
                  <a:srgbClr val="FF9933"/>
                </a:solidFill>
                <a:effectLst>
                  <a:outerShdw blurRad="50800" dist="39000" dir="5460000" algn="tl">
                    <a:srgbClr val="000000">
                      <a:alpha val="38000"/>
                    </a:srgbClr>
                  </a:outerShdw>
                </a:effectLst>
                <a:cs typeface="Arial" charset="0"/>
              </a:rPr>
              <a:t>hepatitis </a:t>
            </a:r>
            <a:r>
              <a:rPr lang="en-US" sz="2400" b="1" dirty="0" smtClean="0">
                <a:ln w="11430"/>
                <a:solidFill>
                  <a:srgbClr val="FF9933"/>
                </a:solidFill>
                <a:effectLst>
                  <a:outerShdw blurRad="50800" dist="39000" dir="5460000" algn="tl">
                    <a:srgbClr val="000000">
                      <a:alpha val="38000"/>
                    </a:srgbClr>
                  </a:outerShdw>
                </a:effectLst>
                <a:cs typeface="Arial" charset="0"/>
              </a:rPr>
              <a:t>C reports*, </a:t>
            </a:r>
            <a:br>
              <a:rPr lang="en-US" sz="2400" b="1" dirty="0" smtClean="0">
                <a:ln w="11430"/>
                <a:solidFill>
                  <a:srgbClr val="FF9933"/>
                </a:solidFill>
                <a:effectLst>
                  <a:outerShdw blurRad="50800" dist="39000" dir="5460000" algn="tl">
                    <a:srgbClr val="000000">
                      <a:alpha val="38000"/>
                    </a:srgbClr>
                  </a:outerShdw>
                </a:effectLst>
                <a:cs typeface="Arial" charset="0"/>
              </a:rPr>
            </a:br>
            <a:r>
              <a:rPr lang="en-US" sz="2400" b="1" dirty="0" smtClean="0">
                <a:ln w="11430"/>
                <a:solidFill>
                  <a:srgbClr val="FF9933"/>
                </a:solidFill>
                <a:effectLst>
                  <a:outerShdw blurRad="50800" dist="39000" dir="5460000" algn="tl">
                    <a:srgbClr val="000000">
                      <a:alpha val="38000"/>
                    </a:srgbClr>
                  </a:outerShdw>
                </a:effectLst>
                <a:cs typeface="Arial" charset="0"/>
              </a:rPr>
              <a:t>by </a:t>
            </a:r>
            <a:r>
              <a:rPr lang="en-US" sz="2400" b="1" smtClean="0">
                <a:ln w="11430"/>
                <a:solidFill>
                  <a:srgbClr val="FF9933"/>
                </a:solidFill>
                <a:effectLst>
                  <a:outerShdw blurRad="50800" dist="39000" dir="5460000" algn="tl">
                    <a:srgbClr val="000000">
                      <a:alpha val="38000"/>
                    </a:srgbClr>
                  </a:outerShdw>
                </a:effectLst>
                <a:cs typeface="Arial" charset="0"/>
              </a:rPr>
              <a:t>risk exposure/behavior</a:t>
            </a:r>
            <a:r>
              <a:rPr lang="en-US" sz="2400" b="1" baseline="30000" smtClean="0">
                <a:ln w="11430"/>
                <a:solidFill>
                  <a:srgbClr val="FFC000"/>
                </a:solidFill>
                <a:effectLst>
                  <a:outerShdw blurRad="50800" dist="39000" dir="5460000" algn="tl">
                    <a:srgbClr val="000000">
                      <a:alpha val="38000"/>
                    </a:srgbClr>
                  </a:outerShdw>
                </a:effectLst>
                <a:cs typeface="Arial" charset="0"/>
              </a:rPr>
              <a:t>†</a:t>
            </a:r>
            <a:r>
              <a:rPr lang="en-US" sz="2400" b="1" smtClean="0">
                <a:ln w="11430"/>
                <a:solidFill>
                  <a:srgbClr val="FF9933"/>
                </a:solidFill>
                <a:effectLst>
                  <a:outerShdw blurRad="50800" dist="39000" dir="5460000" algn="tl">
                    <a:srgbClr val="000000">
                      <a:alpha val="38000"/>
                    </a:srgbClr>
                  </a:outerShdw>
                </a:effectLst>
                <a:cs typeface="Arial" charset="0"/>
              </a:rPr>
              <a:t> </a:t>
            </a:r>
            <a:r>
              <a:rPr lang="en-US" sz="1800" b="1" dirty="0" smtClean="0">
                <a:ln w="11430"/>
                <a:solidFill>
                  <a:srgbClr val="FF9933"/>
                </a:solidFill>
                <a:effectLst>
                  <a:outerShdw blurRad="50800" dist="39000" dir="5460000" algn="tl">
                    <a:srgbClr val="000000">
                      <a:alpha val="38000"/>
                    </a:srgbClr>
                  </a:outerShdw>
                </a:effectLst>
                <a:cs typeface="Arial" charset="0"/>
              </a:rPr>
              <a:t>—</a:t>
            </a:r>
            <a:r>
              <a:rPr lang="en-US" sz="2400" b="1" dirty="0" smtClean="0">
                <a:ln w="11430"/>
                <a:solidFill>
                  <a:srgbClr val="FF9933"/>
                </a:solidFill>
                <a:effectLst>
                  <a:outerShdw blurRad="50800" dist="39000" dir="5460000" algn="tl">
                    <a:srgbClr val="000000">
                      <a:alpha val="38000"/>
                    </a:srgbClr>
                  </a:outerShdw>
                </a:effectLst>
                <a:cs typeface="Arial" charset="0"/>
              </a:rPr>
              <a:t> </a:t>
            </a:r>
            <a:r>
              <a:rPr lang="en-US" sz="2400" b="1" dirty="0">
                <a:ln w="11430"/>
                <a:solidFill>
                  <a:srgbClr val="FF9933"/>
                </a:solidFill>
                <a:effectLst>
                  <a:outerShdw blurRad="50800" dist="39000" dir="5460000" algn="tl">
                    <a:srgbClr val="000000">
                      <a:alpha val="38000"/>
                    </a:srgbClr>
                  </a:outerShdw>
                </a:effectLst>
                <a:cs typeface="Arial" charset="0"/>
              </a:rPr>
              <a:t>United States, </a:t>
            </a:r>
            <a:r>
              <a:rPr lang="en-US" sz="2400" b="1" dirty="0" smtClean="0">
                <a:ln w="11430"/>
                <a:solidFill>
                  <a:srgbClr val="FF9933"/>
                </a:solidFill>
                <a:effectLst>
                  <a:outerShdw blurRad="50800" dist="39000" dir="5460000" algn="tl">
                    <a:srgbClr val="000000">
                      <a:alpha val="38000"/>
                    </a:srgbClr>
                  </a:outerShdw>
                </a:effectLst>
                <a:cs typeface="Arial" charset="0"/>
              </a:rPr>
              <a:t>2013</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graphicFrame>
        <p:nvGraphicFramePr>
          <p:cNvPr id="5" name="Chart 4"/>
          <p:cNvGraphicFramePr/>
          <p:nvPr>
            <p:extLst>
              <p:ext uri="{D42A27DB-BD31-4B8C-83A1-F6EECF244321}">
                <p14:modId xmlns:p14="http://schemas.microsoft.com/office/powerpoint/2010/main" val="2270903023"/>
              </p:ext>
            </p:extLst>
          </p:nvPr>
        </p:nvGraphicFramePr>
        <p:xfrm>
          <a:off x="228600" y="1143000"/>
          <a:ext cx="8534400" cy="4408966"/>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4"/>
          <p:cNvSpPr>
            <a:spLocks noChangeArrowheads="1"/>
          </p:cNvSpPr>
          <p:nvPr/>
        </p:nvSpPr>
        <p:spPr bwMode="auto">
          <a:xfrm>
            <a:off x="381000" y="5638800"/>
            <a:ext cx="5791200" cy="707886"/>
          </a:xfrm>
          <a:prstGeom prst="rect">
            <a:avLst/>
          </a:prstGeom>
          <a:noFill/>
          <a:ln w="9525">
            <a:noFill/>
            <a:miter lim="800000"/>
            <a:headEnd/>
            <a:tailEnd/>
          </a:ln>
        </p:spPr>
        <p:txBody>
          <a:bodyPr wrap="square">
            <a:spAutoFit/>
          </a:bodyPr>
          <a:lstStyle/>
          <a:p>
            <a:pPr eaLnBrk="0" hangingPunct="0"/>
            <a:r>
              <a:rPr lang="en-US" sz="1000" dirty="0" smtClean="0">
                <a:solidFill>
                  <a:schemeClr val="bg2"/>
                </a:solidFill>
              </a:rPr>
              <a:t>*A total of 2,137 case reports of  acute hepatitis C were received in 2013.  </a:t>
            </a:r>
          </a:p>
          <a:p>
            <a:pPr eaLnBrk="0" hangingPunct="0"/>
            <a:r>
              <a:rPr lang="en-US" sz="1000" baseline="30000" dirty="0" smtClean="0">
                <a:solidFill>
                  <a:schemeClr val="bg2"/>
                </a:solidFill>
                <a:cs typeface="Arial" charset="0"/>
              </a:rPr>
              <a:t>†</a:t>
            </a:r>
            <a:r>
              <a:rPr lang="en-US" sz="1000" dirty="0" smtClean="0">
                <a:solidFill>
                  <a:schemeClr val="bg2"/>
                </a:solidFill>
              </a:rPr>
              <a:t>More than one risk exposure/behavior may be indicated on each case-report.</a:t>
            </a:r>
          </a:p>
          <a:p>
            <a:pPr eaLnBrk="0" hangingPunct="0"/>
            <a:r>
              <a:rPr lang="en-US" sz="1000" baseline="30000" dirty="0" smtClean="0">
                <a:solidFill>
                  <a:schemeClr val="bg2"/>
                </a:solidFill>
              </a:rPr>
              <a:t> </a:t>
            </a:r>
            <a:r>
              <a:rPr lang="en-US" sz="1000" baseline="6000" dirty="0" smtClean="0">
                <a:solidFill>
                  <a:schemeClr val="bg2"/>
                </a:solidFill>
              </a:rPr>
              <a:t>§</a:t>
            </a:r>
            <a:r>
              <a:rPr lang="en-US" sz="1000" dirty="0" smtClean="0">
                <a:solidFill>
                  <a:schemeClr val="bg2"/>
                </a:solidFill>
              </a:rPr>
              <a:t>Risk data not reported.</a:t>
            </a:r>
          </a:p>
          <a:p>
            <a:pPr eaLnBrk="0" hangingPunct="0"/>
            <a:r>
              <a:rPr lang="en-US" sz="1000" dirty="0" smtClean="0">
                <a:solidFill>
                  <a:schemeClr val="bg2"/>
                </a:solidFill>
                <a:cs typeface="Arial" charset="0"/>
              </a:rPr>
              <a:t>Source</a:t>
            </a:r>
            <a:r>
              <a:rPr lang="en-US" sz="1000" dirty="0">
                <a:solidFill>
                  <a:schemeClr val="bg2"/>
                </a:solidFill>
                <a:cs typeface="Arial" charset="0"/>
              </a:rPr>
              <a:t>: National Notifiable Diseases Surveillance System (NNDSS)</a:t>
            </a:r>
          </a:p>
        </p:txBody>
      </p:sp>
    </p:spTree>
    <p:extLst>
      <p:ext uri="{BB962C8B-B14F-4D97-AF65-F5344CB8AC3E}">
        <p14:creationId xmlns:p14="http://schemas.microsoft.com/office/powerpoint/2010/main" val="1408698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1067</Words>
  <Application>Microsoft Office PowerPoint</Application>
  <PresentationFormat>On-screen Show (4:3)</PresentationFormat>
  <Paragraphs>61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Courier New</vt:lpstr>
      <vt:lpstr>Office Theme</vt:lpstr>
      <vt:lpstr>Figure 4.1. Reported number of acute hepatitis C cases — United States, 2000–2013</vt:lpstr>
      <vt:lpstr>Figure 4.2. Incidence of acute hepatitis C,  by age group — United States, 2000–2013</vt:lpstr>
      <vt:lpstr>Figure 4.3. Incidence of acute hepatitis C,   by sex — United States, 2000–2013</vt:lpstr>
      <vt:lpstr>Figure 4.4. Incidence of acute hepatitis C,  by race/ethnicity — United States, 2000–2013</vt:lpstr>
      <vt:lpstr>Figure 4.5. Availability of risk exposures/behaviors associated with acute hepatitis C — United States, 2013</vt:lpstr>
      <vt:lpstr>Figure 4.6a. Acute hepatitis C reports*,  by risk exposure/behavior† — United States, 2013</vt:lpstr>
      <vt:lpstr>Figure 4.6b. Acute hepatitis C reports*,  by risk exposure/behavior† — United States, 2013</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4.1. Reported number of acute hepatitis C cases — United States, 2000–2013</dc:title>
  <dc:creator>CDC User</dc:creator>
  <cp:lastModifiedBy>Peterson, Paul (CDC/OID/NCHHSTP) (CTR)</cp:lastModifiedBy>
  <cp:revision>27</cp:revision>
  <dcterms:created xsi:type="dcterms:W3CDTF">2014-11-25T14:52:55Z</dcterms:created>
  <dcterms:modified xsi:type="dcterms:W3CDTF">2015-04-22T17:22:34Z</dcterms:modified>
</cp:coreProperties>
</file>