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0000FF"/>
    <a:srgbClr val="8A343D"/>
    <a:srgbClr val="7CA295"/>
    <a:srgbClr val="993300"/>
    <a:srgbClr val="800000"/>
    <a:srgbClr val="FF9900"/>
    <a:srgbClr val="FF9933"/>
    <a:srgbClr val="9933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779" autoAdjust="0"/>
  </p:normalViewPr>
  <p:slideViewPr>
    <p:cSldViewPr>
      <p:cViewPr varScale="1">
        <p:scale>
          <a:sx n="84" d="100"/>
          <a:sy n="84" d="100"/>
        </p:scale>
        <p:origin x="77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97484276729561"/>
          <c:y val="3.168543372754519E-2"/>
          <c:w val="0.81530488376452948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7CA295"/>
            </a:solidFill>
          </c:spPr>
          <c:invertIfNegative val="0"/>
          <c:dLbls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FFC000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Occupation</c:v>
                </c:pt>
                <c:pt idx="1">
                  <c:v>Dialysis patient</c:v>
                </c:pt>
                <c:pt idx="2">
                  <c:v>Transfusion Recipient</c:v>
                </c:pt>
                <c:pt idx="3">
                  <c:v>Surgery</c:v>
                </c:pt>
                <c:pt idx="4">
                  <c:v>Needle Stick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11</c:v>
                </c:pt>
                <c:pt idx="3">
                  <c:v>147</c:v>
                </c:pt>
                <c:pt idx="4">
                  <c:v>61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8A343D"/>
            </a:solidFill>
          </c:spPr>
          <c:invertIfNegative val="0"/>
          <c:dLbls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0000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Occupation</c:v>
                </c:pt>
                <c:pt idx="1">
                  <c:v>Dialysis patient</c:v>
                </c:pt>
                <c:pt idx="2">
                  <c:v>Transfusion Recipient</c:v>
                </c:pt>
                <c:pt idx="3">
                  <c:v>Surgery</c:v>
                </c:pt>
                <c:pt idx="4">
                  <c:v>Needle Stick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1576</c:v>
                </c:pt>
                <c:pt idx="1">
                  <c:v>1216</c:v>
                </c:pt>
                <c:pt idx="2">
                  <c:v>1482</c:v>
                </c:pt>
                <c:pt idx="3">
                  <c:v>1335</c:v>
                </c:pt>
                <c:pt idx="4">
                  <c:v>1297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0000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Occupation</c:v>
                </c:pt>
                <c:pt idx="1">
                  <c:v>Dialysis patient</c:v>
                </c:pt>
                <c:pt idx="2">
                  <c:v>Transfusion Recipient</c:v>
                </c:pt>
                <c:pt idx="3">
                  <c:v>Surgery</c:v>
                </c:pt>
                <c:pt idx="4">
                  <c:v>Needle Stick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1473</c:v>
                </c:pt>
                <c:pt idx="1">
                  <c:v>1833</c:v>
                </c:pt>
                <c:pt idx="2">
                  <c:v>1557</c:v>
                </c:pt>
                <c:pt idx="3">
                  <c:v>1568</c:v>
                </c:pt>
                <c:pt idx="4">
                  <c:v>1692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22334848"/>
        <c:axId val="222334456"/>
      </c:barChart>
      <c:valAx>
        <c:axId val="222334456"/>
        <c:scaling>
          <c:orientation val="minMax"/>
          <c:max val="2000"/>
          <c:min val="0"/>
        </c:scaling>
        <c:delete val="0"/>
        <c:axPos val="t"/>
        <c:majorGridlines/>
        <c:numFmt formatCode="#,##0" sourceLinked="0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>
                <a:solidFill>
                  <a:srgbClr val="FFC000"/>
                </a:solidFill>
              </a:defRPr>
            </a:pPr>
            <a:endParaRPr lang="en-US"/>
          </a:p>
        </c:txPr>
        <c:crossAx val="222334848"/>
        <c:crosses val="autoZero"/>
        <c:crossBetween val="between"/>
      </c:valAx>
      <c:catAx>
        <c:axId val="222334848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rgbClr val="FFC000"/>
                </a:solidFill>
              </a:defRPr>
            </a:pPr>
            <a:endParaRPr lang="en-US"/>
          </a:p>
        </c:txPr>
        <c:crossAx val="222334456"/>
        <c:crosses val="autoZero"/>
        <c:auto val="0"/>
        <c:lblAlgn val="ctr"/>
        <c:lblOffset val="50"/>
        <c:tickMarkSkip val="1"/>
        <c:noMultiLvlLbl val="0"/>
      </c:catAx>
      <c:spPr>
        <a:noFill/>
        <a:ln>
          <a:solidFill>
            <a:srgbClr val="FFC000"/>
          </a:solidFill>
        </a:ln>
      </c:spPr>
    </c:plotArea>
    <c:legend>
      <c:legendPos val="r"/>
      <c:layout>
        <c:manualLayout>
          <c:xMode val="edge"/>
          <c:yMode val="edge"/>
          <c:x val="0.81231533558305202"/>
          <c:y val="0.42367593632847655"/>
          <c:w val="0.14155371203599551"/>
          <c:h val="0.22389127065166756"/>
        </c:manualLayout>
      </c:layout>
      <c:overlay val="1"/>
      <c:txPr>
        <a:bodyPr/>
        <a:lstStyle/>
        <a:p>
          <a:pPr>
            <a:defRPr>
              <a:solidFill>
                <a:srgbClr val="FFC000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3FD44-8CB9-42DF-8FBC-4A426F377608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7A9522-B737-4338-8F9E-88DAC7C78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67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Figure 3.6b presents reported risk exposures/behaviors during the incubation period, 6 weeks to 6 months prior to onset of symptoms.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the 1,577 case-reports that included information about occupational exposures, 0.1% (n=1) indicated employment in a medical, dental, or other field involving contact with human blood.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the 1,217 case-reports that included information about receipt of dialysis or kidney transplant, 0.1% (n=1) indicated patient receipt of dialysis or a kidney transplant.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the 1,493 case-reports that included information about receipt of blood transfusion, 0.7% (n=11) indicated patient receipt of a blood transfusion.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the 1,482 case-reports that included information about surgery, 9.9% (n=147) indicated having surgery.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the 1,358 case-reports that included information about needle stick injury, 4.5% (n=61) indicated having an accidental needle stick/puncture.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653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18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40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22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7534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6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0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8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2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5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81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78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2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C58C-A9CE-4728-9BEE-099A3B8F4A99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990600" y="381000"/>
            <a:ext cx="82296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3.6b. Acute hepatitis B reports*, </a:t>
            </a:r>
            <a:b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by risk </a:t>
            </a:r>
            <a: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exposure/behavior</a:t>
            </a:r>
            <a:r>
              <a:rPr lang="en-US" sz="2400" b="1" baseline="3000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pitchFamily="34" charset="0"/>
              </a:rPr>
              <a:t>†</a:t>
            </a:r>
            <a: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— United States, 2013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57200" y="5791200"/>
            <a:ext cx="7010400" cy="746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Aft>
                <a:spcPts val="100"/>
              </a:spcAft>
            </a:pPr>
            <a:r>
              <a:rPr lang="en-US" sz="1000" b="0" dirty="0" smtClean="0">
                <a:solidFill>
                  <a:schemeClr val="bg2"/>
                </a:solidFill>
                <a:latin typeface="+mj-lt"/>
              </a:rPr>
              <a:t>*A total of 3,050 case reports of hepatitis B were received in 2013.  </a:t>
            </a:r>
          </a:p>
          <a:p>
            <a:pPr eaLnBrk="0" hangingPunct="0">
              <a:spcAft>
                <a:spcPts val="100"/>
              </a:spcAft>
            </a:pPr>
            <a:r>
              <a:rPr lang="en-US" sz="1000" b="0" baseline="30000" dirty="0" smtClean="0">
                <a:solidFill>
                  <a:schemeClr val="bg2"/>
                </a:solidFill>
                <a:latin typeface="+mj-lt"/>
                <a:cs typeface="Arial" charset="0"/>
              </a:rPr>
              <a:t>†</a:t>
            </a:r>
            <a:r>
              <a:rPr lang="en-US" sz="1000" b="0" dirty="0" smtClean="0">
                <a:solidFill>
                  <a:schemeClr val="bg2"/>
                </a:solidFill>
                <a:latin typeface="+mj-lt"/>
              </a:rPr>
              <a:t>More than one risk exposure/behavior may be indicated on each case-report.</a:t>
            </a:r>
          </a:p>
          <a:p>
            <a:pPr eaLnBrk="0" hangingPunct="0">
              <a:spcAft>
                <a:spcPts val="100"/>
              </a:spcAft>
            </a:pPr>
            <a:r>
              <a:rPr lang="en-US" sz="1000" b="0" baseline="8000" dirty="0" smtClean="0">
                <a:solidFill>
                  <a:schemeClr val="bg2"/>
                </a:solidFill>
                <a:latin typeface="+mj-lt"/>
              </a:rPr>
              <a:t>§</a:t>
            </a:r>
            <a:r>
              <a:rPr lang="en-US" sz="1000" b="0" dirty="0" smtClean="0">
                <a:solidFill>
                  <a:schemeClr val="bg2"/>
                </a:solidFill>
                <a:latin typeface="+mj-lt"/>
              </a:rPr>
              <a:t>Risk data not reported.</a:t>
            </a:r>
          </a:p>
          <a:p>
            <a:pPr eaLnBrk="0" hangingPunct="0">
              <a:spcAft>
                <a:spcPts val="100"/>
              </a:spcAft>
            </a:pPr>
            <a:r>
              <a:rPr lang="en-US" sz="1000" b="0" dirty="0" smtClean="0">
                <a:solidFill>
                  <a:schemeClr val="bg2"/>
                </a:solidFill>
                <a:latin typeface="+mj-lt"/>
                <a:cs typeface="Arial" charset="0"/>
              </a:rPr>
              <a:t>Source</a:t>
            </a:r>
            <a:r>
              <a:rPr lang="en-US" sz="1000" b="0" dirty="0">
                <a:solidFill>
                  <a:schemeClr val="bg2"/>
                </a:solidFill>
                <a:latin typeface="+mj-lt"/>
                <a:cs typeface="Arial" charset="0"/>
              </a:rPr>
              <a:t>: National </a:t>
            </a:r>
            <a:r>
              <a:rPr lang="en-US" sz="1000" b="0" dirty="0" err="1">
                <a:solidFill>
                  <a:schemeClr val="bg2"/>
                </a:solidFill>
                <a:latin typeface="+mj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j-lt"/>
                <a:cs typeface="Arial" charset="0"/>
              </a:rPr>
              <a:t> Diseases Surveillance System (NNDSS)</a:t>
            </a:r>
          </a:p>
        </p:txBody>
      </p:sp>
      <p:sp>
        <p:nvSpPr>
          <p:cNvPr id="49" name="Rectangle 49"/>
          <p:cNvSpPr>
            <a:spLocks noChangeArrowheads="1"/>
          </p:cNvSpPr>
          <p:nvPr/>
        </p:nvSpPr>
        <p:spPr bwMode="auto">
          <a:xfrm>
            <a:off x="4696693" y="5544979"/>
            <a:ext cx="155170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Number of cases</a:t>
            </a:r>
          </a:p>
        </p:txBody>
      </p:sp>
      <p:graphicFrame>
        <p:nvGraphicFramePr>
          <p:cNvPr id="50" name="Chart 49"/>
          <p:cNvGraphicFramePr/>
          <p:nvPr>
            <p:extLst>
              <p:ext uri="{D42A27DB-BD31-4B8C-83A1-F6EECF244321}">
                <p14:modId xmlns:p14="http://schemas.microsoft.com/office/powerpoint/2010/main" val="3394376194"/>
              </p:ext>
            </p:extLst>
          </p:nvPr>
        </p:nvGraphicFramePr>
        <p:xfrm>
          <a:off x="304800" y="1295400"/>
          <a:ext cx="8534400" cy="4296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656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209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Figure 3.6b. Acute hepatitis B reports*,  by risk exposure/behavior† — United States, 2013</vt:lpstr>
    </vt:vector>
  </TitlesOfParts>
  <Company>Centers for Disease Control and Prevention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CDC User</dc:creator>
  <cp:lastModifiedBy>Peterson, Paul (CDC/OID/NCHHSTP) (CTR)</cp:lastModifiedBy>
  <cp:revision>31</cp:revision>
  <dcterms:created xsi:type="dcterms:W3CDTF">2014-11-24T22:15:53Z</dcterms:created>
  <dcterms:modified xsi:type="dcterms:W3CDTF">2015-04-08T13:21:33Z</dcterms:modified>
</cp:coreProperties>
</file>