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3.37</c:v>
                </c:pt>
                <c:pt idx="1">
                  <c:v>3.43</c:v>
                </c:pt>
                <c:pt idx="2">
                  <c:v>5.43</c:v>
                </c:pt>
                <c:pt idx="3">
                  <c:v>2.75</c:v>
                </c:pt>
                <c:pt idx="4">
                  <c:v>1.5</c:v>
                </c:pt>
                <c:pt idx="5">
                  <c:v>1.57</c:v>
                </c:pt>
                <c:pt idx="6">
                  <c:v>1.55</c:v>
                </c:pt>
                <c:pt idx="7">
                  <c:v>1.44</c:v>
                </c:pt>
                <c:pt idx="8">
                  <c:v>1.77</c:v>
                </c:pt>
                <c:pt idx="9">
                  <c:v>1.02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  <c:pt idx="13">
                  <c:v>0.69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rgbClr val="FF9933"/>
              </a:solidFill>
            </a:ln>
          </c:spPr>
          <c:marker>
            <c:symbol val="diamond"/>
            <c:size val="9"/>
            <c:spPr>
              <a:solidFill>
                <a:schemeClr val="accent6">
                  <a:lumMod val="75000"/>
                </a:schemeClr>
              </a:solidFill>
              <a:ln>
                <a:solidFill>
                  <a:srgbClr val="FF9933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3.81</c:v>
                </c:pt>
                <c:pt idx="1">
                  <c:v>2.96</c:v>
                </c:pt>
                <c:pt idx="2">
                  <c:v>2.02</c:v>
                </c:pt>
                <c:pt idx="3">
                  <c:v>1.61</c:v>
                </c:pt>
                <c:pt idx="4">
                  <c:v>1.33</c:v>
                </c:pt>
                <c:pt idx="5">
                  <c:v>1.28</c:v>
                </c:pt>
                <c:pt idx="6">
                  <c:v>1.25</c:v>
                </c:pt>
                <c:pt idx="7">
                  <c:v>0.95</c:v>
                </c:pt>
                <c:pt idx="8">
                  <c:v>0.75</c:v>
                </c:pt>
                <c:pt idx="9">
                  <c:v>0.68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  <c:pt idx="13">
                  <c:v>0.33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4.51</c:v>
                </c:pt>
                <c:pt idx="1">
                  <c:v>4.16</c:v>
                </c:pt>
                <c:pt idx="2">
                  <c:v>3.77</c:v>
                </c:pt>
                <c:pt idx="3">
                  <c:v>3.46</c:v>
                </c:pt>
                <c:pt idx="4">
                  <c:v>2.92</c:v>
                </c:pt>
                <c:pt idx="5">
                  <c:v>2.96</c:v>
                </c:pt>
                <c:pt idx="6">
                  <c:v>2.31</c:v>
                </c:pt>
                <c:pt idx="7">
                  <c:v>2.3199999999999998</c:v>
                </c:pt>
                <c:pt idx="8">
                  <c:v>2.19</c:v>
                </c:pt>
                <c:pt idx="9">
                  <c:v>1.66</c:v>
                </c:pt>
                <c:pt idx="10">
                  <c:v>1.7</c:v>
                </c:pt>
                <c:pt idx="11">
                  <c:v>1.37</c:v>
                </c:pt>
                <c:pt idx="12">
                  <c:v>1.1100000000000001</c:v>
                </c:pt>
                <c:pt idx="13">
                  <c:v>0.95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1.22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  <c:pt idx="13">
                  <c:v>0.92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square"/>
            <c:size val="8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1.95</c:v>
                </c:pt>
                <c:pt idx="1">
                  <c:v>1.77</c:v>
                </c:pt>
                <c:pt idx="2">
                  <c:v>1.53</c:v>
                </c:pt>
                <c:pt idx="3">
                  <c:v>1.06</c:v>
                </c:pt>
                <c:pt idx="4">
                  <c:v>0.97</c:v>
                </c:pt>
                <c:pt idx="5">
                  <c:v>1.1200000000000001</c:v>
                </c:pt>
                <c:pt idx="6">
                  <c:v>1.1299999999999999</c:v>
                </c:pt>
                <c:pt idx="7">
                  <c:v>0.96</c:v>
                </c:pt>
                <c:pt idx="8">
                  <c:v>0.8</c:v>
                </c:pt>
                <c:pt idx="9">
                  <c:v>0.66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  <c:pt idx="13">
                  <c:v>0.38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7684600"/>
        <c:axId val="217684992"/>
      </c:lineChart>
      <c:catAx>
        <c:axId val="2176846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44990741409617374"/>
              <c:y val="0.9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217684992"/>
        <c:crosses val="autoZero"/>
        <c:auto val="1"/>
        <c:lblAlgn val="ctr"/>
        <c:lblOffset val="100"/>
        <c:tickLblSkip val="2"/>
        <c:noMultiLvlLbl val="0"/>
      </c:catAx>
      <c:valAx>
        <c:axId val="2176849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solidFill>
                      <a:srgbClr val="FF9933"/>
                    </a:solidFill>
                  </a:defRPr>
                </a:pPr>
                <a:r>
                  <a:rPr lang="en-US" sz="14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4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3.0454622071323647E-3"/>
              <c:y val="0.2377508436445444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217684600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6619434952706382"/>
          <c:y val="0.22677052868391451"/>
          <c:w val="0.39276853365027486"/>
          <c:h val="0.3492098005515808"/>
        </c:manualLayout>
      </c:layout>
      <c:overlay val="0"/>
      <c:txPr>
        <a:bodyPr/>
        <a:lstStyle/>
        <a:p>
          <a:pPr>
            <a:defRPr sz="1400" b="0" u="none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2000-2013, the rate of acute hepatitis B declined among all racial/ethnic populations, except for a 58.3% increase among American Indians/Alaska Natives from 2001-2002 and a 10.8% increase among non-Hispanic Whites from 2012-2013. 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the rate of acute hepatitis B was lowest among Asians/Pacific Islanders (0.33 cases per 100,000 population) and highest for non-Hispanic Blacks (0.95 cases per 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04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3.4. Incidence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 by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race/ethnicity —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United States,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597023393"/>
              </p:ext>
            </p:extLst>
          </p:nvPr>
        </p:nvGraphicFramePr>
        <p:xfrm>
          <a:off x="381000" y="914400"/>
          <a:ext cx="8305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804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61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3.4. Incidence of acute hepatitis B,  by race/ethnicity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33</cp:revision>
  <dcterms:created xsi:type="dcterms:W3CDTF">2014-11-24T22:15:53Z</dcterms:created>
  <dcterms:modified xsi:type="dcterms:W3CDTF">2015-04-08T13:19:38Z</dcterms:modified>
</cp:coreProperties>
</file>