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2" r:id="rId6"/>
    <p:sldId id="265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0000FF"/>
    <a:srgbClr val="8A343D"/>
    <a:srgbClr val="7CA295"/>
    <a:srgbClr val="993300"/>
    <a:srgbClr val="800000"/>
    <a:srgbClr val="FF9900"/>
    <a:srgbClr val="FF9933"/>
    <a:srgbClr val="99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779" autoAdjust="0"/>
  </p:normalViewPr>
  <p:slideViewPr>
    <p:cSldViewPr>
      <p:cViewPr varScale="1">
        <p:scale>
          <a:sx n="84" d="100"/>
          <a:sy n="84" d="100"/>
        </p:scale>
        <p:origin x="77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ReportedNumber</c:v>
                </c:pt>
              </c:strCache>
            </c:strRef>
          </c:tx>
          <c:spPr>
            <a:ln>
              <a:solidFill>
                <a:srgbClr val="00FF00"/>
              </a:solidFill>
            </a:ln>
          </c:spPr>
          <c:marker>
            <c:spPr>
              <a:solidFill>
                <a:srgbClr val="00FF00"/>
              </a:solidFill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8036</c:v>
                </c:pt>
                <c:pt idx="1">
                  <c:v>7844</c:v>
                </c:pt>
                <c:pt idx="2">
                  <c:v>8064</c:v>
                </c:pt>
                <c:pt idx="3">
                  <c:v>7526</c:v>
                </c:pt>
                <c:pt idx="4">
                  <c:v>6212</c:v>
                </c:pt>
                <c:pt idx="5">
                  <c:v>5494</c:v>
                </c:pt>
                <c:pt idx="6">
                  <c:v>4713</c:v>
                </c:pt>
                <c:pt idx="7">
                  <c:v>4519</c:v>
                </c:pt>
                <c:pt idx="8">
                  <c:v>4029</c:v>
                </c:pt>
                <c:pt idx="9">
                  <c:v>3371</c:v>
                </c:pt>
                <c:pt idx="10">
                  <c:v>3350</c:v>
                </c:pt>
                <c:pt idx="11">
                  <c:v>2903</c:v>
                </c:pt>
                <c:pt idx="12">
                  <c:v>2895</c:v>
                </c:pt>
                <c:pt idx="13">
                  <c:v>3050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1633976"/>
        <c:axId val="120321208"/>
      </c:lineChart>
      <c:catAx>
        <c:axId val="1216339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1"/>
                    </a:solidFill>
                  </a:defRPr>
                </a:pPr>
                <a:r>
                  <a:rPr lang="en-US" sz="1600" b="0" dirty="0" smtClean="0">
                    <a:solidFill>
                      <a:schemeClr val="bg1"/>
                    </a:solidFill>
                  </a:rPr>
                  <a:t>Year</a:t>
                </a:r>
                <a:endParaRPr lang="en-US" sz="1600" b="0" dirty="0">
                  <a:solidFill>
                    <a:schemeClr val="bg1"/>
                  </a:solidFill>
                </a:endParaRPr>
              </a:p>
            </c:rich>
          </c:tx>
          <c:layout>
            <c:manualLayout>
              <c:xMode val="edge"/>
              <c:yMode val="edge"/>
              <c:x val="0.47712644204358184"/>
              <c:y val="0.9030924855491330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1"/>
                </a:solidFill>
              </a:defRPr>
            </a:pPr>
            <a:endParaRPr lang="en-US"/>
          </a:p>
        </c:txPr>
        <c:crossAx val="120321208"/>
        <c:crosses val="autoZero"/>
        <c:auto val="1"/>
        <c:lblAlgn val="ctr"/>
        <c:lblOffset val="100"/>
        <c:tickLblSkip val="2"/>
        <c:noMultiLvlLbl val="0"/>
      </c:catAx>
      <c:valAx>
        <c:axId val="12032120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 baseline="0">
                    <a:solidFill>
                      <a:srgbClr val="FF9933"/>
                    </a:solidFill>
                  </a:defRPr>
                </a:pPr>
                <a:r>
                  <a:rPr lang="en-US" sz="1600" b="0" baseline="0" dirty="0" smtClean="0">
                    <a:solidFill>
                      <a:srgbClr val="FF9933"/>
                    </a:solidFill>
                  </a:rPr>
                  <a:t>Number of cases</a:t>
                </a:r>
                <a:endParaRPr lang="en-US" sz="1600" b="0" baseline="0" dirty="0">
                  <a:solidFill>
                    <a:srgbClr val="FF9933"/>
                  </a:solidFill>
                </a:endParaRPr>
              </a:p>
            </c:rich>
          </c:tx>
          <c:layout>
            <c:manualLayout>
              <c:xMode val="edge"/>
              <c:yMode val="edge"/>
              <c:x val="9.6899224806201549E-3"/>
              <c:y val="0.21614514587410677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spPr>
          <a:ln>
            <a:solidFill>
              <a:srgbClr val="FFC000"/>
            </a:solidFill>
          </a:ln>
        </c:spPr>
        <c:txPr>
          <a:bodyPr/>
          <a:lstStyle/>
          <a:p>
            <a:pPr>
              <a:defRPr sz="1400">
                <a:solidFill>
                  <a:srgbClr val="FF9933"/>
                </a:solidFill>
              </a:defRPr>
            </a:pPr>
            <a:endParaRPr lang="en-US"/>
          </a:p>
        </c:txPr>
        <c:crossAx val="121633976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0-19 yrs</c:v>
                </c:pt>
              </c:strCache>
            </c:strRef>
          </c:tx>
          <c:spPr>
            <a:ln>
              <a:solidFill>
                <a:schemeClr val="bg2"/>
              </a:solidFill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0.61</c:v>
                </c:pt>
                <c:pt idx="1">
                  <c:v>0.46</c:v>
                </c:pt>
                <c:pt idx="2">
                  <c:v>0.34</c:v>
                </c:pt>
                <c:pt idx="3">
                  <c:v>0.26</c:v>
                </c:pt>
                <c:pt idx="4">
                  <c:v>0.18</c:v>
                </c:pt>
                <c:pt idx="5">
                  <c:v>0.15</c:v>
                </c:pt>
                <c:pt idx="6">
                  <c:v>0.09</c:v>
                </c:pt>
                <c:pt idx="7">
                  <c:v>0.1</c:v>
                </c:pt>
                <c:pt idx="8">
                  <c:v>0.09</c:v>
                </c:pt>
                <c:pt idx="9">
                  <c:v>0.06</c:v>
                </c:pt>
                <c:pt idx="10">
                  <c:v>0.06</c:v>
                </c:pt>
                <c:pt idx="11">
                  <c:v>0.04</c:v>
                </c:pt>
                <c:pt idx="12">
                  <c:v>0.03</c:v>
                </c:pt>
                <c:pt idx="13">
                  <c:v>0.03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20-29 yrs</c:v>
                </c:pt>
              </c:strCache>
            </c:strRef>
          </c:tx>
          <c:spPr>
            <a:ln>
              <a:solidFill>
                <a:srgbClr val="9933FF"/>
              </a:solidFill>
            </a:ln>
          </c:spPr>
          <c:marker>
            <c:symbol val="diamond"/>
            <c:size val="9"/>
            <c:spPr>
              <a:solidFill>
                <a:srgbClr val="9933FF"/>
              </a:solidFill>
              <a:ln>
                <a:solidFill>
                  <a:srgbClr val="9933FF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5.13</c:v>
                </c:pt>
                <c:pt idx="1">
                  <c:v>4.78</c:v>
                </c:pt>
                <c:pt idx="2">
                  <c:v>4.8099999999999996</c:v>
                </c:pt>
                <c:pt idx="3">
                  <c:v>4.3</c:v>
                </c:pt>
                <c:pt idx="4">
                  <c:v>3.49</c:v>
                </c:pt>
                <c:pt idx="5">
                  <c:v>2.89</c:v>
                </c:pt>
                <c:pt idx="6">
                  <c:v>2.27</c:v>
                </c:pt>
                <c:pt idx="7">
                  <c:v>2.0499999999999998</c:v>
                </c:pt>
                <c:pt idx="8">
                  <c:v>1.76</c:v>
                </c:pt>
                <c:pt idx="9">
                  <c:v>1.19</c:v>
                </c:pt>
                <c:pt idx="10">
                  <c:v>1.1100000000000001</c:v>
                </c:pt>
                <c:pt idx="11">
                  <c:v>0.98</c:v>
                </c:pt>
                <c:pt idx="12">
                  <c:v>0.89</c:v>
                </c:pt>
                <c:pt idx="13">
                  <c:v>0.75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30-39 yrs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star"/>
            <c:size val="9"/>
            <c:spPr>
              <a:noFill/>
              <a:ln>
                <a:solidFill>
                  <a:srgbClr val="FFFF00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Sheet1!$D$2:$D$15</c:f>
              <c:numCache>
                <c:formatCode>General</c:formatCode>
                <c:ptCount val="14"/>
                <c:pt idx="0">
                  <c:v>5.58</c:v>
                </c:pt>
                <c:pt idx="1">
                  <c:v>5.32</c:v>
                </c:pt>
                <c:pt idx="2">
                  <c:v>5.52</c:v>
                </c:pt>
                <c:pt idx="3">
                  <c:v>5.1100000000000003</c:v>
                </c:pt>
                <c:pt idx="4">
                  <c:v>4.03</c:v>
                </c:pt>
                <c:pt idx="5">
                  <c:v>3.68</c:v>
                </c:pt>
                <c:pt idx="6">
                  <c:v>3.37</c:v>
                </c:pt>
                <c:pt idx="7">
                  <c:v>3.05</c:v>
                </c:pt>
                <c:pt idx="8">
                  <c:v>2.71</c:v>
                </c:pt>
                <c:pt idx="9">
                  <c:v>2.27</c:v>
                </c:pt>
                <c:pt idx="10">
                  <c:v>2.33</c:v>
                </c:pt>
                <c:pt idx="11">
                  <c:v>2.0099999999999998</c:v>
                </c:pt>
                <c:pt idx="12">
                  <c:v>2.17</c:v>
                </c:pt>
                <c:pt idx="13">
                  <c:v>2.42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40-49 yrs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Sheet1!$E$2:$E$15</c:f>
              <c:numCache>
                <c:formatCode>General</c:formatCode>
                <c:ptCount val="14"/>
                <c:pt idx="0">
                  <c:v>3.98</c:v>
                </c:pt>
                <c:pt idx="1">
                  <c:v>4.22</c:v>
                </c:pt>
                <c:pt idx="2">
                  <c:v>4.28</c:v>
                </c:pt>
                <c:pt idx="3">
                  <c:v>4.33</c:v>
                </c:pt>
                <c:pt idx="4">
                  <c:v>3.45</c:v>
                </c:pt>
                <c:pt idx="5">
                  <c:v>3.13</c:v>
                </c:pt>
                <c:pt idx="6">
                  <c:v>2.81</c:v>
                </c:pt>
                <c:pt idx="7">
                  <c:v>2.75</c:v>
                </c:pt>
                <c:pt idx="8">
                  <c:v>2.56</c:v>
                </c:pt>
                <c:pt idx="9">
                  <c:v>2.1800000000000002</c:v>
                </c:pt>
                <c:pt idx="10">
                  <c:v>2.02</c:v>
                </c:pt>
                <c:pt idx="11">
                  <c:v>1.87</c:v>
                </c:pt>
                <c:pt idx="12">
                  <c:v>1.9</c:v>
                </c:pt>
                <c:pt idx="13">
                  <c:v>2.11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50-59 yrs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square"/>
            <c:size val="8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Sheet1!$F$2:$F$15</c:f>
              <c:numCache>
                <c:formatCode>General</c:formatCode>
                <c:ptCount val="14"/>
                <c:pt idx="0">
                  <c:v>2.4300000000000002</c:v>
                </c:pt>
                <c:pt idx="1">
                  <c:v>2.5299999999999998</c:v>
                </c:pt>
                <c:pt idx="2">
                  <c:v>2.63</c:v>
                </c:pt>
                <c:pt idx="3">
                  <c:v>2.44</c:v>
                </c:pt>
                <c:pt idx="4">
                  <c:v>2.25</c:v>
                </c:pt>
                <c:pt idx="5">
                  <c:v>2.04</c:v>
                </c:pt>
                <c:pt idx="6">
                  <c:v>1.76</c:v>
                </c:pt>
                <c:pt idx="7">
                  <c:v>1.76</c:v>
                </c:pt>
                <c:pt idx="8">
                  <c:v>1.53</c:v>
                </c:pt>
                <c:pt idx="9">
                  <c:v>1.38</c:v>
                </c:pt>
                <c:pt idx="10">
                  <c:v>1.46</c:v>
                </c:pt>
                <c:pt idx="11">
                  <c:v>1.0900000000000001</c:v>
                </c:pt>
                <c:pt idx="12">
                  <c:v>1.1399999999999999</c:v>
                </c:pt>
                <c:pt idx="13">
                  <c:v>1.1399999999999999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&gt; 60 yrs</c:v>
                </c:pt>
              </c:strCache>
            </c:strRef>
          </c:tx>
          <c:spPr>
            <a:ln>
              <a:solidFill>
                <a:srgbClr val="FF00FF"/>
              </a:solidFill>
            </a:ln>
          </c:spPr>
          <c:marker>
            <c:symbol val="plus"/>
            <c:size val="9"/>
            <c:spPr>
              <a:noFill/>
              <a:ln>
                <a:solidFill>
                  <a:srgbClr val="FF00FF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Sheet1!$G$2:$G$15</c:f>
              <c:numCache>
                <c:formatCode>General</c:formatCode>
                <c:ptCount val="14"/>
                <c:pt idx="0">
                  <c:v>1.37</c:v>
                </c:pt>
                <c:pt idx="1">
                  <c:v>1.26</c:v>
                </c:pt>
                <c:pt idx="2">
                  <c:v>1.28</c:v>
                </c:pt>
                <c:pt idx="3">
                  <c:v>1.2</c:v>
                </c:pt>
                <c:pt idx="4">
                  <c:v>1.07</c:v>
                </c:pt>
                <c:pt idx="5">
                  <c:v>0.8</c:v>
                </c:pt>
                <c:pt idx="6">
                  <c:v>0.8</c:v>
                </c:pt>
                <c:pt idx="7">
                  <c:v>0.78</c:v>
                </c:pt>
                <c:pt idx="8">
                  <c:v>0.67</c:v>
                </c:pt>
                <c:pt idx="9">
                  <c:v>0.67</c:v>
                </c:pt>
                <c:pt idx="10">
                  <c:v>0.7</c:v>
                </c:pt>
                <c:pt idx="11">
                  <c:v>0.52</c:v>
                </c:pt>
                <c:pt idx="12">
                  <c:v>0.4</c:v>
                </c:pt>
                <c:pt idx="13">
                  <c:v>0.44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7843800"/>
        <c:axId val="217553384"/>
      </c:lineChart>
      <c:catAx>
        <c:axId val="1478438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  <a:latin typeface="+mj-lt"/>
              </a:defRPr>
            </a:pPr>
            <a:endParaRPr lang="en-US"/>
          </a:p>
        </c:txPr>
        <c:crossAx val="217553384"/>
        <c:crosses val="autoZero"/>
        <c:auto val="1"/>
        <c:lblAlgn val="ctr"/>
        <c:lblOffset val="100"/>
        <c:tickLblSkip val="2"/>
        <c:noMultiLvlLbl val="0"/>
      </c:catAx>
      <c:valAx>
        <c:axId val="21755338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>
                    <a:solidFill>
                      <a:srgbClr val="FF9933"/>
                    </a:solidFill>
                  </a:defRPr>
                </a:pPr>
                <a:r>
                  <a:rPr lang="en-US" sz="1600" b="0" i="0" baseline="0" dirty="0" smtClean="0">
                    <a:solidFill>
                      <a:srgbClr val="FF9933"/>
                    </a:solidFill>
                    <a:effectLst/>
                  </a:rPr>
                  <a:t>Reported cases/100,000 population                     </a:t>
                </a:r>
                <a:endParaRPr lang="en-US" sz="1600" dirty="0">
                  <a:solidFill>
                    <a:srgbClr val="FF9933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4.5745453693288342E-3"/>
              <c:y val="0.12346516647348016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>
                <a:solidFill>
                  <a:srgbClr val="FF9933"/>
                </a:solidFill>
              </a:defRPr>
            </a:pPr>
            <a:endParaRPr lang="en-US"/>
          </a:p>
        </c:txPr>
        <c:crossAx val="14784380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7674561349122697"/>
          <c:y val="2.8817698549102683E-2"/>
          <c:w val="0.12690950048566763"/>
          <c:h val="0.42099884088093048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diamond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3.6</c:v>
                </c:pt>
                <c:pt idx="1">
                  <c:v>3.48</c:v>
                </c:pt>
                <c:pt idx="2">
                  <c:v>3.45</c:v>
                </c:pt>
                <c:pt idx="3">
                  <c:v>3.19</c:v>
                </c:pt>
                <c:pt idx="4">
                  <c:v>2.67</c:v>
                </c:pt>
                <c:pt idx="5">
                  <c:v>2.29</c:v>
                </c:pt>
                <c:pt idx="6">
                  <c:v>2.0699999999999998</c:v>
                </c:pt>
                <c:pt idx="7">
                  <c:v>1.85</c:v>
                </c:pt>
                <c:pt idx="8">
                  <c:v>1.7</c:v>
                </c:pt>
                <c:pt idx="9">
                  <c:v>1.35</c:v>
                </c:pt>
                <c:pt idx="10">
                  <c:v>1.36</c:v>
                </c:pt>
                <c:pt idx="11">
                  <c:v>1.18</c:v>
                </c:pt>
                <c:pt idx="12">
                  <c:v>1.17</c:v>
                </c:pt>
                <c:pt idx="13">
                  <c:v>1.21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FBB0A3"/>
              </a:solidFill>
            </a:ln>
          </c:spPr>
          <c:marker>
            <c:symbol val="circle"/>
            <c:size val="9"/>
            <c:spPr>
              <a:solidFill>
                <a:srgbClr val="FBB0A3"/>
              </a:solidFill>
              <a:ln>
                <a:solidFill>
                  <a:srgbClr val="FBB0A3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2.09</c:v>
                </c:pt>
                <c:pt idx="1">
                  <c:v>2</c:v>
                </c:pt>
                <c:pt idx="2">
                  <c:v>2.13</c:v>
                </c:pt>
                <c:pt idx="3">
                  <c:v>1.98</c:v>
                </c:pt>
                <c:pt idx="4">
                  <c:v>1.55</c:v>
                </c:pt>
                <c:pt idx="5">
                  <c:v>1.4</c:v>
                </c:pt>
                <c:pt idx="6">
                  <c:v>1.1299999999999999</c:v>
                </c:pt>
                <c:pt idx="7">
                  <c:v>1.1499999999999999</c:v>
                </c:pt>
                <c:pt idx="8">
                  <c:v>0.98</c:v>
                </c:pt>
                <c:pt idx="9">
                  <c:v>0.84</c:v>
                </c:pt>
                <c:pt idx="10">
                  <c:v>0.83</c:v>
                </c:pt>
                <c:pt idx="11">
                  <c:v>0.69</c:v>
                </c:pt>
                <c:pt idx="12">
                  <c:v>0.68</c:v>
                </c:pt>
                <c:pt idx="13">
                  <c:v>0.73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7554168"/>
        <c:axId val="217554560"/>
      </c:lineChart>
      <c:catAx>
        <c:axId val="2175541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</a:defRPr>
            </a:pPr>
            <a:endParaRPr lang="en-US"/>
          </a:p>
        </c:txPr>
        <c:crossAx val="217554560"/>
        <c:crosses val="autoZero"/>
        <c:auto val="1"/>
        <c:lblAlgn val="ctr"/>
        <c:lblOffset val="100"/>
        <c:tickLblSkip val="2"/>
        <c:noMultiLvlLbl val="0"/>
      </c:catAx>
      <c:valAx>
        <c:axId val="21755456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>
                    <a:solidFill>
                      <a:srgbClr val="FFC000"/>
                    </a:solidFill>
                  </a:defRPr>
                </a:pPr>
                <a:r>
                  <a:rPr lang="en-US" sz="1600" b="0" dirty="0" smtClean="0">
                    <a:solidFill>
                      <a:srgbClr val="FFC000"/>
                    </a:solidFill>
                  </a:rPr>
                  <a:t>Reported cases/100,000 population</a:t>
                </a:r>
                <a:endParaRPr lang="en-US" sz="1600" b="0" dirty="0">
                  <a:solidFill>
                    <a:srgbClr val="FFC000"/>
                  </a:solidFill>
                </a:endParaRPr>
              </a:p>
            </c:rich>
          </c:tx>
          <c:layout>
            <c:manualLayout>
              <c:xMode val="edge"/>
              <c:yMode val="edge"/>
              <c:x val="7.1225071225071226E-3"/>
              <c:y val="5.0783002683323801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>
                <a:solidFill>
                  <a:srgbClr val="FFC000"/>
                </a:solidFill>
              </a:defRPr>
            </a:pPr>
            <a:endParaRPr lang="en-US"/>
          </a:p>
        </c:txPr>
        <c:crossAx val="21755416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7181528590977413"/>
          <c:y val="0.22930475520168916"/>
          <c:w val="0.1401140722794266"/>
          <c:h val="0.18545374565609463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>
              <a:solidFill>
                <a:schemeClr val="bg2"/>
              </a:solidFill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3.37</c:v>
                </c:pt>
                <c:pt idx="1">
                  <c:v>3.43</c:v>
                </c:pt>
                <c:pt idx="2">
                  <c:v>5.43</c:v>
                </c:pt>
                <c:pt idx="3">
                  <c:v>2.75</c:v>
                </c:pt>
                <c:pt idx="4">
                  <c:v>1.5</c:v>
                </c:pt>
                <c:pt idx="5">
                  <c:v>1.57</c:v>
                </c:pt>
                <c:pt idx="6">
                  <c:v>1.55</c:v>
                </c:pt>
                <c:pt idx="7">
                  <c:v>1.44</c:v>
                </c:pt>
                <c:pt idx="8">
                  <c:v>1.77</c:v>
                </c:pt>
                <c:pt idx="9">
                  <c:v>1.02</c:v>
                </c:pt>
                <c:pt idx="10">
                  <c:v>1.0900000000000001</c:v>
                </c:pt>
                <c:pt idx="11">
                  <c:v>0.54</c:v>
                </c:pt>
                <c:pt idx="12">
                  <c:v>0.69</c:v>
                </c:pt>
                <c:pt idx="13">
                  <c:v>0.69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rgbClr val="FF9933"/>
              </a:solidFill>
            </a:ln>
          </c:spPr>
          <c:marker>
            <c:symbol val="diamond"/>
            <c:size val="9"/>
            <c:spPr>
              <a:solidFill>
                <a:schemeClr val="accent6">
                  <a:lumMod val="75000"/>
                </a:schemeClr>
              </a:solidFill>
              <a:ln>
                <a:solidFill>
                  <a:srgbClr val="FF9933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3.81</c:v>
                </c:pt>
                <c:pt idx="1">
                  <c:v>2.96</c:v>
                </c:pt>
                <c:pt idx="2">
                  <c:v>2.02</c:v>
                </c:pt>
                <c:pt idx="3">
                  <c:v>1.61</c:v>
                </c:pt>
                <c:pt idx="4">
                  <c:v>1.33</c:v>
                </c:pt>
                <c:pt idx="5">
                  <c:v>1.28</c:v>
                </c:pt>
                <c:pt idx="6">
                  <c:v>1.25</c:v>
                </c:pt>
                <c:pt idx="7">
                  <c:v>0.95</c:v>
                </c:pt>
                <c:pt idx="8">
                  <c:v>0.75</c:v>
                </c:pt>
                <c:pt idx="9">
                  <c:v>0.68</c:v>
                </c:pt>
                <c:pt idx="10">
                  <c:v>0.57999999999999996</c:v>
                </c:pt>
                <c:pt idx="11">
                  <c:v>0.39</c:v>
                </c:pt>
                <c:pt idx="12">
                  <c:v>0.37</c:v>
                </c:pt>
                <c:pt idx="13">
                  <c:v>0.33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star"/>
            <c:size val="9"/>
            <c:spPr>
              <a:noFill/>
              <a:ln>
                <a:solidFill>
                  <a:srgbClr val="FFFF00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Sheet1!$D$2:$D$15</c:f>
              <c:numCache>
                <c:formatCode>General</c:formatCode>
                <c:ptCount val="14"/>
                <c:pt idx="0">
                  <c:v>4.51</c:v>
                </c:pt>
                <c:pt idx="1">
                  <c:v>4.16</c:v>
                </c:pt>
                <c:pt idx="2">
                  <c:v>3.77</c:v>
                </c:pt>
                <c:pt idx="3">
                  <c:v>3.46</c:v>
                </c:pt>
                <c:pt idx="4">
                  <c:v>2.92</c:v>
                </c:pt>
                <c:pt idx="5">
                  <c:v>2.96</c:v>
                </c:pt>
                <c:pt idx="6">
                  <c:v>2.31</c:v>
                </c:pt>
                <c:pt idx="7">
                  <c:v>2.3199999999999998</c:v>
                </c:pt>
                <c:pt idx="8">
                  <c:v>2.19</c:v>
                </c:pt>
                <c:pt idx="9">
                  <c:v>1.66</c:v>
                </c:pt>
                <c:pt idx="10">
                  <c:v>1.7</c:v>
                </c:pt>
                <c:pt idx="11">
                  <c:v>1.37</c:v>
                </c:pt>
                <c:pt idx="12">
                  <c:v>1.1100000000000001</c:v>
                </c:pt>
                <c:pt idx="13">
                  <c:v>0.95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Sheet1!$E$2:$E$15</c:f>
              <c:numCache>
                <c:formatCode>General</c:formatCode>
                <c:ptCount val="14"/>
                <c:pt idx="0">
                  <c:v>1.47</c:v>
                </c:pt>
                <c:pt idx="1">
                  <c:v>1.33</c:v>
                </c:pt>
                <c:pt idx="2">
                  <c:v>1.32</c:v>
                </c:pt>
                <c:pt idx="3">
                  <c:v>1.28</c:v>
                </c:pt>
                <c:pt idx="4">
                  <c:v>1.22</c:v>
                </c:pt>
                <c:pt idx="5">
                  <c:v>1.08</c:v>
                </c:pt>
                <c:pt idx="6">
                  <c:v>1.03</c:v>
                </c:pt>
                <c:pt idx="7">
                  <c:v>1</c:v>
                </c:pt>
                <c:pt idx="8">
                  <c:v>0.9</c:v>
                </c:pt>
                <c:pt idx="9">
                  <c:v>0.77</c:v>
                </c:pt>
                <c:pt idx="10">
                  <c:v>0.81</c:v>
                </c:pt>
                <c:pt idx="11">
                  <c:v>0.8</c:v>
                </c:pt>
                <c:pt idx="12">
                  <c:v>0.83</c:v>
                </c:pt>
                <c:pt idx="13">
                  <c:v>0.92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rgbClr val="9933FF"/>
              </a:solidFill>
            </a:ln>
          </c:spPr>
          <c:marker>
            <c:symbol val="square"/>
            <c:size val="8"/>
            <c:spPr>
              <a:solidFill>
                <a:srgbClr val="9933FF"/>
              </a:solidFill>
              <a:ln>
                <a:solidFill>
                  <a:srgbClr val="9933FF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Sheet1!$F$2:$F$15</c:f>
              <c:numCache>
                <c:formatCode>General</c:formatCode>
                <c:ptCount val="14"/>
                <c:pt idx="0">
                  <c:v>1.95</c:v>
                </c:pt>
                <c:pt idx="1">
                  <c:v>1.77</c:v>
                </c:pt>
                <c:pt idx="2">
                  <c:v>1.53</c:v>
                </c:pt>
                <c:pt idx="3">
                  <c:v>1.06</c:v>
                </c:pt>
                <c:pt idx="4">
                  <c:v>0.97</c:v>
                </c:pt>
                <c:pt idx="5">
                  <c:v>1.1200000000000001</c:v>
                </c:pt>
                <c:pt idx="6">
                  <c:v>1.1299999999999999</c:v>
                </c:pt>
                <c:pt idx="7">
                  <c:v>0.96</c:v>
                </c:pt>
                <c:pt idx="8">
                  <c:v>0.8</c:v>
                </c:pt>
                <c:pt idx="9">
                  <c:v>0.66</c:v>
                </c:pt>
                <c:pt idx="10">
                  <c:v>0.62</c:v>
                </c:pt>
                <c:pt idx="11">
                  <c:v>0.41</c:v>
                </c:pt>
                <c:pt idx="12">
                  <c:v>0.37</c:v>
                </c:pt>
                <c:pt idx="13">
                  <c:v>0.38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6764416"/>
        <c:axId val="216764808"/>
      </c:lineChart>
      <c:catAx>
        <c:axId val="2167644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0.44990741409617374"/>
              <c:y val="0.9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  <a:latin typeface="+mj-lt"/>
              </a:defRPr>
            </a:pPr>
            <a:endParaRPr lang="en-US"/>
          </a:p>
        </c:txPr>
        <c:crossAx val="216764808"/>
        <c:crosses val="autoZero"/>
        <c:auto val="1"/>
        <c:lblAlgn val="ctr"/>
        <c:lblOffset val="100"/>
        <c:tickLblSkip val="2"/>
        <c:noMultiLvlLbl val="0"/>
      </c:catAx>
      <c:valAx>
        <c:axId val="21676480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>
                    <a:solidFill>
                      <a:srgbClr val="FF9933"/>
                    </a:solidFill>
                  </a:defRPr>
                </a:pPr>
                <a:r>
                  <a:rPr lang="en-US" sz="1400" b="0" i="0" baseline="0" dirty="0" smtClean="0">
                    <a:solidFill>
                      <a:srgbClr val="FF9933"/>
                    </a:solidFill>
                    <a:effectLst/>
                  </a:rPr>
                  <a:t>Reported cases/100,000 population                     </a:t>
                </a:r>
                <a:endParaRPr lang="en-US" sz="1400" dirty="0">
                  <a:solidFill>
                    <a:srgbClr val="FF9933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3.0454622071323647E-3"/>
              <c:y val="0.23775084364454444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>
                <a:solidFill>
                  <a:srgbClr val="FF9933"/>
                </a:solidFill>
              </a:defRPr>
            </a:pPr>
            <a:endParaRPr lang="en-US"/>
          </a:p>
        </c:txPr>
        <c:crossAx val="216764416"/>
        <c:crosses val="autoZero"/>
        <c:crossBetween val="midCat"/>
      </c:valAx>
    </c:plotArea>
    <c:legend>
      <c:legendPos val="t"/>
      <c:layout>
        <c:manualLayout>
          <c:xMode val="edge"/>
          <c:yMode val="edge"/>
          <c:x val="0.56619434952706382"/>
          <c:y val="0.22677052868391451"/>
          <c:w val="0.39276853365027486"/>
          <c:h val="0.3492098005515808"/>
        </c:manualLayout>
      </c:layout>
      <c:overlay val="0"/>
      <c:txPr>
        <a:bodyPr/>
        <a:lstStyle/>
        <a:p>
          <a:pPr>
            <a:defRPr sz="1400" b="0" u="none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2011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</c:spPr>
          </c:dPt>
          <c:dPt>
            <c:idx val="1"/>
            <c:bubble3D val="0"/>
            <c:spPr>
              <a:solidFill>
                <a:srgbClr val="7CA295"/>
              </a:solidFill>
            </c:spPr>
          </c:dPt>
          <c:dPt>
            <c:idx val="2"/>
            <c:bubble3D val="0"/>
            <c:spPr>
              <a:solidFill>
                <a:srgbClr val="8A343D"/>
              </a:solidFill>
            </c:spPr>
          </c:dPt>
          <c:dLbls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687</c:v>
                </c:pt>
                <c:pt idx="1">
                  <c:v>1149</c:v>
                </c:pt>
                <c:pt idx="2">
                  <c:v>1214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2"/>
      </c:pieChart>
    </c:plotArea>
    <c:legend>
      <c:legendPos val="r"/>
      <c:overlay val="0"/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97484276729561"/>
          <c:y val="3.168543372754519E-2"/>
          <c:w val="0.81530488376452948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7CA295"/>
            </a:solidFill>
          </c:spPr>
          <c:invertIfNegative val="0"/>
          <c:dLbls>
            <c:dLbl>
              <c:idx val="0"/>
              <c:layout>
                <c:manualLayout>
                  <c:x val="6.9354611923509561E-4"/>
                  <c:y val="-3.004616463074328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7912448443944507E-3"/>
                  <c:y val="6.010179262042537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FFC000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Injection-drug user</c:v>
                </c:pt>
                <c:pt idx="1">
                  <c:v>Sexual contact</c:v>
                </c:pt>
                <c:pt idx="2">
                  <c:v>Men who have sex
with men¶</c:v>
                </c:pt>
                <c:pt idx="3">
                  <c:v>Multiple sex partners</c:v>
                </c:pt>
                <c:pt idx="4">
                  <c:v>Household contact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332</c:v>
                </c:pt>
                <c:pt idx="1">
                  <c:v>48</c:v>
                </c:pt>
                <c:pt idx="2">
                  <c:v>45</c:v>
                </c:pt>
                <c:pt idx="3">
                  <c:v>174</c:v>
                </c:pt>
                <c:pt idx="4">
                  <c:v>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8A343D"/>
            </a:solidFill>
          </c:spPr>
          <c:invertIfNegative val="0"/>
          <c:dLbls>
            <c:dLbl>
              <c:idx val="2"/>
              <c:layout>
                <c:manualLayout>
                  <c:x val="-2.584481627296588E-3"/>
                  <c:y val="9.0145591411433957E-3"/>
                </c:manualLayout>
              </c:layout>
              <c:numFmt formatCode="#,##0" sourceLinked="0"/>
              <c:spPr>
                <a:ln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rgbClr val="FFC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ln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rgbClr val="0000FF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Injection-drug user</c:v>
                </c:pt>
                <c:pt idx="1">
                  <c:v>Sexual contact</c:v>
                </c:pt>
                <c:pt idx="2">
                  <c:v>Men who have sex
with men¶</c:v>
                </c:pt>
                <c:pt idx="3">
                  <c:v>Multiple sex partners</c:v>
                </c:pt>
                <c:pt idx="4">
                  <c:v>Household contact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1096</c:v>
                </c:pt>
                <c:pt idx="1">
                  <c:v>917</c:v>
                </c:pt>
                <c:pt idx="2">
                  <c:v>122</c:v>
                </c:pt>
                <c:pt idx="3">
                  <c:v>491</c:v>
                </c:pt>
                <c:pt idx="4">
                  <c:v>958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00FF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Injection-drug user</c:v>
                </c:pt>
                <c:pt idx="1">
                  <c:v>Sexual contact</c:v>
                </c:pt>
                <c:pt idx="2">
                  <c:v>Men who have sex
with men¶</c:v>
                </c:pt>
                <c:pt idx="3">
                  <c:v>Multiple sex partners</c:v>
                </c:pt>
                <c:pt idx="4">
                  <c:v>Household contact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1622</c:v>
                </c:pt>
                <c:pt idx="1">
                  <c:v>2085</c:v>
                </c:pt>
                <c:pt idx="2">
                  <c:v>1706</c:v>
                </c:pt>
                <c:pt idx="3">
                  <c:v>2385</c:v>
                </c:pt>
                <c:pt idx="4">
                  <c:v>2085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19866288"/>
        <c:axId val="219865896"/>
      </c:barChart>
      <c:valAx>
        <c:axId val="219865896"/>
        <c:scaling>
          <c:orientation val="minMax"/>
          <c:max val="2500"/>
          <c:min val="0"/>
        </c:scaling>
        <c:delete val="0"/>
        <c:axPos val="t"/>
        <c:majorGridlines/>
        <c:numFmt formatCode="#,##0" sourceLinked="0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>
                <a:solidFill>
                  <a:srgbClr val="FFC000"/>
                </a:solidFill>
              </a:defRPr>
            </a:pPr>
            <a:endParaRPr lang="en-US"/>
          </a:p>
        </c:txPr>
        <c:crossAx val="219866288"/>
        <c:crosses val="autoZero"/>
        <c:crossBetween val="between"/>
      </c:valAx>
      <c:catAx>
        <c:axId val="219866288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rgbClr val="FFC000"/>
                </a:solidFill>
              </a:defRPr>
            </a:pPr>
            <a:endParaRPr lang="en-US"/>
          </a:p>
        </c:txPr>
        <c:crossAx val="219865896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rgbClr val="FFC000"/>
          </a:solidFill>
        </a:ln>
      </c:spPr>
    </c:plotArea>
    <c:legend>
      <c:legendPos val="r"/>
      <c:layout>
        <c:manualLayout>
          <c:xMode val="edge"/>
          <c:yMode val="edge"/>
          <c:x val="0.81231533558305202"/>
          <c:y val="0.37928858726009496"/>
          <c:w val="0.14155371203599551"/>
          <c:h val="0.22389127065166756"/>
        </c:manualLayout>
      </c:layout>
      <c:overlay val="1"/>
      <c:txPr>
        <a:bodyPr/>
        <a:lstStyle/>
        <a:p>
          <a:pPr>
            <a:defRPr>
              <a:solidFill>
                <a:srgbClr val="FFC000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97484276729561"/>
          <c:y val="3.168543372754519E-2"/>
          <c:w val="0.81530488376452948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7CA295"/>
            </a:solidFill>
          </c:spPr>
          <c:invertIfNegative val="0"/>
          <c:dLbls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FFC000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Occupation</c:v>
                </c:pt>
                <c:pt idx="1">
                  <c:v>Dialysis patient</c:v>
                </c:pt>
                <c:pt idx="2">
                  <c:v>Transfusion Recipient</c:v>
                </c:pt>
                <c:pt idx="3">
                  <c:v>Surgery</c:v>
                </c:pt>
                <c:pt idx="4">
                  <c:v>Needle Stick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11</c:v>
                </c:pt>
                <c:pt idx="3">
                  <c:v>147</c:v>
                </c:pt>
                <c:pt idx="4">
                  <c:v>61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8A343D"/>
            </a:solidFill>
          </c:spPr>
          <c:invertIfNegative val="0"/>
          <c:dLbls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00FF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Occupation</c:v>
                </c:pt>
                <c:pt idx="1">
                  <c:v>Dialysis patient</c:v>
                </c:pt>
                <c:pt idx="2">
                  <c:v>Transfusion Recipient</c:v>
                </c:pt>
                <c:pt idx="3">
                  <c:v>Surgery</c:v>
                </c:pt>
                <c:pt idx="4">
                  <c:v>Needle Stick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1576</c:v>
                </c:pt>
                <c:pt idx="1">
                  <c:v>1216</c:v>
                </c:pt>
                <c:pt idx="2">
                  <c:v>1482</c:v>
                </c:pt>
                <c:pt idx="3">
                  <c:v>1335</c:v>
                </c:pt>
                <c:pt idx="4">
                  <c:v>1297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00FF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Occupation</c:v>
                </c:pt>
                <c:pt idx="1">
                  <c:v>Dialysis patient</c:v>
                </c:pt>
                <c:pt idx="2">
                  <c:v>Transfusion Recipient</c:v>
                </c:pt>
                <c:pt idx="3">
                  <c:v>Surgery</c:v>
                </c:pt>
                <c:pt idx="4">
                  <c:v>Needle Stick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1473</c:v>
                </c:pt>
                <c:pt idx="1">
                  <c:v>1833</c:v>
                </c:pt>
                <c:pt idx="2">
                  <c:v>1557</c:v>
                </c:pt>
                <c:pt idx="3">
                  <c:v>1568</c:v>
                </c:pt>
                <c:pt idx="4">
                  <c:v>1692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19106344"/>
        <c:axId val="219105952"/>
      </c:barChart>
      <c:valAx>
        <c:axId val="219105952"/>
        <c:scaling>
          <c:orientation val="minMax"/>
          <c:max val="2000"/>
          <c:min val="0"/>
        </c:scaling>
        <c:delete val="0"/>
        <c:axPos val="t"/>
        <c:majorGridlines/>
        <c:numFmt formatCode="#,##0" sourceLinked="0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>
                <a:solidFill>
                  <a:srgbClr val="FFC000"/>
                </a:solidFill>
              </a:defRPr>
            </a:pPr>
            <a:endParaRPr lang="en-US"/>
          </a:p>
        </c:txPr>
        <c:crossAx val="219106344"/>
        <c:crosses val="autoZero"/>
        <c:crossBetween val="between"/>
      </c:valAx>
      <c:catAx>
        <c:axId val="219106344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rgbClr val="FFC000"/>
                </a:solidFill>
              </a:defRPr>
            </a:pPr>
            <a:endParaRPr lang="en-US"/>
          </a:p>
        </c:txPr>
        <c:crossAx val="219105952"/>
        <c:crosses val="autoZero"/>
        <c:auto val="0"/>
        <c:lblAlgn val="ctr"/>
        <c:lblOffset val="50"/>
        <c:tickMarkSkip val="1"/>
        <c:noMultiLvlLbl val="0"/>
      </c:catAx>
      <c:spPr>
        <a:noFill/>
        <a:ln>
          <a:solidFill>
            <a:srgbClr val="FFC000"/>
          </a:solidFill>
        </a:ln>
      </c:spPr>
    </c:plotArea>
    <c:legend>
      <c:legendPos val="r"/>
      <c:layout>
        <c:manualLayout>
          <c:xMode val="edge"/>
          <c:yMode val="edge"/>
          <c:x val="0.81231533558305202"/>
          <c:y val="0.42367593632847655"/>
          <c:w val="0.14155371203599551"/>
          <c:h val="0.22389127065166756"/>
        </c:manualLayout>
      </c:layout>
      <c:overlay val="1"/>
      <c:txPr>
        <a:bodyPr/>
        <a:lstStyle/>
        <a:p>
          <a:pPr>
            <a:defRPr>
              <a:solidFill>
                <a:srgbClr val="FFC000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3FD44-8CB9-42DF-8FBC-4A426F377608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A9522-B737-4338-8F9E-88DAC7C78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67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number of reported cases of acute hepatitis B decreased by 62%, from 8,036 in 2000 to 3,050 in 2013.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Acute hepatitis B cases increased by 5.4% from 2012-2013.</a:t>
            </a:r>
          </a:p>
        </p:txBody>
      </p:sp>
    </p:spTree>
    <p:extLst>
      <p:ext uri="{BB962C8B-B14F-4D97-AF65-F5344CB8AC3E}">
        <p14:creationId xmlns:p14="http://schemas.microsoft.com/office/powerpoint/2010/main" val="20840615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2003-2011, rates of acute hepatitis B declined among all age groups.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2011-2013, rates of acute hepatitis B increased among the 30-39 year and 40-49 year age groups but remained steady among the other age groups.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2013, rates were highest for persons aged 30–39 years (2.42 cases/100,000 population); the lowest rates were among children and adolescents aged 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 years (0.03 cases/100,000 population).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4222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While the incidence rate of acute hepatitis B remained higher for males than for females, the gap narrowed from 2002-2013.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Incidence rates of acute hepatitis B decreased for both males and females from 2000-2012, but slightly increased from 2012-2013 for both.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2013, the rate for males was approximately 1.7 times higher than that for females (1.21 cases and 0.73 cases per 100,000 population, respectively).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7462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2000-2013, the rate of acute hepatitis B declined among all racial/ethnic populations, except for a 58.3% increase among American Indians/Alaska Natives from 2001-2002 and a 10.8% increase among non-Hispanic Whites from 2012-2013. 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2013, the rate of acute hepatitis B was lowest among Asians/Pacific Islanders (0.33 cases per 100,000 population) and highest for non-Hispanic Blacks (0.95 cases per 100,000 population).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0466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3,050 case-reports of acute hepatitis B received by CDC during 2013, a total of 1,214 (40%) did not include a response (i.e., a “yes” or “no” response to any of the questions about risk exposures and behaviors) to enable assessment of risk exposures or behaviors. 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1,836 case-reports that had risk exposure/behavior information: 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1,149 (62.6%) indicated no risk exposure/behavior for acute hepatitis B.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687 (37.4%) indicated at least one risk exposure/behavior for acute hepatitis B during the 6 weeks to 6 months prior to illness onset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03946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3.6a presents reported risk exposures/behaviors for hepatitis B during the incubation period, 6 weeks to 6 months prior to onset of symptoms.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1,428 case-reports that included information about injection-drug use, 23.2% (n=332) indicated use of injection drugs.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965 case-reports that included information about sexual contact, 5.0% (n=48) indicated sexual contact with a person with confirmed or suspected hepatitis B.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167 case-reports from males that included information about sexual preference/practices, 26.9% (n=45) indicated sex with another man.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665 case-reports that had information about number of sex partners, 26.2% (n=174) indicated having ≥2 sex partners.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965 case-reports that included information about household contact, 0.7% (n=7) indicated household contact with someone with confirmed or suspected hepatitis B.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25339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3.6b presents reported risk exposures/behaviors during the incubation period, 6 weeks to 6 months prior to onset of symptoms.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1,577 case-reports that included information about occupational exposures, 0.1% (n=1) indicated employment in a medical, dental, or other field involving contact with human blood.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1,217 case-reports that included information about receipt of dialysis or kidney transplant, 0.1% (n=1) indicated patient receipt of dialysis or a kidney transplant.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1,493 case-reports that included information about receipt of blood transfusion, 0.7% (n=11) indicated patient receipt of a blood transfusion.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1,482 case-reports that included information about surgery, 9.9% (n=147) indicated having surgery.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1,358 case-reports that included information about needle stick injury, 4.5% (n=61) indicated having an accidental needle stick/puncture.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653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1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2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534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6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0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8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2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5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8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7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2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685800" y="533400"/>
            <a:ext cx="82296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3.1. Reported number of acute hepatitis B cases — 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United States,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2000–2013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154579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316261636"/>
              </p:ext>
            </p:extLst>
          </p:nvPr>
        </p:nvGraphicFramePr>
        <p:xfrm>
          <a:off x="533400" y="1611887"/>
          <a:ext cx="8001000" cy="46951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8371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-76200" y="4572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9933"/>
                </a:solidFill>
                <a:cs typeface="Arial" charset="0"/>
              </a:rPr>
              <a:t>Figure </a:t>
            </a:r>
            <a:r>
              <a:rPr lang="en-US" sz="2400" b="1" dirty="0" smtClean="0">
                <a:ln w="11430"/>
                <a:solidFill>
                  <a:srgbClr val="FF9933"/>
                </a:solidFill>
                <a:cs typeface="Arial" charset="0"/>
              </a:rPr>
              <a:t>3.2</a:t>
            </a:r>
            <a:r>
              <a:rPr lang="en-US" sz="2400" b="1" dirty="0">
                <a:ln w="11430"/>
                <a:solidFill>
                  <a:srgbClr val="FF9933"/>
                </a:solidFill>
                <a:cs typeface="Arial" charset="0"/>
              </a:rPr>
              <a:t>. </a:t>
            </a:r>
            <a:r>
              <a:rPr lang="en-US" sz="2400" b="1" dirty="0" smtClean="0">
                <a:ln w="11430"/>
                <a:solidFill>
                  <a:srgbClr val="FF9933"/>
                </a:solidFill>
                <a:cs typeface="Arial" charset="0"/>
              </a:rPr>
              <a:t>Incidence </a:t>
            </a:r>
            <a:r>
              <a:rPr lang="en-US" sz="2400" b="1" dirty="0">
                <a:ln w="11430"/>
                <a:solidFill>
                  <a:srgbClr val="FF9933"/>
                </a:solidFill>
                <a:cs typeface="Arial" charset="0"/>
              </a:rPr>
              <a:t>of acute hepatitis </a:t>
            </a:r>
            <a:r>
              <a:rPr lang="en-US" sz="2400" b="1" dirty="0" smtClean="0">
                <a:ln w="11430"/>
                <a:solidFill>
                  <a:srgbClr val="FF9933"/>
                </a:solidFill>
                <a:cs typeface="Arial" charset="0"/>
              </a:rPr>
              <a:t>B,</a:t>
            </a:r>
            <a:r>
              <a:rPr lang="en-US" sz="2400" b="1" dirty="0">
                <a:ln w="11430"/>
                <a:solidFill>
                  <a:srgbClr val="FF9933"/>
                </a:solidFill>
                <a:cs typeface="Arial" charset="0"/>
              </a:rPr>
              <a:t/>
            </a:r>
            <a:br>
              <a:rPr lang="en-US" sz="2400" b="1" dirty="0">
                <a:ln w="11430"/>
                <a:solidFill>
                  <a:srgbClr val="FF9933"/>
                </a:solidFill>
                <a:cs typeface="Arial" charset="0"/>
              </a:rPr>
            </a:br>
            <a:r>
              <a:rPr lang="en-US" sz="2400" b="1" dirty="0">
                <a:ln w="11430"/>
                <a:solidFill>
                  <a:srgbClr val="FF9933"/>
                </a:solidFill>
                <a:cs typeface="Arial" charset="0"/>
              </a:rPr>
              <a:t> by age group — United States, </a:t>
            </a:r>
            <a:r>
              <a:rPr lang="en-US" sz="2400" b="1" dirty="0" smtClean="0">
                <a:ln w="11430"/>
                <a:solidFill>
                  <a:srgbClr val="FF9933"/>
                </a:solidFill>
                <a:cs typeface="Arial" charset="0"/>
              </a:rPr>
              <a:t>2000–2013</a:t>
            </a:r>
            <a:endParaRPr lang="en-US" sz="2400" b="1" dirty="0" smtClean="0">
              <a:ln w="11430"/>
              <a:solidFill>
                <a:srgbClr val="FF99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2484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538854566"/>
              </p:ext>
            </p:extLst>
          </p:nvPr>
        </p:nvGraphicFramePr>
        <p:xfrm>
          <a:off x="381000" y="1367710"/>
          <a:ext cx="9677400" cy="500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04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762000" y="457200"/>
            <a:ext cx="82296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Figure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3.3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.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Incidence 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of acute hepatitis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B,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/>
            </a:r>
            <a:b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  by sex — United States,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2000–2013</a:t>
            </a:r>
            <a:endParaRPr lang="en-US" sz="2400" b="1" dirty="0" smtClean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154579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639532843"/>
              </p:ext>
            </p:extLst>
          </p:nvPr>
        </p:nvGraphicFramePr>
        <p:xfrm>
          <a:off x="609600" y="1607979"/>
          <a:ext cx="8915400" cy="454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1489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-76200" y="4572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Figure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3.4. Incidence 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of acute hepatitis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B,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/>
            </a:r>
            <a:b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 by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race/ethnicity — 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United States,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2000–2013</a:t>
            </a:r>
            <a:endParaRPr lang="en-US" sz="2400" b="1" dirty="0" smtClean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2484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597023393"/>
              </p:ext>
            </p:extLst>
          </p:nvPr>
        </p:nvGraphicFramePr>
        <p:xfrm>
          <a:off x="381000" y="914400"/>
          <a:ext cx="8305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4804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-76200" y="4572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Figure 3.5.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Availability of 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risk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exposures/behaviors</a:t>
            </a:r>
            <a:b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</a:b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associated 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with acute hepatitis B </a:t>
            </a:r>
            <a:r>
              <a:rPr lang="en-US" sz="18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—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 United States,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2013</a:t>
            </a:r>
            <a:endParaRPr lang="en-US" sz="2400" b="1" dirty="0" smtClean="0">
              <a:ln w="11430"/>
              <a:solidFill>
                <a:srgbClr val="FF99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57200" y="61722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5181600"/>
            <a:ext cx="79248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1100" b="0" dirty="0" smtClean="0">
                <a:solidFill>
                  <a:schemeClr val="bg2"/>
                </a:solidFill>
                <a:latin typeface="+mn-lt"/>
              </a:rPr>
              <a:t>* Includes case reports indicating the presence of at least one of the following risks 6 weeks to 6 months prior to onset of acute, symptomatic hepatitis B:  1) using injection drugs; 2) having sexual contact with suspected/confirmed hepatitis B patient; 3) being a man who has sex with men; 4) having multiple sex partners concurrently; 5) having household contact with suspected/confirmed hepatitis B patient; 6) occupational exposure to blood; 7) being a hemodialysis patient; 8) having received a blood transfusion; 9) having sustained a percutaneous injury; and 10) having undergone surgery.</a:t>
            </a:r>
            <a:endParaRPr lang="en-US" sz="1100" b="0" dirty="0">
              <a:solidFill>
                <a:schemeClr val="bg2"/>
              </a:solidFill>
              <a:latin typeface="+mn-lt"/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93766326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4132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1066800" y="304800"/>
            <a:ext cx="82296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3.6a. Acute hepatitis B reports*, </a:t>
            </a:r>
            <a:b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by risk exposure/behavior</a:t>
            </a:r>
            <a:r>
              <a:rPr lang="en-US" sz="2400" b="1" baseline="3000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†</a:t>
            </a:r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— United States, 2013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28600" y="5640130"/>
            <a:ext cx="6934200" cy="913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000" b="0" dirty="0" smtClean="0">
                <a:solidFill>
                  <a:schemeClr val="bg2"/>
                </a:solidFill>
                <a:latin typeface="+mn-lt"/>
              </a:rPr>
              <a:t>*A total of </a:t>
            </a:r>
            <a:r>
              <a:rPr lang="en-US" sz="1000" dirty="0" smtClean="0">
                <a:solidFill>
                  <a:schemeClr val="bg2"/>
                </a:solidFill>
              </a:rPr>
              <a:t>3,050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</a:rPr>
              <a:t> case-reports of acute hepatitis B were received in 2013.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000" b="0" baseline="30000" dirty="0" smtClean="0">
                <a:solidFill>
                  <a:schemeClr val="bg2"/>
                </a:solidFill>
                <a:latin typeface="+mn-lt"/>
                <a:cs typeface="Arial" charset="0"/>
              </a:rPr>
              <a:t>†</a:t>
            </a:r>
            <a:r>
              <a:rPr lang="en-US" sz="10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</a:rPr>
              <a:t>More than one risk exposure/behavior may be indicated on each case-report.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000" b="0" baseline="30000" dirty="0" smtClean="0">
                <a:solidFill>
                  <a:schemeClr val="bg2"/>
                </a:solidFill>
                <a:latin typeface="+mn-lt"/>
              </a:rPr>
              <a:t>§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</a:rPr>
              <a:t> No risk data reported.</a:t>
            </a:r>
            <a:endParaRPr lang="en-US" sz="1000" b="0" baseline="30000" dirty="0" smtClean="0">
              <a:solidFill>
                <a:schemeClr val="bg2"/>
              </a:solidFill>
              <a:latin typeface="+mn-lt"/>
            </a:endParaRP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000" b="0" baseline="30000" dirty="0" smtClean="0">
                <a:solidFill>
                  <a:schemeClr val="bg2"/>
                </a:solidFill>
                <a:latin typeface="+mn-lt"/>
              </a:rPr>
              <a:t>¶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</a:rPr>
              <a:t>A total of 1,873  acute hepatitis B cases were reported among males in 2013.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4621237" y="5522229"/>
            <a:ext cx="14747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Number of cases</a:t>
            </a:r>
          </a:p>
        </p:txBody>
      </p:sp>
      <p:graphicFrame>
        <p:nvGraphicFramePr>
          <p:cNvPr id="51" name="Chart 50"/>
          <p:cNvGraphicFramePr/>
          <p:nvPr>
            <p:extLst>
              <p:ext uri="{D42A27DB-BD31-4B8C-83A1-F6EECF244321}">
                <p14:modId xmlns:p14="http://schemas.microsoft.com/office/powerpoint/2010/main" val="2449056172"/>
              </p:ext>
            </p:extLst>
          </p:nvPr>
        </p:nvGraphicFramePr>
        <p:xfrm>
          <a:off x="354037" y="1270000"/>
          <a:ext cx="8534400" cy="4226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5141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990600" y="381000"/>
            <a:ext cx="82296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3.6b. Acute hepatitis B reports*, </a:t>
            </a:r>
            <a:b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by risk </a:t>
            </a:r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exposure/behavior</a:t>
            </a:r>
            <a:r>
              <a:rPr lang="en-US" sz="2400" b="1" baseline="3000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pitchFamily="34" charset="0"/>
              </a:rPr>
              <a:t>†</a:t>
            </a:r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— United States, 2013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57200" y="5791200"/>
            <a:ext cx="7010400" cy="746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Aft>
                <a:spcPts val="100"/>
              </a:spcAft>
            </a:pPr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*A total of 3,050 case reports of hepatitis B were received in 2013.  </a:t>
            </a:r>
          </a:p>
          <a:p>
            <a:pPr eaLnBrk="0" hangingPunct="0">
              <a:spcAft>
                <a:spcPts val="100"/>
              </a:spcAft>
            </a:pPr>
            <a:r>
              <a:rPr lang="en-US" sz="1000" b="0" baseline="30000" dirty="0" smtClean="0">
                <a:solidFill>
                  <a:schemeClr val="bg2"/>
                </a:solidFill>
                <a:latin typeface="+mj-lt"/>
                <a:cs typeface="Arial" charset="0"/>
              </a:rPr>
              <a:t>†</a:t>
            </a:r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More than one risk exposure/behavior may be indicated on each case-report.</a:t>
            </a:r>
          </a:p>
          <a:p>
            <a:pPr eaLnBrk="0" hangingPunct="0">
              <a:spcAft>
                <a:spcPts val="100"/>
              </a:spcAft>
            </a:pPr>
            <a:r>
              <a:rPr lang="en-US" sz="1000" b="0" baseline="8000" dirty="0" smtClean="0">
                <a:solidFill>
                  <a:schemeClr val="bg2"/>
                </a:solidFill>
                <a:latin typeface="+mj-lt"/>
              </a:rPr>
              <a:t>§</a:t>
            </a:r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Risk data not reported.</a:t>
            </a:r>
          </a:p>
          <a:p>
            <a:pPr eaLnBrk="0" hangingPunct="0">
              <a:spcAft>
                <a:spcPts val="100"/>
              </a:spcAft>
            </a:pPr>
            <a:r>
              <a:rPr lang="en-US" sz="1000" b="0" dirty="0" smtClean="0">
                <a:solidFill>
                  <a:schemeClr val="bg2"/>
                </a:solidFill>
                <a:latin typeface="+mj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j-lt"/>
                <a:cs typeface="Arial" charset="0"/>
              </a:rPr>
              <a:t>: National </a:t>
            </a:r>
            <a:r>
              <a:rPr lang="en-US" sz="1000" b="0" dirty="0" err="1">
                <a:solidFill>
                  <a:schemeClr val="bg2"/>
                </a:solidFill>
                <a:latin typeface="+mj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j-lt"/>
                <a:cs typeface="Arial" charset="0"/>
              </a:rPr>
              <a:t> Diseases Surveillance System (NNDSS)</a:t>
            </a:r>
          </a:p>
        </p:txBody>
      </p: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4696693" y="5544979"/>
            <a:ext cx="155170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  <p:graphicFrame>
        <p:nvGraphicFramePr>
          <p:cNvPr id="50" name="Chart 49"/>
          <p:cNvGraphicFramePr/>
          <p:nvPr>
            <p:extLst>
              <p:ext uri="{D42A27DB-BD31-4B8C-83A1-F6EECF244321}">
                <p14:modId xmlns:p14="http://schemas.microsoft.com/office/powerpoint/2010/main" val="3394376194"/>
              </p:ext>
            </p:extLst>
          </p:nvPr>
        </p:nvGraphicFramePr>
        <p:xfrm>
          <a:off x="304800" y="1295400"/>
          <a:ext cx="8534400" cy="4296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656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990</Words>
  <Application>Microsoft Office PowerPoint</Application>
  <PresentationFormat>On-screen Show (4:3)</PresentationFormat>
  <Paragraphs>61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Courier New</vt:lpstr>
      <vt:lpstr>Office Theme</vt:lpstr>
      <vt:lpstr>Figure 3.1. Reported number of acute hepatitis B cases — United States, 2000–2013</vt:lpstr>
      <vt:lpstr>Figure 3.2. Incidence of acute hepatitis B,  by age group — United States, 2000–2013</vt:lpstr>
      <vt:lpstr>Figure 3.3. Incidence of acute hepatitis B,   by sex — United States, 2000–2013</vt:lpstr>
      <vt:lpstr>Figure 3.4. Incidence of acute hepatitis B,  by race/ethnicity — United States, 2000–2013</vt:lpstr>
      <vt:lpstr>Figure 3.5. Availability of risk exposures/behaviors associated with acute hepatitis B — United States, 2013</vt:lpstr>
      <vt:lpstr>Figure 3.6a. Acute hepatitis B reports*,  by risk exposure/behavior† — United States, 2013</vt:lpstr>
      <vt:lpstr>Figure 3.6b. Acute hepatitis B reports*,  by risk exposure/behavior† — United States, 2013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Peterson, Paul (CDC/OID/NCHHSTP) (CTR)</cp:lastModifiedBy>
  <cp:revision>31</cp:revision>
  <dcterms:created xsi:type="dcterms:W3CDTF">2014-11-24T22:15:53Z</dcterms:created>
  <dcterms:modified xsi:type="dcterms:W3CDTF">2015-04-23T14:04:38Z</dcterms:modified>
</cp:coreProperties>
</file>