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9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86" d="100"/>
          <a:sy n="86" d="100"/>
        </p:scale>
        <p:origin x="88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440476190476191"/>
          <c:y val="3.168543372754519E-2"/>
          <c:w val="0.76687499999999997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95566179227623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48</c:v>
                </c:pt>
                <c:pt idx="1">
                  <c:v>25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990033"/>
            </a:solidFill>
          </c:spPr>
          <c:invertIfNegative val="0"/>
          <c:dPt>
            <c:idx val="2"/>
            <c:invertIfNegative val="0"/>
            <c:bubble3D val="0"/>
          </c:dPt>
          <c:dLbls>
            <c:dLbl>
              <c:idx val="2"/>
              <c:layout>
                <c:manualLayout>
                  <c:x val="6.7238470191226373E-3"/>
                  <c:y val="-8.6200108607113763E-3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723</c:v>
                </c:pt>
                <c:pt idx="1">
                  <c:v>603</c:v>
                </c:pt>
                <c:pt idx="2">
                  <c:v>69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1010</c:v>
                </c:pt>
                <c:pt idx="1">
                  <c:v>1153</c:v>
                </c:pt>
                <c:pt idx="2">
                  <c:v>791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0010168"/>
        <c:axId val="190009776"/>
      </c:barChart>
      <c:valAx>
        <c:axId val="190009776"/>
        <c:scaling>
          <c:orientation val="minMax"/>
          <c:max val="12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90010168"/>
        <c:crosses val="autoZero"/>
        <c:crossBetween val="between"/>
        <c:majorUnit val="200"/>
      </c:valAx>
      <c:catAx>
        <c:axId val="19001016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/>
            </a:pPr>
            <a:endParaRPr lang="en-US"/>
          </a:p>
        </c:txPr>
        <c:crossAx val="190009776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2124390701162342"/>
          <c:y val="0.63520137569010771"/>
          <c:w val="0.14155371203599551"/>
          <c:h val="0.22389127065166756"/>
        </c:manualLayout>
      </c:layout>
      <c:overlay val="1"/>
      <c:spPr>
        <a:noFill/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Figure 2.6a presents reported risk exposures/behaviors for hepatitis A during the incubation period, 2–6 weeks prior to onset of symptoms: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771 case-reports that included information about travel, 6.2% (n= 48) indicated traveling outside of the United States or Canada.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628 case-reports that included information about injection-drug use, 4.0% (n=25) indicated use of injection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73 case-reports from males that included information about sexual preference/practices, 5.5% (n=4) indicated having sex with another man.</a:t>
            </a:r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966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304800"/>
            <a:ext cx="90678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400" b="1" dirty="0" smtClean="0">
                <a:ln w="11430"/>
                <a:latin typeface="+mn-lt"/>
                <a:cs typeface="Arial" charset="0"/>
              </a:rPr>
              <a:t>Figure 2.6a.  Acute hepatitis A reports*,</a:t>
            </a:r>
            <a:br>
              <a:rPr lang="en-US" sz="2400" b="1" dirty="0" smtClean="0">
                <a:ln w="11430"/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latin typeface="+mn-lt"/>
                <a:cs typeface="Arial" charset="0"/>
              </a:rPr>
              <a:t>by risk exposure/behavior</a:t>
            </a:r>
            <a:r>
              <a:rPr lang="en-US" sz="2400" b="1" baseline="30000" dirty="0" smtClean="0">
                <a:ln w="11430"/>
                <a:latin typeface="+mn-lt"/>
                <a:cs typeface="Arial" charset="0"/>
              </a:rPr>
              <a:t>†</a:t>
            </a:r>
            <a:r>
              <a:rPr lang="en-US" sz="2400" b="1" dirty="0" smtClean="0">
                <a:ln w="11430"/>
                <a:latin typeface="+mn-lt"/>
                <a:cs typeface="Arial" charset="0"/>
              </a:rPr>
              <a:t> — United States, 2013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5638800"/>
            <a:ext cx="6705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*A total of 1,781 case reports of hepatitis A were received in 2013.  </a:t>
            </a:r>
          </a:p>
          <a:p>
            <a:pPr eaLnBrk="0" hangingPunct="0"/>
            <a:r>
              <a:rPr lang="en-US" sz="1000" b="0" baseline="30000" dirty="0" smtClean="0">
                <a:solidFill>
                  <a:schemeClr val="bg2"/>
                </a:solidFill>
                <a:latin typeface="+mj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More than one risk exposure/behavior may be indicated on each case-report.</a:t>
            </a:r>
          </a:p>
          <a:p>
            <a:pPr eaLnBrk="0" hangingPunct="0"/>
            <a:r>
              <a:rPr lang="en-US" sz="1000" b="0" baseline="8000" dirty="0" smtClean="0">
                <a:solidFill>
                  <a:schemeClr val="bg2"/>
                </a:solidFill>
                <a:latin typeface="+mj-lt"/>
              </a:rPr>
              <a:t>§</a:t>
            </a:r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No risk data reported.</a:t>
            </a:r>
          </a:p>
          <a:p>
            <a:pPr eaLnBrk="0" hangingPunct="0"/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¶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A total of 864 hepatitis A cases were reported among males in 2013.</a:t>
            </a:r>
          </a:p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j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j-lt"/>
                <a:cs typeface="Arial" charset="0"/>
              </a:rPr>
              <a:t>: National Notifiable Diseases Surveillance System (NNDSS)</a:t>
            </a:r>
          </a:p>
        </p:txBody>
      </p: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4572000" y="5609510"/>
            <a:ext cx="135293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40" name="Chart 39"/>
          <p:cNvGraphicFramePr/>
          <p:nvPr>
            <p:extLst>
              <p:ext uri="{D42A27DB-BD31-4B8C-83A1-F6EECF244321}">
                <p14:modId xmlns:p14="http://schemas.microsoft.com/office/powerpoint/2010/main" val="43064274"/>
              </p:ext>
            </p:extLst>
          </p:nvPr>
        </p:nvGraphicFramePr>
        <p:xfrm>
          <a:off x="304800" y="1295400"/>
          <a:ext cx="8534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14761</TotalTime>
  <Words>170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Myriad Web Pro</vt:lpstr>
      <vt:lpstr>Wingdings</vt:lpstr>
      <vt:lpstr>NCHHSTP_PPT_dark(</vt:lpstr>
      <vt:lpstr>Figure 2.6a.  Acute hepatitis A reports*, by risk exposure/behavior† — United States, 2013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528</cp:revision>
  <cp:lastPrinted>2012-04-16T17:55:55Z</cp:lastPrinted>
  <dcterms:created xsi:type="dcterms:W3CDTF">2010-03-26T18:21:29Z</dcterms:created>
  <dcterms:modified xsi:type="dcterms:W3CDTF">2015-04-08T13:15:05Z</dcterms:modified>
</cp:coreProperties>
</file>