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86" d="100"/>
          <a:sy n="86" d="100"/>
        </p:scale>
        <p:origin x="88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3.42</c:v>
                </c:pt>
                <c:pt idx="1">
                  <c:v>5.87</c:v>
                </c:pt>
                <c:pt idx="2">
                  <c:v>4.08</c:v>
                </c:pt>
                <c:pt idx="3">
                  <c:v>1.51</c:v>
                </c:pt>
                <c:pt idx="4">
                  <c:v>0.77</c:v>
                </c:pt>
                <c:pt idx="5">
                  <c:v>0.63</c:v>
                </c:pt>
                <c:pt idx="6">
                  <c:v>0.53</c:v>
                </c:pt>
                <c:pt idx="7">
                  <c:v>0.66</c:v>
                </c:pt>
                <c:pt idx="8">
                  <c:v>0.77</c:v>
                </c:pt>
                <c:pt idx="9">
                  <c:v>0.34</c:v>
                </c:pt>
                <c:pt idx="10">
                  <c:v>0.23</c:v>
                </c:pt>
                <c:pt idx="11">
                  <c:v>0.65</c:v>
                </c:pt>
                <c:pt idx="12">
                  <c:v>0.23</c:v>
                </c:pt>
                <c:pt idx="13">
                  <c:v>0.27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2.13</c:v>
                </c:pt>
                <c:pt idx="1">
                  <c:v>2.0699999999999998</c:v>
                </c:pt>
                <c:pt idx="2">
                  <c:v>2.14</c:v>
                </c:pt>
                <c:pt idx="3">
                  <c:v>1.94</c:v>
                </c:pt>
                <c:pt idx="4">
                  <c:v>2.88</c:v>
                </c:pt>
                <c:pt idx="5">
                  <c:v>1.69</c:v>
                </c:pt>
                <c:pt idx="6">
                  <c:v>1.45</c:v>
                </c:pt>
                <c:pt idx="7">
                  <c:v>1.1100000000000001</c:v>
                </c:pt>
                <c:pt idx="8">
                  <c:v>1.31</c:v>
                </c:pt>
                <c:pt idx="9">
                  <c:v>1.06</c:v>
                </c:pt>
                <c:pt idx="10">
                  <c:v>0.97</c:v>
                </c:pt>
                <c:pt idx="11">
                  <c:v>0.85</c:v>
                </c:pt>
                <c:pt idx="12">
                  <c:v>0.59</c:v>
                </c:pt>
                <c:pt idx="13">
                  <c:v>0.56999999999999995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4.0999999999999996</c:v>
                </c:pt>
                <c:pt idx="1">
                  <c:v>2.5299999999999998</c:v>
                </c:pt>
                <c:pt idx="2">
                  <c:v>1.97</c:v>
                </c:pt>
                <c:pt idx="3">
                  <c:v>1.52</c:v>
                </c:pt>
                <c:pt idx="4">
                  <c:v>0.95</c:v>
                </c:pt>
                <c:pt idx="5">
                  <c:v>0.78</c:v>
                </c:pt>
                <c:pt idx="6">
                  <c:v>0.63</c:v>
                </c:pt>
                <c:pt idx="7">
                  <c:v>0.44</c:v>
                </c:pt>
                <c:pt idx="8">
                  <c:v>0.39</c:v>
                </c:pt>
                <c:pt idx="9">
                  <c:v>0.41</c:v>
                </c:pt>
                <c:pt idx="10">
                  <c:v>0.25</c:v>
                </c:pt>
                <c:pt idx="11">
                  <c:v>0.27</c:v>
                </c:pt>
                <c:pt idx="12">
                  <c:v>0.24</c:v>
                </c:pt>
                <c:pt idx="13">
                  <c:v>0.19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2.66</c:v>
                </c:pt>
                <c:pt idx="1">
                  <c:v>2.37</c:v>
                </c:pt>
                <c:pt idx="2">
                  <c:v>1.96</c:v>
                </c:pt>
                <c:pt idx="3">
                  <c:v>1.54</c:v>
                </c:pt>
                <c:pt idx="4">
                  <c:v>1.1200000000000001</c:v>
                </c:pt>
                <c:pt idx="5">
                  <c:v>0.89</c:v>
                </c:pt>
                <c:pt idx="6">
                  <c:v>0.72</c:v>
                </c:pt>
                <c:pt idx="7">
                  <c:v>0.65</c:v>
                </c:pt>
                <c:pt idx="8">
                  <c:v>0.57999999999999996</c:v>
                </c:pt>
                <c:pt idx="9">
                  <c:v>0.4</c:v>
                </c:pt>
                <c:pt idx="10">
                  <c:v>0.35</c:v>
                </c:pt>
                <c:pt idx="11">
                  <c:v>0.28999999999999998</c:v>
                </c:pt>
                <c:pt idx="12">
                  <c:v>0.38</c:v>
                </c:pt>
                <c:pt idx="13">
                  <c:v>0.48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Sheet1!$F$2:$F$15</c:f>
              <c:numCache>
                <c:formatCode>General</c:formatCode>
                <c:ptCount val="14"/>
                <c:pt idx="0">
                  <c:v>9.56</c:v>
                </c:pt>
                <c:pt idx="1">
                  <c:v>4.9000000000000004</c:v>
                </c:pt>
                <c:pt idx="2">
                  <c:v>3.92</c:v>
                </c:pt>
                <c:pt idx="3">
                  <c:v>2.72</c:v>
                </c:pt>
                <c:pt idx="4">
                  <c:v>2.68</c:v>
                </c:pt>
                <c:pt idx="5">
                  <c:v>2.69</c:v>
                </c:pt>
                <c:pt idx="6">
                  <c:v>2.27</c:v>
                </c:pt>
                <c:pt idx="7">
                  <c:v>1.4</c:v>
                </c:pt>
                <c:pt idx="8">
                  <c:v>1</c:v>
                </c:pt>
                <c:pt idx="9">
                  <c:v>0.81</c:v>
                </c:pt>
                <c:pt idx="10">
                  <c:v>0.7</c:v>
                </c:pt>
                <c:pt idx="11">
                  <c:v>0.53</c:v>
                </c:pt>
                <c:pt idx="12">
                  <c:v>0.49</c:v>
                </c:pt>
                <c:pt idx="13">
                  <c:v>0.51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008208"/>
        <c:axId val="190008600"/>
      </c:lineChart>
      <c:catAx>
        <c:axId val="1900082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190008600"/>
        <c:crosses val="autoZero"/>
        <c:auto val="1"/>
        <c:lblAlgn val="ctr"/>
        <c:lblOffset val="100"/>
        <c:tickLblSkip val="2"/>
        <c:noMultiLvlLbl val="0"/>
      </c:catAx>
      <c:valAx>
        <c:axId val="1900086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b="0" i="0" baseline="0" dirty="0" smtClean="0">
                    <a:effectLst/>
                  </a:rPr>
                  <a:t>Reported cases/100,000 population                     </a:t>
                </a:r>
                <a:endParaRPr lang="en-US" sz="14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0008208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6619434952706382"/>
          <c:y val="0.22677052868391451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2000-2007, rates of hepatitis A among Hispanics were generally higher than those of other racial/ethnic populations.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Since 2008, the rate of hepatitis A has been higher for Asians/Pacific Islanders (0.57 cases per 100,000 population in 2013) than for other race/ethnic groups.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5304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cs typeface="Arial" charset="0"/>
              </a:rPr>
              <a:t>Figure </a:t>
            </a:r>
            <a:r>
              <a:rPr lang="en-US" sz="2400" b="1" dirty="0" smtClean="0">
                <a:ln w="11430"/>
                <a:cs typeface="Arial" charset="0"/>
              </a:rPr>
              <a:t>2.4. Incidence </a:t>
            </a:r>
            <a:r>
              <a:rPr lang="en-US" sz="2400" b="1" dirty="0">
                <a:ln w="11430"/>
                <a:cs typeface="Arial" charset="0"/>
              </a:rPr>
              <a:t>of acute hepatitis A,</a:t>
            </a:r>
            <a:br>
              <a:rPr lang="en-US" sz="2400" b="1" dirty="0">
                <a:ln w="11430"/>
                <a:cs typeface="Arial" charset="0"/>
              </a:rPr>
            </a:br>
            <a:r>
              <a:rPr lang="en-US" sz="2400" b="1" dirty="0">
                <a:ln w="11430"/>
                <a:cs typeface="Arial" charset="0"/>
              </a:rPr>
              <a:t> by </a:t>
            </a:r>
            <a:r>
              <a:rPr lang="en-US" sz="2400" b="1" dirty="0" smtClean="0">
                <a:ln w="11430"/>
                <a:cs typeface="Arial" charset="0"/>
              </a:rPr>
              <a:t>race/ethnicity — </a:t>
            </a:r>
            <a:r>
              <a:rPr lang="en-US" sz="2400" b="1" dirty="0">
                <a:ln w="11430"/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cs typeface="Arial" charset="0"/>
              </a:rPr>
              <a:t>2000–2013</a:t>
            </a:r>
            <a:endParaRPr lang="en-US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952296277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371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14761</TotalTime>
  <Words>71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Myriad Web Pro</vt:lpstr>
      <vt:lpstr>Wingdings</vt:lpstr>
      <vt:lpstr>NCHHSTP_PPT_dark(</vt:lpstr>
      <vt:lpstr>Figure 2.4. Incidence of acute hepatitis A,  by race/ethnicity — United States, 2000–2013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526</cp:revision>
  <cp:lastPrinted>2012-04-16T17:55:55Z</cp:lastPrinted>
  <dcterms:created xsi:type="dcterms:W3CDTF">2010-03-26T18:21:29Z</dcterms:created>
  <dcterms:modified xsi:type="dcterms:W3CDTF">2015-04-08T13:14:29Z</dcterms:modified>
</cp:coreProperties>
</file>