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86" d="100"/>
          <a:sy n="86" d="100"/>
        </p:scale>
        <p:origin x="88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ReportedNumber</c:v>
                </c:pt>
              </c:strCache>
            </c:strRef>
          </c:tx>
          <c:spPr>
            <a:ln>
              <a:solidFill>
                <a:srgbClr val="00FF00"/>
              </a:solidFill>
            </a:ln>
          </c:spPr>
          <c:marker>
            <c:spPr>
              <a:solidFill>
                <a:srgbClr val="00FF00"/>
              </a:solidFill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13397</c:v>
                </c:pt>
                <c:pt idx="1">
                  <c:v>10615</c:v>
                </c:pt>
                <c:pt idx="2">
                  <c:v>8795</c:v>
                </c:pt>
                <c:pt idx="3">
                  <c:v>7653</c:v>
                </c:pt>
                <c:pt idx="4">
                  <c:v>5683</c:v>
                </c:pt>
                <c:pt idx="5">
                  <c:v>4488</c:v>
                </c:pt>
                <c:pt idx="6">
                  <c:v>3579</c:v>
                </c:pt>
                <c:pt idx="7">
                  <c:v>2979</c:v>
                </c:pt>
                <c:pt idx="8">
                  <c:v>2585</c:v>
                </c:pt>
                <c:pt idx="9">
                  <c:v>1987</c:v>
                </c:pt>
                <c:pt idx="10">
                  <c:v>1670</c:v>
                </c:pt>
                <c:pt idx="11">
                  <c:v>1398</c:v>
                </c:pt>
                <c:pt idx="12">
                  <c:v>1562</c:v>
                </c:pt>
                <c:pt idx="13">
                  <c:v>1781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153104"/>
        <c:axId val="124988640"/>
      </c:lineChart>
      <c:catAx>
        <c:axId val="1241531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7712644204358184"/>
              <c:y val="0.90309248554913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</a:defRPr>
            </a:pPr>
            <a:endParaRPr lang="en-US"/>
          </a:p>
        </c:txPr>
        <c:crossAx val="124988640"/>
        <c:crosses val="autoZero"/>
        <c:auto val="1"/>
        <c:lblAlgn val="ctr"/>
        <c:lblOffset val="100"/>
        <c:tickLblSkip val="2"/>
        <c:noMultiLvlLbl val="0"/>
      </c:catAx>
      <c:valAx>
        <c:axId val="1249886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 baseline="0">
                    <a:solidFill>
                      <a:srgbClr val="FF9933"/>
                    </a:solidFill>
                  </a:defRPr>
                </a:pPr>
                <a:r>
                  <a:rPr lang="en-US" sz="1600" b="0" baseline="0" dirty="0" smtClean="0">
                    <a:solidFill>
                      <a:srgbClr val="FF9933"/>
                    </a:solidFill>
                  </a:rPr>
                  <a:t>Number of cases</a:t>
                </a:r>
                <a:endParaRPr lang="en-US" sz="1600" b="0" baseline="0" dirty="0">
                  <a:solidFill>
                    <a:srgbClr val="FF9933"/>
                  </a:solidFill>
                </a:endParaRPr>
              </a:p>
            </c:rich>
          </c:tx>
          <c:layout>
            <c:manualLayout>
              <c:xMode val="edge"/>
              <c:yMode val="edge"/>
              <c:x val="9.6899224806201549E-3"/>
              <c:y val="0.21614514587410677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srgbClr val="FFC000"/>
            </a:solidFill>
          </a:ln>
        </c:spPr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2415310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4/8/2015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hepatitis A cases declined by 86.7%, from 13,397 in 2000 to 1,781 in 2013.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number of hepatitis A cases increased by 27.4% from 1,398 in 2011 to 1,781 2013 and by 14.0% from 1,562 in 2012 to 1,781 in 2013. </a:t>
            </a:r>
          </a:p>
          <a:p>
            <a:pPr marL="171450" indent="-171450" defTabSz="914240"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415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2.1. Reported number of acute hepatitis A cases — </a:t>
            </a:r>
            <a:r>
              <a:rPr lang="en-US" sz="2400" b="1" dirty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2000–2013</a:t>
            </a:r>
            <a:endParaRPr lang="en-US" sz="2400" b="1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154579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982240484"/>
              </p:ext>
            </p:extLst>
          </p:nvPr>
        </p:nvGraphicFramePr>
        <p:xfrm>
          <a:off x="533400" y="1611887"/>
          <a:ext cx="8001000" cy="4695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517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14778</TotalTime>
  <Words>78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Myriad Web Pro</vt:lpstr>
      <vt:lpstr>Wingdings</vt:lpstr>
      <vt:lpstr>NCHHSTP_PPT_dark(</vt:lpstr>
      <vt:lpstr>Figure 2.1. Reported number of acute hepatitis A cases — United States, 2000–2013</vt:lpstr>
    </vt:vector>
  </TitlesOfParts>
  <Company>ITSO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526</cp:revision>
  <cp:lastPrinted>2012-04-16T17:55:55Z</cp:lastPrinted>
  <dcterms:created xsi:type="dcterms:W3CDTF">2010-03-26T18:21:29Z</dcterms:created>
  <dcterms:modified xsi:type="dcterms:W3CDTF">2015-04-08T13:10:03Z</dcterms:modified>
</cp:coreProperties>
</file>