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drawings/drawing1.xml" ContentType="application/vnd.openxmlformats-officedocument.drawingml.chartshapes+xml"/>
  <Override PartName="/ppt/notesSlides/notesSlide7.xml" ContentType="application/vnd.openxmlformats-officedocument.presentationml.notesSlide+xml"/>
  <Override PartName="/ppt/charts/chart7.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9"/>
  </p:notesMasterIdLst>
  <p:handoutMasterIdLst>
    <p:handoutMasterId r:id="rId10"/>
  </p:handoutMasterIdLst>
  <p:sldIdLst>
    <p:sldId id="295" r:id="rId2"/>
    <p:sldId id="296" r:id="rId3"/>
    <p:sldId id="297" r:id="rId4"/>
    <p:sldId id="298" r:id="rId5"/>
    <p:sldId id="286" r:id="rId6"/>
    <p:sldId id="289" r:id="rId7"/>
    <p:sldId id="288" r:id="rId8"/>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000000"/>
    <a:srgbClr val="FBB0A3"/>
    <a:srgbClr val="FF00FF"/>
    <a:srgbClr val="00CCFF"/>
    <a:srgbClr val="9E5ECE"/>
    <a:srgbClr val="488DB8"/>
    <a:srgbClr val="022C5E"/>
    <a:srgbClr val="FFFF99"/>
    <a:srgbClr val="5AA5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38" autoAdjust="0"/>
    <p:restoredTop sz="78402" autoAdjust="0"/>
  </p:normalViewPr>
  <p:slideViewPr>
    <p:cSldViewPr>
      <p:cViewPr varScale="1">
        <p:scale>
          <a:sx n="86" d="100"/>
          <a:sy n="86" d="100"/>
        </p:scale>
        <p:origin x="88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2022"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ReportedNumber</c:v>
                </c:pt>
              </c:strCache>
            </c:strRef>
          </c:tx>
          <c:spPr>
            <a:ln>
              <a:solidFill>
                <a:srgbClr val="00FF00"/>
              </a:solidFill>
            </a:ln>
          </c:spPr>
          <c:marker>
            <c:spPr>
              <a:solidFill>
                <a:srgbClr val="00FF00"/>
              </a:solidFill>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13397</c:v>
                </c:pt>
                <c:pt idx="1">
                  <c:v>10615</c:v>
                </c:pt>
                <c:pt idx="2">
                  <c:v>8795</c:v>
                </c:pt>
                <c:pt idx="3">
                  <c:v>7653</c:v>
                </c:pt>
                <c:pt idx="4">
                  <c:v>5683</c:v>
                </c:pt>
                <c:pt idx="5">
                  <c:v>4488</c:v>
                </c:pt>
                <c:pt idx="6">
                  <c:v>3579</c:v>
                </c:pt>
                <c:pt idx="7">
                  <c:v>2979</c:v>
                </c:pt>
                <c:pt idx="8">
                  <c:v>2585</c:v>
                </c:pt>
                <c:pt idx="9">
                  <c:v>1987</c:v>
                </c:pt>
                <c:pt idx="10">
                  <c:v>1670</c:v>
                </c:pt>
                <c:pt idx="11">
                  <c:v>1398</c:v>
                </c:pt>
                <c:pt idx="12">
                  <c:v>1562</c:v>
                </c:pt>
                <c:pt idx="13">
                  <c:v>1781</c:v>
                </c:pt>
              </c:numCache>
            </c:numRef>
          </c:val>
          <c:smooth val="0"/>
        </c:ser>
        <c:dLbls>
          <c:showLegendKey val="0"/>
          <c:showVal val="0"/>
          <c:showCatName val="0"/>
          <c:showSerName val="0"/>
          <c:showPercent val="0"/>
          <c:showBubbleSize val="0"/>
        </c:dLbls>
        <c:marker val="1"/>
        <c:smooth val="0"/>
        <c:axId val="124153104"/>
        <c:axId val="124988640"/>
      </c:lineChart>
      <c:catAx>
        <c:axId val="124153104"/>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manualLayout>
              <c:xMode val="edge"/>
              <c:yMode val="edge"/>
              <c:x val="0.47712644204358184"/>
              <c:y val="0.90309248554913302"/>
            </c:manualLayout>
          </c:layout>
          <c:overlay val="0"/>
        </c:title>
        <c:numFmt formatCode="General" sourceLinked="1"/>
        <c:majorTickMark val="out"/>
        <c:minorTickMark val="none"/>
        <c:tickLblPos val="nextTo"/>
        <c:txPr>
          <a:bodyPr rot="-1860000"/>
          <a:lstStyle/>
          <a:p>
            <a:pPr>
              <a:defRPr sz="1400">
                <a:solidFill>
                  <a:schemeClr val="bg2"/>
                </a:solidFill>
              </a:defRPr>
            </a:pPr>
            <a:endParaRPr lang="en-US"/>
          </a:p>
        </c:txPr>
        <c:crossAx val="124988640"/>
        <c:crosses val="autoZero"/>
        <c:auto val="1"/>
        <c:lblAlgn val="ctr"/>
        <c:lblOffset val="100"/>
        <c:tickLblSkip val="2"/>
        <c:noMultiLvlLbl val="0"/>
      </c:catAx>
      <c:valAx>
        <c:axId val="124988640"/>
        <c:scaling>
          <c:orientation val="minMax"/>
        </c:scaling>
        <c:delete val="0"/>
        <c:axPos val="l"/>
        <c:title>
          <c:tx>
            <c:rich>
              <a:bodyPr rot="-5400000" vert="horz"/>
              <a:lstStyle/>
              <a:p>
                <a:pPr>
                  <a:defRPr sz="1600" b="0" baseline="0">
                    <a:solidFill>
                      <a:srgbClr val="FF9933"/>
                    </a:solidFill>
                  </a:defRPr>
                </a:pPr>
                <a:r>
                  <a:rPr lang="en-US" sz="1600" b="0" baseline="0" dirty="0" smtClean="0">
                    <a:solidFill>
                      <a:srgbClr val="FF9933"/>
                    </a:solidFill>
                  </a:rPr>
                  <a:t>Number of cases</a:t>
                </a:r>
                <a:endParaRPr lang="en-US" sz="1600" b="0" baseline="0" dirty="0">
                  <a:solidFill>
                    <a:srgbClr val="FF9933"/>
                  </a:solidFill>
                </a:endParaRPr>
              </a:p>
            </c:rich>
          </c:tx>
          <c:layout>
            <c:manualLayout>
              <c:xMode val="edge"/>
              <c:yMode val="edge"/>
              <c:x val="9.6899224806201549E-3"/>
              <c:y val="0.21614514587410677"/>
            </c:manualLayout>
          </c:layout>
          <c:overlay val="0"/>
        </c:title>
        <c:numFmt formatCode="#,##0" sourceLinked="0"/>
        <c:majorTickMark val="out"/>
        <c:minorTickMark val="out"/>
        <c:tickLblPos val="nextTo"/>
        <c:spPr>
          <a:ln>
            <a:solidFill>
              <a:srgbClr val="FFC000"/>
            </a:solidFill>
          </a:ln>
        </c:spPr>
        <c:txPr>
          <a:bodyPr/>
          <a:lstStyle/>
          <a:p>
            <a:pPr>
              <a:defRPr sz="1400">
                <a:solidFill>
                  <a:srgbClr val="FF9933"/>
                </a:solidFill>
              </a:defRPr>
            </a:pPr>
            <a:endParaRPr lang="en-US"/>
          </a:p>
        </c:txPr>
        <c:crossAx val="124153104"/>
        <c:crosses val="autoZero"/>
        <c:crossBetween val="midCat"/>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0-9 yrs</c:v>
                </c:pt>
              </c:strCache>
            </c:strRef>
          </c:tx>
          <c:spPr>
            <a:ln>
              <a:solidFill>
                <a:schemeClr val="bg2"/>
              </a:solidFill>
            </a:ln>
          </c:spPr>
          <c:marker>
            <c:symbol val="circle"/>
            <c:size val="10"/>
            <c:spPr>
              <a:noFill/>
              <a:ln>
                <a:solidFill>
                  <a:schemeClr val="bg2"/>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6.56</c:v>
                </c:pt>
                <c:pt idx="1">
                  <c:v>3.18</c:v>
                </c:pt>
                <c:pt idx="2">
                  <c:v>2.2599999999999998</c:v>
                </c:pt>
                <c:pt idx="3">
                  <c:v>1.77</c:v>
                </c:pt>
                <c:pt idx="4">
                  <c:v>1.86</c:v>
                </c:pt>
                <c:pt idx="5">
                  <c:v>1.42</c:v>
                </c:pt>
                <c:pt idx="6">
                  <c:v>1.07</c:v>
                </c:pt>
                <c:pt idx="7">
                  <c:v>0.66</c:v>
                </c:pt>
                <c:pt idx="8">
                  <c:v>0.51</c:v>
                </c:pt>
                <c:pt idx="9">
                  <c:v>0.31</c:v>
                </c:pt>
                <c:pt idx="10">
                  <c:v>0.31</c:v>
                </c:pt>
                <c:pt idx="11">
                  <c:v>0.18</c:v>
                </c:pt>
                <c:pt idx="12">
                  <c:v>0.15</c:v>
                </c:pt>
                <c:pt idx="13">
                  <c:v>0.14000000000000001</c:v>
                </c:pt>
              </c:numCache>
            </c:numRef>
          </c:val>
          <c:smooth val="0"/>
        </c:ser>
        <c:ser>
          <c:idx val="1"/>
          <c:order val="1"/>
          <c:tx>
            <c:strRef>
              <c:f>Sheet1!$C$1</c:f>
              <c:strCache>
                <c:ptCount val="1"/>
                <c:pt idx="0">
                  <c:v>10-19 yrs</c:v>
                </c:pt>
              </c:strCache>
            </c:strRef>
          </c:tx>
          <c:spPr>
            <a:ln>
              <a:solidFill>
                <a:schemeClr val="accent4"/>
              </a:solidFill>
            </a:ln>
          </c:spPr>
          <c:marker>
            <c:symbol val="diamond"/>
            <c:size val="9"/>
            <c:spPr>
              <a:solidFill>
                <a:schemeClr val="accent4"/>
              </a:solidFill>
              <a:ln>
                <a:solidFill>
                  <a:schemeClr val="accent4"/>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Sheet1!$C$2:$C$15</c:f>
              <c:numCache>
                <c:formatCode>General</c:formatCode>
                <c:ptCount val="14"/>
                <c:pt idx="0">
                  <c:v>5.13</c:v>
                </c:pt>
                <c:pt idx="1">
                  <c:v>3.11</c:v>
                </c:pt>
                <c:pt idx="2">
                  <c:v>2.3199999999999998</c:v>
                </c:pt>
                <c:pt idx="3">
                  <c:v>2.2000000000000002</c:v>
                </c:pt>
                <c:pt idx="4">
                  <c:v>2</c:v>
                </c:pt>
                <c:pt idx="5">
                  <c:v>1.59</c:v>
                </c:pt>
                <c:pt idx="6">
                  <c:v>1.27</c:v>
                </c:pt>
                <c:pt idx="7">
                  <c:v>0.94</c:v>
                </c:pt>
                <c:pt idx="8">
                  <c:v>0.78</c:v>
                </c:pt>
                <c:pt idx="9">
                  <c:v>0.56999999999999995</c:v>
                </c:pt>
                <c:pt idx="10">
                  <c:v>0.49</c:v>
                </c:pt>
                <c:pt idx="11">
                  <c:v>0.41</c:v>
                </c:pt>
                <c:pt idx="12">
                  <c:v>0.4</c:v>
                </c:pt>
                <c:pt idx="13">
                  <c:v>0.33</c:v>
                </c:pt>
              </c:numCache>
            </c:numRef>
          </c:val>
          <c:smooth val="0"/>
        </c:ser>
        <c:ser>
          <c:idx val="2"/>
          <c:order val="2"/>
          <c:tx>
            <c:strRef>
              <c:f>Sheet1!$D$1</c:f>
              <c:strCache>
                <c:ptCount val="1"/>
                <c:pt idx="0">
                  <c:v>20-29 yrs</c:v>
                </c:pt>
              </c:strCache>
            </c:strRef>
          </c:tx>
          <c:spPr>
            <a:ln>
              <a:solidFill>
                <a:srgbClr val="FFFF00"/>
              </a:solidFill>
            </a:ln>
          </c:spPr>
          <c:marker>
            <c:symbol val="star"/>
            <c:size val="9"/>
            <c:spPr>
              <a:noFill/>
              <a:ln>
                <a:solidFill>
                  <a:srgbClr val="FFFF0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Sheet1!$D$2:$D$15</c:f>
              <c:numCache>
                <c:formatCode>General</c:formatCode>
                <c:ptCount val="14"/>
                <c:pt idx="0">
                  <c:v>6.22</c:v>
                </c:pt>
                <c:pt idx="1">
                  <c:v>4.78</c:v>
                </c:pt>
                <c:pt idx="2">
                  <c:v>4.0599999999999996</c:v>
                </c:pt>
                <c:pt idx="3">
                  <c:v>3.45</c:v>
                </c:pt>
                <c:pt idx="4">
                  <c:v>2.3199999999999998</c:v>
                </c:pt>
                <c:pt idx="5">
                  <c:v>1.95</c:v>
                </c:pt>
                <c:pt idx="6">
                  <c:v>1.55</c:v>
                </c:pt>
                <c:pt idx="7">
                  <c:v>1.37</c:v>
                </c:pt>
                <c:pt idx="8">
                  <c:v>1.03</c:v>
                </c:pt>
                <c:pt idx="9">
                  <c:v>0.96</c:v>
                </c:pt>
                <c:pt idx="10">
                  <c:v>0.81</c:v>
                </c:pt>
                <c:pt idx="11">
                  <c:v>0.64</c:v>
                </c:pt>
                <c:pt idx="12">
                  <c:v>0.69</c:v>
                </c:pt>
                <c:pt idx="13">
                  <c:v>0.68</c:v>
                </c:pt>
              </c:numCache>
            </c:numRef>
          </c:val>
          <c:smooth val="0"/>
        </c:ser>
        <c:ser>
          <c:idx val="3"/>
          <c:order val="3"/>
          <c:tx>
            <c:strRef>
              <c:f>Sheet1!$E$1</c:f>
              <c:strCache>
                <c:ptCount val="1"/>
                <c:pt idx="0">
                  <c:v>30-39 yrs</c:v>
                </c:pt>
              </c:strCache>
            </c:strRef>
          </c:tx>
          <c:spPr>
            <a:ln>
              <a:solidFill>
                <a:srgbClr val="00B050"/>
              </a:solidFill>
            </a:ln>
          </c:spPr>
          <c:marker>
            <c:symbol val="triangle"/>
            <c:size val="9"/>
            <c:spPr>
              <a:solidFill>
                <a:srgbClr val="00B050"/>
              </a:solidFill>
              <a:ln>
                <a:solidFill>
                  <a:srgbClr val="00B05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Sheet1!$E$2:$E$15</c:f>
              <c:numCache>
                <c:formatCode>General</c:formatCode>
                <c:ptCount val="14"/>
                <c:pt idx="0">
                  <c:v>5.72</c:v>
                </c:pt>
                <c:pt idx="1">
                  <c:v>5.52</c:v>
                </c:pt>
                <c:pt idx="2">
                  <c:v>4.1500000000000004</c:v>
                </c:pt>
                <c:pt idx="3">
                  <c:v>2.81</c:v>
                </c:pt>
                <c:pt idx="4">
                  <c:v>1.81</c:v>
                </c:pt>
                <c:pt idx="5">
                  <c:v>1.53</c:v>
                </c:pt>
                <c:pt idx="6">
                  <c:v>1.21</c:v>
                </c:pt>
                <c:pt idx="7">
                  <c:v>1.17</c:v>
                </c:pt>
                <c:pt idx="8">
                  <c:v>0.94</c:v>
                </c:pt>
                <c:pt idx="9">
                  <c:v>0.77</c:v>
                </c:pt>
                <c:pt idx="10">
                  <c:v>0.57999999999999996</c:v>
                </c:pt>
                <c:pt idx="11">
                  <c:v>0.51</c:v>
                </c:pt>
                <c:pt idx="12">
                  <c:v>0.51</c:v>
                </c:pt>
                <c:pt idx="13">
                  <c:v>0.74</c:v>
                </c:pt>
              </c:numCache>
            </c:numRef>
          </c:val>
          <c:smooth val="0"/>
        </c:ser>
        <c:ser>
          <c:idx val="4"/>
          <c:order val="4"/>
          <c:tx>
            <c:strRef>
              <c:f>Sheet1!$F$1</c:f>
              <c:strCache>
                <c:ptCount val="1"/>
                <c:pt idx="0">
                  <c:v>40-49 yrs</c:v>
                </c:pt>
              </c:strCache>
            </c:strRef>
          </c:tx>
          <c:spPr>
            <a:ln>
              <a:solidFill>
                <a:schemeClr val="accent3"/>
              </a:solidFill>
            </a:ln>
          </c:spPr>
          <c:marker>
            <c:symbol val="square"/>
            <c:size val="8"/>
            <c:spPr>
              <a:solidFill>
                <a:schemeClr val="accent3"/>
              </a:solidFill>
              <a:ln>
                <a:solidFill>
                  <a:schemeClr val="accent3"/>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Sheet1!$F$2:$F$15</c:f>
              <c:numCache>
                <c:formatCode>General</c:formatCode>
                <c:ptCount val="14"/>
                <c:pt idx="0">
                  <c:v>3.9</c:v>
                </c:pt>
                <c:pt idx="1">
                  <c:v>3.75</c:v>
                </c:pt>
                <c:pt idx="2">
                  <c:v>3.26</c:v>
                </c:pt>
                <c:pt idx="3">
                  <c:v>2.7</c:v>
                </c:pt>
                <c:pt idx="4">
                  <c:v>1.57</c:v>
                </c:pt>
                <c:pt idx="5">
                  <c:v>1.33</c:v>
                </c:pt>
                <c:pt idx="6">
                  <c:v>1.21</c:v>
                </c:pt>
                <c:pt idx="7">
                  <c:v>0.95</c:v>
                </c:pt>
                <c:pt idx="8">
                  <c:v>0.86</c:v>
                </c:pt>
                <c:pt idx="9">
                  <c:v>0.62</c:v>
                </c:pt>
                <c:pt idx="10">
                  <c:v>0.46</c:v>
                </c:pt>
                <c:pt idx="11">
                  <c:v>0.39</c:v>
                </c:pt>
                <c:pt idx="12">
                  <c:v>0.47</c:v>
                </c:pt>
                <c:pt idx="13">
                  <c:v>0.64</c:v>
                </c:pt>
              </c:numCache>
            </c:numRef>
          </c:val>
          <c:smooth val="0"/>
        </c:ser>
        <c:ser>
          <c:idx val="5"/>
          <c:order val="5"/>
          <c:tx>
            <c:strRef>
              <c:f>Sheet1!$G$1</c:f>
              <c:strCache>
                <c:ptCount val="1"/>
                <c:pt idx="0">
                  <c:v>50-59 yrs</c:v>
                </c:pt>
              </c:strCache>
            </c:strRef>
          </c:tx>
          <c:spPr>
            <a:ln>
              <a:solidFill>
                <a:srgbClr val="00CCFF"/>
              </a:solidFill>
            </a:ln>
          </c:spPr>
          <c:marker>
            <c:symbol val="circle"/>
            <c:size val="9"/>
            <c:spPr>
              <a:solidFill>
                <a:srgbClr val="00CCFF"/>
              </a:solidFill>
              <a:ln>
                <a:solidFill>
                  <a:srgbClr val="00CCFF"/>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Sheet1!$G$2:$G$15</c:f>
              <c:numCache>
                <c:formatCode>General</c:formatCode>
                <c:ptCount val="14"/>
                <c:pt idx="0">
                  <c:v>3</c:v>
                </c:pt>
                <c:pt idx="1">
                  <c:v>2.95</c:v>
                </c:pt>
                <c:pt idx="2">
                  <c:v>2.4900000000000002</c:v>
                </c:pt>
                <c:pt idx="3">
                  <c:v>2.6</c:v>
                </c:pt>
                <c:pt idx="4">
                  <c:v>1.66</c:v>
                </c:pt>
                <c:pt idx="5">
                  <c:v>1.42</c:v>
                </c:pt>
                <c:pt idx="6">
                  <c:v>1.07</c:v>
                </c:pt>
                <c:pt idx="7">
                  <c:v>0.9</c:v>
                </c:pt>
                <c:pt idx="8">
                  <c:v>0.86</c:v>
                </c:pt>
                <c:pt idx="9">
                  <c:v>0.55000000000000004</c:v>
                </c:pt>
                <c:pt idx="10">
                  <c:v>0.47</c:v>
                </c:pt>
                <c:pt idx="11">
                  <c:v>0.42</c:v>
                </c:pt>
                <c:pt idx="12">
                  <c:v>0.56000000000000005</c:v>
                </c:pt>
                <c:pt idx="13">
                  <c:v>0.64</c:v>
                </c:pt>
              </c:numCache>
            </c:numRef>
          </c:val>
          <c:smooth val="0"/>
        </c:ser>
        <c:ser>
          <c:idx val="6"/>
          <c:order val="6"/>
          <c:tx>
            <c:strRef>
              <c:f>Sheet1!$H$1</c:f>
              <c:strCache>
                <c:ptCount val="1"/>
                <c:pt idx="0">
                  <c:v>&gt; 60 yrs</c:v>
                </c:pt>
              </c:strCache>
            </c:strRef>
          </c:tx>
          <c:spPr>
            <a:ln>
              <a:solidFill>
                <a:srgbClr val="FF00FF"/>
              </a:solidFill>
            </a:ln>
          </c:spPr>
          <c:marker>
            <c:symbol val="plus"/>
            <c:size val="9"/>
            <c:spPr>
              <a:noFill/>
              <a:ln>
                <a:solidFill>
                  <a:srgbClr val="FF00FF"/>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Sheet1!$H$2:$H$15</c:f>
              <c:numCache>
                <c:formatCode>General</c:formatCode>
                <c:ptCount val="14"/>
                <c:pt idx="0">
                  <c:v>2.4500000000000002</c:v>
                </c:pt>
                <c:pt idx="1">
                  <c:v>2.35</c:v>
                </c:pt>
                <c:pt idx="2">
                  <c:v>2.5499999999999998</c:v>
                </c:pt>
                <c:pt idx="3">
                  <c:v>2.63</c:v>
                </c:pt>
                <c:pt idx="4">
                  <c:v>2.0699999999999998</c:v>
                </c:pt>
                <c:pt idx="5">
                  <c:v>1.35</c:v>
                </c:pt>
                <c:pt idx="6">
                  <c:v>1.03</c:v>
                </c:pt>
                <c:pt idx="7">
                  <c:v>0.93</c:v>
                </c:pt>
                <c:pt idx="8">
                  <c:v>0.92</c:v>
                </c:pt>
                <c:pt idx="9">
                  <c:v>0.68</c:v>
                </c:pt>
                <c:pt idx="10">
                  <c:v>0.59</c:v>
                </c:pt>
                <c:pt idx="11">
                  <c:v>0.5</c:v>
                </c:pt>
                <c:pt idx="12">
                  <c:v>0.59</c:v>
                </c:pt>
                <c:pt idx="13">
                  <c:v>0.66</c:v>
                </c:pt>
              </c:numCache>
            </c:numRef>
          </c:val>
          <c:smooth val="0"/>
        </c:ser>
        <c:dLbls>
          <c:showLegendKey val="0"/>
          <c:showVal val="0"/>
          <c:showCatName val="0"/>
          <c:showSerName val="0"/>
          <c:showPercent val="0"/>
          <c:showBubbleSize val="0"/>
        </c:dLbls>
        <c:marker val="1"/>
        <c:smooth val="0"/>
        <c:axId val="195710200"/>
        <c:axId val="195710592"/>
      </c:lineChart>
      <c:catAx>
        <c:axId val="195710200"/>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195710592"/>
        <c:crosses val="autoZero"/>
        <c:auto val="1"/>
        <c:lblAlgn val="ctr"/>
        <c:lblOffset val="100"/>
        <c:tickLblSkip val="2"/>
        <c:noMultiLvlLbl val="0"/>
      </c:catAx>
      <c:valAx>
        <c:axId val="195710592"/>
        <c:scaling>
          <c:orientation val="minMax"/>
        </c:scaling>
        <c:delete val="0"/>
        <c:axPos val="l"/>
        <c:title>
          <c:tx>
            <c:rich>
              <a:bodyPr rot="-5400000" vert="horz"/>
              <a:lstStyle/>
              <a:p>
                <a:pPr>
                  <a:defRPr sz="1600"/>
                </a:pPr>
                <a:r>
                  <a:rPr lang="en-US" sz="1600" b="0" i="0" baseline="0" dirty="0" smtClean="0">
                    <a:effectLst/>
                  </a:rPr>
                  <a:t>Reported cases/100,000 population                     </a:t>
                </a:r>
                <a:endParaRPr lang="en-US" sz="1600" dirty="0">
                  <a:effectLst/>
                </a:endParaRPr>
              </a:p>
            </c:rich>
          </c:tx>
          <c:layout>
            <c:manualLayout>
              <c:xMode val="edge"/>
              <c:yMode val="edge"/>
              <c:x val="4.5745453693288342E-3"/>
              <c:y val="0.12346516647348016"/>
            </c:manualLayout>
          </c:layout>
          <c:overlay val="0"/>
        </c:title>
        <c:numFmt formatCode="General" sourceLinked="1"/>
        <c:majorTickMark val="out"/>
        <c:minorTickMark val="out"/>
        <c:tickLblPos val="nextTo"/>
        <c:txPr>
          <a:bodyPr/>
          <a:lstStyle/>
          <a:p>
            <a:pPr>
              <a:defRPr sz="1400"/>
            </a:pPr>
            <a:endParaRPr lang="en-US"/>
          </a:p>
        </c:txPr>
        <c:crossAx val="195710200"/>
        <c:crosses val="autoZero"/>
        <c:crossBetween val="midCat"/>
      </c:valAx>
    </c:plotArea>
    <c:legend>
      <c:legendPos val="r"/>
      <c:layout>
        <c:manualLayout>
          <c:xMode val="edge"/>
          <c:yMode val="edge"/>
          <c:x val="0.67674561349122697"/>
          <c:y val="7.1964906670930084E-2"/>
          <c:w val="0.12690950048566763"/>
          <c:h val="0.42099884088093048"/>
        </c:manualLayout>
      </c:layout>
      <c:overlay val="0"/>
      <c:txPr>
        <a:bodyPr/>
        <a:lstStyle/>
        <a:p>
          <a:pPr>
            <a:defRPr sz="1600" b="0" u="none">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Male</c:v>
                </c:pt>
              </c:strCache>
            </c:strRef>
          </c:tx>
          <c:spPr>
            <a:ln>
              <a:solidFill>
                <a:srgbClr val="00B050"/>
              </a:solidFill>
            </a:ln>
          </c:spPr>
          <c:marker>
            <c:symbol val="diamond"/>
            <c:size val="9"/>
            <c:spPr>
              <a:solidFill>
                <a:srgbClr val="00B050"/>
              </a:solidFill>
              <a:ln>
                <a:solidFill>
                  <a:srgbClr val="00B05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5.6</c:v>
                </c:pt>
                <c:pt idx="1">
                  <c:v>4.88</c:v>
                </c:pt>
                <c:pt idx="2">
                  <c:v>3.84</c:v>
                </c:pt>
                <c:pt idx="3">
                  <c:v>2.82</c:v>
                </c:pt>
                <c:pt idx="4">
                  <c:v>2.06</c:v>
                </c:pt>
                <c:pt idx="5">
                  <c:v>1.7</c:v>
                </c:pt>
                <c:pt idx="6">
                  <c:v>1.32</c:v>
                </c:pt>
                <c:pt idx="7">
                  <c:v>1.0900000000000001</c:v>
                </c:pt>
                <c:pt idx="8">
                  <c:v>0.89</c:v>
                </c:pt>
                <c:pt idx="9">
                  <c:v>0.69</c:v>
                </c:pt>
                <c:pt idx="10">
                  <c:v>0.56999999999999995</c:v>
                </c:pt>
                <c:pt idx="11">
                  <c:v>0.46</c:v>
                </c:pt>
                <c:pt idx="12">
                  <c:v>0.5</c:v>
                </c:pt>
                <c:pt idx="13">
                  <c:v>0.56000000000000005</c:v>
                </c:pt>
              </c:numCache>
            </c:numRef>
          </c:val>
          <c:smooth val="0"/>
        </c:ser>
        <c:ser>
          <c:idx val="1"/>
          <c:order val="1"/>
          <c:tx>
            <c:strRef>
              <c:f>Sheet1!$C$1</c:f>
              <c:strCache>
                <c:ptCount val="1"/>
                <c:pt idx="0">
                  <c:v>Female</c:v>
                </c:pt>
              </c:strCache>
            </c:strRef>
          </c:tx>
          <c:spPr>
            <a:ln>
              <a:solidFill>
                <a:srgbClr val="FBB0A3"/>
              </a:solidFill>
            </a:ln>
          </c:spPr>
          <c:marker>
            <c:symbol val="circle"/>
            <c:size val="9"/>
            <c:spPr>
              <a:solidFill>
                <a:srgbClr val="FBB0A3"/>
              </a:solidFill>
              <a:ln>
                <a:solidFill>
                  <a:srgbClr val="FBB0A3"/>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Sheet1!$C$2:$C$15</c:f>
              <c:numCache>
                <c:formatCode>General</c:formatCode>
                <c:ptCount val="14"/>
                <c:pt idx="0">
                  <c:v>3.86</c:v>
                </c:pt>
                <c:pt idx="1">
                  <c:v>2.56</c:v>
                </c:pt>
                <c:pt idx="2">
                  <c:v>2.2599999999999998</c:v>
                </c:pt>
                <c:pt idx="3">
                  <c:v>2.4300000000000002</c:v>
                </c:pt>
                <c:pt idx="4">
                  <c:v>1.79</c:v>
                </c:pt>
                <c:pt idx="5">
                  <c:v>1.31</c:v>
                </c:pt>
                <c:pt idx="6">
                  <c:v>1.06</c:v>
                </c:pt>
                <c:pt idx="7">
                  <c:v>0.88</c:v>
                </c:pt>
                <c:pt idx="8">
                  <c:v>0.81</c:v>
                </c:pt>
                <c:pt idx="9">
                  <c:v>0.59</c:v>
                </c:pt>
                <c:pt idx="10">
                  <c:v>0.51</c:v>
                </c:pt>
                <c:pt idx="11">
                  <c:v>0.44</c:v>
                </c:pt>
                <c:pt idx="12">
                  <c:v>0.49</c:v>
                </c:pt>
                <c:pt idx="13">
                  <c:v>0.56999999999999995</c:v>
                </c:pt>
              </c:numCache>
            </c:numRef>
          </c:val>
          <c:smooth val="0"/>
        </c:ser>
        <c:dLbls>
          <c:showLegendKey val="0"/>
          <c:showVal val="0"/>
          <c:showCatName val="0"/>
          <c:showSerName val="0"/>
          <c:showPercent val="0"/>
          <c:showBubbleSize val="0"/>
        </c:dLbls>
        <c:marker val="1"/>
        <c:smooth val="0"/>
        <c:axId val="195711376"/>
        <c:axId val="195711768"/>
      </c:lineChart>
      <c:catAx>
        <c:axId val="195711376"/>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overlay val="0"/>
        </c:title>
        <c:numFmt formatCode="General" sourceLinked="1"/>
        <c:majorTickMark val="out"/>
        <c:minorTickMark val="none"/>
        <c:tickLblPos val="nextTo"/>
        <c:txPr>
          <a:bodyPr rot="-1860000"/>
          <a:lstStyle/>
          <a:p>
            <a:pPr>
              <a:defRPr sz="1400">
                <a:solidFill>
                  <a:schemeClr val="bg2"/>
                </a:solidFill>
              </a:defRPr>
            </a:pPr>
            <a:endParaRPr lang="en-US"/>
          </a:p>
        </c:txPr>
        <c:crossAx val="195711768"/>
        <c:crosses val="autoZero"/>
        <c:auto val="1"/>
        <c:lblAlgn val="ctr"/>
        <c:lblOffset val="100"/>
        <c:tickLblSkip val="2"/>
        <c:noMultiLvlLbl val="0"/>
      </c:catAx>
      <c:valAx>
        <c:axId val="195711768"/>
        <c:scaling>
          <c:orientation val="minMax"/>
        </c:scaling>
        <c:delete val="0"/>
        <c:axPos val="l"/>
        <c:title>
          <c:tx>
            <c:rich>
              <a:bodyPr rot="-5400000" vert="horz"/>
              <a:lstStyle/>
              <a:p>
                <a:pPr>
                  <a:defRPr sz="1600" b="0"/>
                </a:pPr>
                <a:r>
                  <a:rPr lang="en-US" sz="1600" b="0" dirty="0" smtClean="0"/>
                  <a:t>Reported cases/100,000 population</a:t>
                </a:r>
                <a:endParaRPr lang="en-US" sz="1600" b="0" dirty="0"/>
              </a:p>
            </c:rich>
          </c:tx>
          <c:layout>
            <c:manualLayout>
              <c:xMode val="edge"/>
              <c:yMode val="edge"/>
              <c:x val="7.1225071225071226E-3"/>
              <c:y val="5.0783002683323801E-2"/>
            </c:manualLayout>
          </c:layout>
          <c:overlay val="0"/>
        </c:title>
        <c:numFmt formatCode="General" sourceLinked="1"/>
        <c:majorTickMark val="out"/>
        <c:minorTickMark val="out"/>
        <c:tickLblPos val="nextTo"/>
        <c:txPr>
          <a:bodyPr/>
          <a:lstStyle/>
          <a:p>
            <a:pPr>
              <a:defRPr sz="1400"/>
            </a:pPr>
            <a:endParaRPr lang="en-US"/>
          </a:p>
        </c:txPr>
        <c:crossAx val="195711376"/>
        <c:crosses val="autoZero"/>
        <c:crossBetween val="midCat"/>
      </c:valAx>
    </c:plotArea>
    <c:legend>
      <c:legendPos val="r"/>
      <c:layout>
        <c:manualLayout>
          <c:xMode val="edge"/>
          <c:yMode val="edge"/>
          <c:x val="0.67181528590977413"/>
          <c:y val="0.22930475520168916"/>
          <c:w val="0.1401140722794266"/>
          <c:h val="0.18545374565609463"/>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American Indian/Alaska Native</c:v>
                </c:pt>
              </c:strCache>
            </c:strRef>
          </c:tx>
          <c:spPr>
            <a:ln>
              <a:solidFill>
                <a:schemeClr val="bg2"/>
              </a:solidFill>
            </a:ln>
          </c:spPr>
          <c:marker>
            <c:symbol val="circle"/>
            <c:size val="10"/>
            <c:spPr>
              <a:noFill/>
              <a:ln>
                <a:solidFill>
                  <a:schemeClr val="bg2"/>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3.42</c:v>
                </c:pt>
                <c:pt idx="1">
                  <c:v>5.87</c:v>
                </c:pt>
                <c:pt idx="2">
                  <c:v>4.08</c:v>
                </c:pt>
                <c:pt idx="3">
                  <c:v>1.51</c:v>
                </c:pt>
                <c:pt idx="4">
                  <c:v>0.77</c:v>
                </c:pt>
                <c:pt idx="5">
                  <c:v>0.63</c:v>
                </c:pt>
                <c:pt idx="6">
                  <c:v>0.53</c:v>
                </c:pt>
                <c:pt idx="7">
                  <c:v>0.66</c:v>
                </c:pt>
                <c:pt idx="8">
                  <c:v>0.77</c:v>
                </c:pt>
                <c:pt idx="9">
                  <c:v>0.34</c:v>
                </c:pt>
                <c:pt idx="10">
                  <c:v>0.23</c:v>
                </c:pt>
                <c:pt idx="11">
                  <c:v>0.65</c:v>
                </c:pt>
                <c:pt idx="12">
                  <c:v>0.23</c:v>
                </c:pt>
                <c:pt idx="13">
                  <c:v>0.27</c:v>
                </c:pt>
              </c:numCache>
            </c:numRef>
          </c:val>
          <c:smooth val="0"/>
        </c:ser>
        <c:ser>
          <c:idx val="1"/>
          <c:order val="1"/>
          <c:tx>
            <c:strRef>
              <c:f>Sheet1!$C$1</c:f>
              <c:strCache>
                <c:ptCount val="1"/>
                <c:pt idx="0">
                  <c:v>Asian/Pacific Islander</c:v>
                </c:pt>
              </c:strCache>
            </c:strRef>
          </c:tx>
          <c:spPr>
            <a:ln>
              <a:solidFill>
                <a:schemeClr val="accent4"/>
              </a:solidFill>
            </a:ln>
          </c:spPr>
          <c:marker>
            <c:symbol val="diamond"/>
            <c:size val="9"/>
            <c:spPr>
              <a:solidFill>
                <a:schemeClr val="accent4"/>
              </a:solidFill>
              <a:ln>
                <a:solidFill>
                  <a:schemeClr val="accent4"/>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Sheet1!$C$2:$C$15</c:f>
              <c:numCache>
                <c:formatCode>General</c:formatCode>
                <c:ptCount val="14"/>
                <c:pt idx="0">
                  <c:v>2.13</c:v>
                </c:pt>
                <c:pt idx="1">
                  <c:v>2.0699999999999998</c:v>
                </c:pt>
                <c:pt idx="2">
                  <c:v>2.14</c:v>
                </c:pt>
                <c:pt idx="3">
                  <c:v>1.94</c:v>
                </c:pt>
                <c:pt idx="4">
                  <c:v>2.88</c:v>
                </c:pt>
                <c:pt idx="5">
                  <c:v>1.69</c:v>
                </c:pt>
                <c:pt idx="6">
                  <c:v>1.45</c:v>
                </c:pt>
                <c:pt idx="7">
                  <c:v>1.1100000000000001</c:v>
                </c:pt>
                <c:pt idx="8">
                  <c:v>1.31</c:v>
                </c:pt>
                <c:pt idx="9">
                  <c:v>1.06</c:v>
                </c:pt>
                <c:pt idx="10">
                  <c:v>0.97</c:v>
                </c:pt>
                <c:pt idx="11">
                  <c:v>0.85</c:v>
                </c:pt>
                <c:pt idx="12">
                  <c:v>0.59</c:v>
                </c:pt>
                <c:pt idx="13">
                  <c:v>0.56999999999999995</c:v>
                </c:pt>
              </c:numCache>
            </c:numRef>
          </c:val>
          <c:smooth val="0"/>
        </c:ser>
        <c:ser>
          <c:idx val="2"/>
          <c:order val="2"/>
          <c:tx>
            <c:strRef>
              <c:f>Sheet1!$D$1</c:f>
              <c:strCache>
                <c:ptCount val="1"/>
                <c:pt idx="0">
                  <c:v>Black, Non-Hispanic</c:v>
                </c:pt>
              </c:strCache>
            </c:strRef>
          </c:tx>
          <c:spPr>
            <a:ln>
              <a:solidFill>
                <a:srgbClr val="FFFF00"/>
              </a:solidFill>
            </a:ln>
          </c:spPr>
          <c:marker>
            <c:symbol val="star"/>
            <c:size val="9"/>
            <c:spPr>
              <a:noFill/>
              <a:ln>
                <a:solidFill>
                  <a:srgbClr val="FFFF0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Sheet1!$D$2:$D$15</c:f>
              <c:numCache>
                <c:formatCode>General</c:formatCode>
                <c:ptCount val="14"/>
                <c:pt idx="0">
                  <c:v>4.0999999999999996</c:v>
                </c:pt>
                <c:pt idx="1">
                  <c:v>2.5299999999999998</c:v>
                </c:pt>
                <c:pt idx="2">
                  <c:v>1.97</c:v>
                </c:pt>
                <c:pt idx="3">
                  <c:v>1.52</c:v>
                </c:pt>
                <c:pt idx="4">
                  <c:v>0.95</c:v>
                </c:pt>
                <c:pt idx="5">
                  <c:v>0.78</c:v>
                </c:pt>
                <c:pt idx="6">
                  <c:v>0.63</c:v>
                </c:pt>
                <c:pt idx="7">
                  <c:v>0.44</c:v>
                </c:pt>
                <c:pt idx="8">
                  <c:v>0.39</c:v>
                </c:pt>
                <c:pt idx="9">
                  <c:v>0.41</c:v>
                </c:pt>
                <c:pt idx="10">
                  <c:v>0.25</c:v>
                </c:pt>
                <c:pt idx="11">
                  <c:v>0.27</c:v>
                </c:pt>
                <c:pt idx="12">
                  <c:v>0.24</c:v>
                </c:pt>
                <c:pt idx="13">
                  <c:v>0.19</c:v>
                </c:pt>
              </c:numCache>
            </c:numRef>
          </c:val>
          <c:smooth val="0"/>
        </c:ser>
        <c:ser>
          <c:idx val="3"/>
          <c:order val="3"/>
          <c:tx>
            <c:strRef>
              <c:f>Sheet1!$E$1</c:f>
              <c:strCache>
                <c:ptCount val="1"/>
                <c:pt idx="0">
                  <c:v>White, Non-Hispanic</c:v>
                </c:pt>
              </c:strCache>
            </c:strRef>
          </c:tx>
          <c:spPr>
            <a:ln>
              <a:solidFill>
                <a:srgbClr val="00B050"/>
              </a:solidFill>
            </a:ln>
          </c:spPr>
          <c:marker>
            <c:symbol val="triangle"/>
            <c:size val="9"/>
            <c:spPr>
              <a:solidFill>
                <a:srgbClr val="00B050"/>
              </a:solidFill>
              <a:ln>
                <a:solidFill>
                  <a:srgbClr val="00B05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Sheet1!$E$2:$E$15</c:f>
              <c:numCache>
                <c:formatCode>General</c:formatCode>
                <c:ptCount val="14"/>
                <c:pt idx="0">
                  <c:v>2.66</c:v>
                </c:pt>
                <c:pt idx="1">
                  <c:v>2.37</c:v>
                </c:pt>
                <c:pt idx="2">
                  <c:v>1.96</c:v>
                </c:pt>
                <c:pt idx="3">
                  <c:v>1.54</c:v>
                </c:pt>
                <c:pt idx="4">
                  <c:v>1.1200000000000001</c:v>
                </c:pt>
                <c:pt idx="5">
                  <c:v>0.89</c:v>
                </c:pt>
                <c:pt idx="6">
                  <c:v>0.72</c:v>
                </c:pt>
                <c:pt idx="7">
                  <c:v>0.65</c:v>
                </c:pt>
                <c:pt idx="8">
                  <c:v>0.57999999999999996</c:v>
                </c:pt>
                <c:pt idx="9">
                  <c:v>0.4</c:v>
                </c:pt>
                <c:pt idx="10">
                  <c:v>0.35</c:v>
                </c:pt>
                <c:pt idx="11">
                  <c:v>0.28999999999999998</c:v>
                </c:pt>
                <c:pt idx="12">
                  <c:v>0.38</c:v>
                </c:pt>
                <c:pt idx="13">
                  <c:v>0.48</c:v>
                </c:pt>
              </c:numCache>
            </c:numRef>
          </c:val>
          <c:smooth val="0"/>
        </c:ser>
        <c:ser>
          <c:idx val="4"/>
          <c:order val="4"/>
          <c:tx>
            <c:strRef>
              <c:f>Sheet1!$F$1</c:f>
              <c:strCache>
                <c:ptCount val="1"/>
                <c:pt idx="0">
                  <c:v>Hispanic</c:v>
                </c:pt>
              </c:strCache>
            </c:strRef>
          </c:tx>
          <c:spPr>
            <a:ln>
              <a:solidFill>
                <a:schemeClr val="accent3"/>
              </a:solidFill>
            </a:ln>
          </c:spPr>
          <c:marker>
            <c:symbol val="square"/>
            <c:size val="8"/>
            <c:spPr>
              <a:solidFill>
                <a:schemeClr val="accent3"/>
              </a:solidFill>
              <a:ln>
                <a:solidFill>
                  <a:schemeClr val="accent3"/>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Sheet1!$F$2:$F$15</c:f>
              <c:numCache>
                <c:formatCode>General</c:formatCode>
                <c:ptCount val="14"/>
                <c:pt idx="0">
                  <c:v>9.56</c:v>
                </c:pt>
                <c:pt idx="1">
                  <c:v>4.9000000000000004</c:v>
                </c:pt>
                <c:pt idx="2">
                  <c:v>3.92</c:v>
                </c:pt>
                <c:pt idx="3">
                  <c:v>2.72</c:v>
                </c:pt>
                <c:pt idx="4">
                  <c:v>2.68</c:v>
                </c:pt>
                <c:pt idx="5">
                  <c:v>2.69</c:v>
                </c:pt>
                <c:pt idx="6">
                  <c:v>2.27</c:v>
                </c:pt>
                <c:pt idx="7">
                  <c:v>1.4</c:v>
                </c:pt>
                <c:pt idx="8">
                  <c:v>1</c:v>
                </c:pt>
                <c:pt idx="9">
                  <c:v>0.81</c:v>
                </c:pt>
                <c:pt idx="10">
                  <c:v>0.7</c:v>
                </c:pt>
                <c:pt idx="11">
                  <c:v>0.53</c:v>
                </c:pt>
                <c:pt idx="12">
                  <c:v>0.49</c:v>
                </c:pt>
                <c:pt idx="13">
                  <c:v>0.51</c:v>
                </c:pt>
              </c:numCache>
            </c:numRef>
          </c:val>
          <c:smooth val="0"/>
        </c:ser>
        <c:dLbls>
          <c:showLegendKey val="0"/>
          <c:showVal val="0"/>
          <c:showCatName val="0"/>
          <c:showSerName val="0"/>
          <c:showPercent val="0"/>
          <c:showBubbleSize val="0"/>
        </c:dLbls>
        <c:marker val="1"/>
        <c:smooth val="0"/>
        <c:axId val="195712552"/>
        <c:axId val="195712944"/>
      </c:lineChart>
      <c:catAx>
        <c:axId val="195712552"/>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manualLayout>
              <c:xMode val="edge"/>
              <c:yMode val="edge"/>
              <c:x val="0.44990741409617374"/>
              <c:y val="0.93"/>
            </c:manualLayout>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195712944"/>
        <c:crosses val="autoZero"/>
        <c:auto val="1"/>
        <c:lblAlgn val="ctr"/>
        <c:lblOffset val="100"/>
        <c:tickLblSkip val="2"/>
        <c:noMultiLvlLbl val="0"/>
      </c:catAx>
      <c:valAx>
        <c:axId val="195712944"/>
        <c:scaling>
          <c:orientation val="minMax"/>
        </c:scaling>
        <c:delete val="0"/>
        <c:axPos val="l"/>
        <c:title>
          <c:tx>
            <c:rich>
              <a:bodyPr rot="-5400000" vert="horz"/>
              <a:lstStyle/>
              <a:p>
                <a:pPr>
                  <a:defRPr sz="1400"/>
                </a:pPr>
                <a:r>
                  <a:rPr lang="en-US" sz="1400" b="0" i="0" baseline="0" dirty="0" smtClean="0">
                    <a:effectLst/>
                  </a:rPr>
                  <a:t>Reported cases/100,000 population                     </a:t>
                </a:r>
                <a:endParaRPr lang="en-US" sz="1400" dirty="0">
                  <a:effectLst/>
                </a:endParaRPr>
              </a:p>
            </c:rich>
          </c:tx>
          <c:layout>
            <c:manualLayout>
              <c:xMode val="edge"/>
              <c:yMode val="edge"/>
              <c:x val="3.0454622071323647E-3"/>
              <c:y val="0.23775084364454444"/>
            </c:manualLayout>
          </c:layout>
          <c:overlay val="0"/>
        </c:title>
        <c:numFmt formatCode="General" sourceLinked="1"/>
        <c:majorTickMark val="out"/>
        <c:minorTickMark val="out"/>
        <c:tickLblPos val="nextTo"/>
        <c:txPr>
          <a:bodyPr/>
          <a:lstStyle/>
          <a:p>
            <a:pPr>
              <a:defRPr sz="1400"/>
            </a:pPr>
            <a:endParaRPr lang="en-US"/>
          </a:p>
        </c:txPr>
        <c:crossAx val="195712552"/>
        <c:crosses val="autoZero"/>
        <c:crossBetween val="midCat"/>
      </c:valAx>
    </c:plotArea>
    <c:legend>
      <c:legendPos val="t"/>
      <c:layout>
        <c:manualLayout>
          <c:xMode val="edge"/>
          <c:yMode val="edge"/>
          <c:x val="0.56619434952706382"/>
          <c:y val="0.22677052868391451"/>
          <c:w val="0.39276853365027486"/>
          <c:h val="0.3492098005515808"/>
        </c:manualLayout>
      </c:layout>
      <c:overlay val="0"/>
      <c:txPr>
        <a:bodyPr/>
        <a:lstStyle/>
        <a:p>
          <a:pPr>
            <a:defRPr sz="1400" b="0" u="none">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2013</c:v>
                </c:pt>
              </c:strCache>
            </c:strRef>
          </c:tx>
          <c:spPr>
            <a:solidFill>
              <a:schemeClr val="accent1"/>
            </a:solidFill>
            <a:effectLst>
              <a:innerShdw blurRad="63500" dist="50800" dir="8100000">
                <a:prstClr val="black">
                  <a:alpha val="50000"/>
                </a:prstClr>
              </a:innerShdw>
            </a:effectLst>
          </c:spPr>
          <c:dPt>
            <c:idx val="0"/>
            <c:bubble3D val="0"/>
            <c:spPr>
              <a:solidFill>
                <a:schemeClr val="tx1"/>
              </a:solidFill>
              <a:effectLst>
                <a:innerShdw blurRad="63500" dist="50800" dir="8100000">
                  <a:prstClr val="black">
                    <a:alpha val="50000"/>
                  </a:prstClr>
                </a:innerShdw>
              </a:effectLst>
            </c:spPr>
          </c:dPt>
          <c:dPt>
            <c:idx val="2"/>
            <c:bubble3D val="0"/>
            <c:spPr>
              <a:solidFill>
                <a:schemeClr val="accent2"/>
              </a:solidFill>
              <a:effectLst>
                <a:innerShdw blurRad="63500" dist="50800" dir="8100000">
                  <a:prstClr val="black">
                    <a:alpha val="50000"/>
                  </a:prstClr>
                </a:innerShdw>
              </a:effectLst>
            </c:spPr>
          </c:dPt>
          <c:dLbls>
            <c:dLbl>
              <c:idx val="2"/>
              <c:layout>
                <c:manualLayout>
                  <c:x val="9.8932332677165349E-2"/>
                  <c:y val="-1.0406988188976379E-2"/>
                </c:manualLayout>
              </c:layout>
              <c:dLblPos val="bestFit"/>
              <c:showLegendKey val="0"/>
              <c:showVal val="1"/>
              <c:showCatName val="0"/>
              <c:showSerName val="0"/>
              <c:showPercent val="1"/>
              <c:showBubbleSize val="0"/>
              <c:separator>
</c:separator>
              <c:extLst>
                <c:ext xmlns:c15="http://schemas.microsoft.com/office/drawing/2012/chart" uri="{CE6537A1-D6FC-4f65-9D91-7224C49458BB}">
                  <c15:layout/>
                </c:ext>
              </c:extLst>
            </c:dLbl>
            <c:spPr>
              <a:noFill/>
              <a:ln>
                <a:noFill/>
              </a:ln>
            </c:spPr>
            <c:txPr>
              <a:bodyPr/>
              <a:lstStyle/>
              <a:p>
                <a:pPr>
                  <a:defRPr>
                    <a:solidFill>
                      <a:srgbClr val="000000"/>
                    </a:solidFill>
                  </a:defRPr>
                </a:pPr>
                <a:endParaRPr lang="en-US"/>
              </a:p>
            </c:txPr>
            <c:dLblPos val="bestFit"/>
            <c:showLegendKey val="0"/>
            <c:showVal val="1"/>
            <c:showCatName val="0"/>
            <c:showSerName val="0"/>
            <c:showPercent val="1"/>
            <c:showBubbleSize val="0"/>
            <c:separator>
</c:separator>
            <c:showLeaderLines val="0"/>
            <c:extLst>
              <c:ext xmlns:c15="http://schemas.microsoft.com/office/drawing/2012/chart" uri="{CE6537A1-D6FC-4f65-9D91-7224C49458BB}">
                <c15:layout/>
              </c:ext>
            </c:extLst>
          </c:dLbls>
          <c:cat>
            <c:strRef>
              <c:f>Sheet1!$A$2:$A$4</c:f>
              <c:strCache>
                <c:ptCount val="3"/>
                <c:pt idx="0">
                  <c:v>Risk identified*</c:v>
                </c:pt>
                <c:pt idx="1">
                  <c:v>No risk identified</c:v>
                </c:pt>
                <c:pt idx="2">
                  <c:v>Risk data missing </c:v>
                </c:pt>
              </c:strCache>
            </c:strRef>
          </c:cat>
          <c:val>
            <c:numRef>
              <c:f>Sheet1!$B$2:$B$4</c:f>
              <c:numCache>
                <c:formatCode>General</c:formatCode>
                <c:ptCount val="3"/>
                <c:pt idx="0">
                  <c:v>260</c:v>
                </c:pt>
                <c:pt idx="1">
                  <c:v>803</c:v>
                </c:pt>
                <c:pt idx="2">
                  <c:v>718</c:v>
                </c:pt>
              </c:numCache>
            </c:numRef>
          </c:val>
        </c:ser>
        <c:dLbls>
          <c:showLegendKey val="0"/>
          <c:showVal val="0"/>
          <c:showCatName val="0"/>
          <c:showSerName val="0"/>
          <c:showPercent val="0"/>
          <c:showBubbleSize val="0"/>
          <c:showLeaderLines val="0"/>
        </c:dLbls>
        <c:firstSliceAng val="342"/>
      </c:pieChart>
    </c:plotArea>
    <c:legend>
      <c:legendPos val="r"/>
      <c:layout/>
      <c:overlay val="0"/>
    </c:legend>
    <c:plotVisOnly val="1"/>
    <c:dispBlanksAs val="gap"/>
    <c:showDLblsOverMax val="0"/>
  </c:chart>
  <c:spPr>
    <a:scene3d>
      <a:camera prst="orthographicFront"/>
      <a:lightRig rig="threePt" dir="t"/>
    </a:scene3d>
    <a:sp3d>
      <a:bevelT/>
    </a:sp3d>
  </c:spPr>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440476190476191"/>
          <c:y val="3.168543372754519E-2"/>
          <c:w val="0.76687499999999997"/>
          <c:h val="0.86037270416691802"/>
        </c:manualLayout>
      </c:layout>
      <c:barChart>
        <c:barDir val="bar"/>
        <c:grouping val="clustered"/>
        <c:varyColors val="0"/>
        <c:ser>
          <c:idx val="0"/>
          <c:order val="0"/>
          <c:tx>
            <c:strRef>
              <c:f>Sheet1!$B$1</c:f>
              <c:strCache>
                <c:ptCount val="1"/>
                <c:pt idx="0">
                  <c:v>Yes</c:v>
                </c:pt>
              </c:strCache>
            </c:strRef>
          </c:tx>
          <c:invertIfNegative val="0"/>
          <c:dLbls>
            <c:dLbl>
              <c:idx val="0"/>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0955661792276239E-3"/>
                  <c:y val="0"/>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8"/>
              <c:delete val="1"/>
              <c:extLst>
                <c:ext xmlns:c15="http://schemas.microsoft.com/office/drawing/2012/chart" uri="{CE6537A1-D6FC-4f65-9D91-7224C49458BB}"/>
              </c:extLst>
            </c:dLbl>
            <c:spPr>
              <a:noFill/>
              <a:ln>
                <a:noFill/>
              </a:ln>
              <a:effectLst/>
            </c:sp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International Travel</c:v>
                </c:pt>
                <c:pt idx="1">
                  <c:v>Injection-drug use</c:v>
                </c:pt>
                <c:pt idx="2">
                  <c:v>Men who have sex with men¶</c:v>
                </c:pt>
              </c:strCache>
            </c:strRef>
          </c:cat>
          <c:val>
            <c:numRef>
              <c:f>Sheet1!$B$2:$B$4</c:f>
              <c:numCache>
                <c:formatCode>General</c:formatCode>
                <c:ptCount val="3"/>
                <c:pt idx="0">
                  <c:v>48</c:v>
                </c:pt>
                <c:pt idx="1">
                  <c:v>25</c:v>
                </c:pt>
                <c:pt idx="2">
                  <c:v>4</c:v>
                </c:pt>
              </c:numCache>
            </c:numRef>
          </c:val>
        </c:ser>
        <c:ser>
          <c:idx val="1"/>
          <c:order val="1"/>
          <c:tx>
            <c:strRef>
              <c:f>Sheet1!$C$1</c:f>
              <c:strCache>
                <c:ptCount val="1"/>
                <c:pt idx="0">
                  <c:v>No</c:v>
                </c:pt>
              </c:strCache>
            </c:strRef>
          </c:tx>
          <c:spPr>
            <a:solidFill>
              <a:srgbClr val="990033"/>
            </a:solidFill>
          </c:spPr>
          <c:invertIfNegative val="0"/>
          <c:dPt>
            <c:idx val="2"/>
            <c:invertIfNegative val="0"/>
            <c:bubble3D val="0"/>
          </c:dPt>
          <c:dLbls>
            <c:dLbl>
              <c:idx val="2"/>
              <c:layout>
                <c:manualLayout>
                  <c:x val="6.7238470191226373E-3"/>
                  <c:y val="-8.6200108607113763E-3"/>
                </c:manualLayout>
              </c:layout>
              <c:spPr>
                <a:noFill/>
              </c:spPr>
              <c:txPr>
                <a:bodyPr/>
                <a:lstStyle/>
                <a:p>
                  <a:pPr>
                    <a:defRPr>
                      <a:solidFill>
                        <a:srgbClr val="FFC000"/>
                      </a:solidFill>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ext>
              </c:extLst>
            </c:dLbl>
            <c:dLbl>
              <c:idx val="8"/>
              <c:delete val="1"/>
              <c:extLst>
                <c:ext xmlns:c15="http://schemas.microsoft.com/office/drawing/2012/chart" uri="{CE6537A1-D6FC-4f65-9D91-7224C49458BB}"/>
              </c:extLst>
            </c:dLbl>
            <c:spPr>
              <a:noFill/>
              <a:ln>
                <a:noFill/>
              </a:ln>
              <a:effectLst/>
            </c:spPr>
            <c:txPr>
              <a:bodyPr/>
              <a:lstStyle/>
              <a:p>
                <a:pPr>
                  <a:defRPr>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International Travel</c:v>
                </c:pt>
                <c:pt idx="1">
                  <c:v>Injection-drug use</c:v>
                </c:pt>
                <c:pt idx="2">
                  <c:v>Men who have sex with men¶</c:v>
                </c:pt>
              </c:strCache>
            </c:strRef>
          </c:cat>
          <c:val>
            <c:numRef>
              <c:f>Sheet1!$C$2:$C$4</c:f>
              <c:numCache>
                <c:formatCode>General</c:formatCode>
                <c:ptCount val="3"/>
                <c:pt idx="0">
                  <c:v>723</c:v>
                </c:pt>
                <c:pt idx="1">
                  <c:v>603</c:v>
                </c:pt>
                <c:pt idx="2">
                  <c:v>69</c:v>
                </c:pt>
              </c:numCache>
            </c:numRef>
          </c:val>
        </c:ser>
        <c:ser>
          <c:idx val="2"/>
          <c:order val="2"/>
          <c:tx>
            <c:strRef>
              <c:f>Sheet1!$D$1</c:f>
              <c:strCache>
                <c:ptCount val="1"/>
                <c:pt idx="0">
                  <c:v>Missing§</c:v>
                </c:pt>
              </c:strCache>
            </c:strRef>
          </c:tx>
          <c:spPr>
            <a:solidFill>
              <a:schemeClr val="tx1"/>
            </a:solidFill>
          </c:spPr>
          <c:invertIfNegative val="0"/>
          <c:dLbls>
            <c:spPr>
              <a:noFill/>
              <a:ln>
                <a:noFill/>
              </a:ln>
              <a:effectLst/>
            </c:spPr>
            <c:txPr>
              <a:bodyPr/>
              <a:lstStyle/>
              <a:p>
                <a:pPr>
                  <a:defRPr>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Sheet1!$A$2:$A$4</c:f>
              <c:strCache>
                <c:ptCount val="3"/>
                <c:pt idx="0">
                  <c:v>International Travel</c:v>
                </c:pt>
                <c:pt idx="1">
                  <c:v>Injection-drug use</c:v>
                </c:pt>
                <c:pt idx="2">
                  <c:v>Men who have sex with men¶</c:v>
                </c:pt>
              </c:strCache>
            </c:strRef>
          </c:cat>
          <c:val>
            <c:numRef>
              <c:f>Sheet1!$D$2:$D$4</c:f>
              <c:numCache>
                <c:formatCode>General</c:formatCode>
                <c:ptCount val="3"/>
                <c:pt idx="0">
                  <c:v>1010</c:v>
                </c:pt>
                <c:pt idx="1">
                  <c:v>1153</c:v>
                </c:pt>
                <c:pt idx="2">
                  <c:v>791</c:v>
                </c:pt>
              </c:numCache>
            </c:numRef>
          </c:val>
        </c:ser>
        <c:dLbls>
          <c:showLegendKey val="0"/>
          <c:showVal val="0"/>
          <c:showCatName val="0"/>
          <c:showSerName val="0"/>
          <c:showPercent val="0"/>
          <c:showBubbleSize val="0"/>
        </c:dLbls>
        <c:gapWidth val="50"/>
        <c:axId val="203899008"/>
        <c:axId val="203898616"/>
      </c:barChart>
      <c:valAx>
        <c:axId val="203898616"/>
        <c:scaling>
          <c:orientation val="minMax"/>
          <c:max val="1200"/>
          <c:min val="0"/>
        </c:scaling>
        <c:delete val="0"/>
        <c:axPos val="t"/>
        <c:majorGridlines/>
        <c:numFmt formatCode="General" sourceLinked="1"/>
        <c:majorTickMark val="none"/>
        <c:minorTickMark val="none"/>
        <c:tickLblPos val="high"/>
        <c:txPr>
          <a:bodyPr rot="0" vert="horz" anchor="t" anchorCtr="0"/>
          <a:lstStyle/>
          <a:p>
            <a:pPr>
              <a:defRPr/>
            </a:pPr>
            <a:endParaRPr lang="en-US"/>
          </a:p>
        </c:txPr>
        <c:crossAx val="203899008"/>
        <c:crosses val="autoZero"/>
        <c:crossBetween val="between"/>
        <c:majorUnit val="200"/>
      </c:valAx>
      <c:catAx>
        <c:axId val="203899008"/>
        <c:scaling>
          <c:orientation val="maxMin"/>
        </c:scaling>
        <c:delete val="0"/>
        <c:axPos val="l"/>
        <c:numFmt formatCode="General" sourceLinked="1"/>
        <c:majorTickMark val="cross"/>
        <c:minorTickMark val="none"/>
        <c:tickLblPos val="nextTo"/>
        <c:spPr>
          <a:ln w="19050"/>
        </c:spPr>
        <c:txPr>
          <a:bodyPr rot="0" vert="horz" anchor="ctr" anchorCtr="0"/>
          <a:lstStyle/>
          <a:p>
            <a:pPr marL="0" algn="r">
              <a:lnSpc>
                <a:spcPct val="100000"/>
              </a:lnSpc>
              <a:spcBef>
                <a:spcPts val="0"/>
              </a:spcBef>
              <a:spcAft>
                <a:spcPts val="0"/>
              </a:spcAft>
              <a:defRPr sz="1600" b="0"/>
            </a:pPr>
            <a:endParaRPr lang="en-US"/>
          </a:p>
        </c:txPr>
        <c:crossAx val="203898616"/>
        <c:crosses val="autoZero"/>
        <c:auto val="0"/>
        <c:lblAlgn val="ctr"/>
        <c:lblOffset val="50"/>
        <c:tickMarkSkip val="1"/>
        <c:noMultiLvlLbl val="0"/>
      </c:catAx>
      <c:spPr>
        <a:ln>
          <a:solidFill>
            <a:schemeClr val="tx1"/>
          </a:solidFill>
        </a:ln>
      </c:spPr>
    </c:plotArea>
    <c:legend>
      <c:legendPos val="r"/>
      <c:layout>
        <c:manualLayout>
          <c:xMode val="edge"/>
          <c:yMode val="edge"/>
          <c:x val="0.82124390701162342"/>
          <c:y val="0.63520137569010771"/>
          <c:w val="0.14155371203599551"/>
          <c:h val="0.22389127065166756"/>
        </c:manualLayout>
      </c:layout>
      <c:overlay val="1"/>
      <c:spPr>
        <a:noFill/>
      </c:spPr>
      <c:txPr>
        <a:bodyPr/>
        <a:lstStyle/>
        <a:p>
          <a:pPr>
            <a:defRPr sz="1600"/>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442725909261343"/>
          <c:y val="3.168543372754519E-2"/>
          <c:w val="0.74685250281214843"/>
          <c:h val="0.86037270416691802"/>
        </c:manualLayout>
      </c:layout>
      <c:barChart>
        <c:barDir val="bar"/>
        <c:grouping val="clustered"/>
        <c:varyColors val="0"/>
        <c:ser>
          <c:idx val="0"/>
          <c:order val="0"/>
          <c:tx>
            <c:strRef>
              <c:f>Sheet1!$B$1</c:f>
              <c:strCache>
                <c:ptCount val="1"/>
                <c:pt idx="0">
                  <c:v>Yes</c:v>
                </c:pt>
              </c:strCache>
            </c:strRef>
          </c:tx>
          <c:invertIfNegative val="0"/>
          <c:dLbls>
            <c:dLbl>
              <c:idx val="8"/>
              <c:delete val="1"/>
              <c:extLst>
                <c:ext xmlns:c15="http://schemas.microsoft.com/office/drawing/2012/chart" uri="{CE6537A1-D6FC-4f65-9D91-7224C49458BB}"/>
              </c:extLst>
            </c:dLbl>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Sexual/household contact with hepatitis A-infected person</c:v>
                </c:pt>
                <c:pt idx="1">
                  <c:v>Child/employee in a daycare center</c:v>
                </c:pt>
                <c:pt idx="2">
                  <c:v>Contact with a daycare child or employee</c:v>
                </c:pt>
                <c:pt idx="3">
                  <c:v>Food/waterborne outbreak</c:v>
                </c:pt>
                <c:pt idx="4">
                  <c:v>Other contact with hepatitis A patient</c:v>
                </c:pt>
              </c:strCache>
            </c:strRef>
          </c:cat>
          <c:val>
            <c:numRef>
              <c:f>Sheet1!$B$2:$B$6</c:f>
              <c:numCache>
                <c:formatCode>General</c:formatCode>
                <c:ptCount val="5"/>
                <c:pt idx="0">
                  <c:v>42</c:v>
                </c:pt>
                <c:pt idx="1">
                  <c:v>30</c:v>
                </c:pt>
                <c:pt idx="2">
                  <c:v>48</c:v>
                </c:pt>
                <c:pt idx="3">
                  <c:v>94</c:v>
                </c:pt>
                <c:pt idx="4">
                  <c:v>12</c:v>
                </c:pt>
              </c:numCache>
            </c:numRef>
          </c:val>
        </c:ser>
        <c:ser>
          <c:idx val="1"/>
          <c:order val="1"/>
          <c:tx>
            <c:strRef>
              <c:f>Sheet1!$C$1</c:f>
              <c:strCache>
                <c:ptCount val="1"/>
                <c:pt idx="0">
                  <c:v>No</c:v>
                </c:pt>
              </c:strCache>
            </c:strRef>
          </c:tx>
          <c:invertIfNegative val="0"/>
          <c:dLbls>
            <c:dLbl>
              <c:idx val="8"/>
              <c:delete val="1"/>
              <c:extLst>
                <c:ext xmlns:c15="http://schemas.microsoft.com/office/drawing/2012/chart" uri="{CE6537A1-D6FC-4f65-9D91-7224C49458BB}"/>
              </c:extLst>
            </c:dLbl>
            <c:spPr>
              <a:noFill/>
              <a:ln>
                <a:noFill/>
              </a:ln>
              <a:effectLst/>
            </c:spPr>
            <c:txPr>
              <a:bodyPr/>
              <a:lstStyle/>
              <a:p>
                <a:pPr>
                  <a:defRPr>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Sexual/household contact with hepatitis A-infected person</c:v>
                </c:pt>
                <c:pt idx="1">
                  <c:v>Child/employee in a daycare center</c:v>
                </c:pt>
                <c:pt idx="2">
                  <c:v>Contact with a daycare child or employee</c:v>
                </c:pt>
                <c:pt idx="3">
                  <c:v>Food/waterborne outbreak</c:v>
                </c:pt>
                <c:pt idx="4">
                  <c:v>Other contact with hepatitis A patient</c:v>
                </c:pt>
              </c:strCache>
            </c:strRef>
          </c:cat>
          <c:val>
            <c:numRef>
              <c:f>Sheet1!$C$2:$C$6</c:f>
              <c:numCache>
                <c:formatCode>General</c:formatCode>
                <c:ptCount val="5"/>
                <c:pt idx="0">
                  <c:v>702</c:v>
                </c:pt>
                <c:pt idx="1">
                  <c:v>851</c:v>
                </c:pt>
                <c:pt idx="2">
                  <c:v>731</c:v>
                </c:pt>
                <c:pt idx="3">
                  <c:v>640</c:v>
                </c:pt>
                <c:pt idx="4">
                  <c:v>732</c:v>
                </c:pt>
              </c:numCache>
            </c:numRef>
          </c:val>
        </c:ser>
        <c:ser>
          <c:idx val="2"/>
          <c:order val="2"/>
          <c:tx>
            <c:strRef>
              <c:f>Sheet1!$D$1</c:f>
              <c:strCache>
                <c:ptCount val="1"/>
                <c:pt idx="0">
                  <c:v>Missing§</c:v>
                </c:pt>
              </c:strCache>
            </c:strRef>
          </c:tx>
          <c:spPr>
            <a:solidFill>
              <a:schemeClr val="tx1"/>
            </a:solidFill>
          </c:spPr>
          <c:invertIfNegative val="0"/>
          <c:dLbls>
            <c:spPr>
              <a:noFill/>
              <a:ln>
                <a:noFill/>
              </a:ln>
              <a:effectLst/>
            </c:spPr>
            <c:txPr>
              <a:bodyPr/>
              <a:lstStyle/>
              <a:p>
                <a:pPr>
                  <a:defRPr>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Sheet1!$A$2:$A$6</c:f>
              <c:strCache>
                <c:ptCount val="5"/>
                <c:pt idx="0">
                  <c:v>Sexual/household contact with hepatitis A-infected person</c:v>
                </c:pt>
                <c:pt idx="1">
                  <c:v>Child/employee in a daycare center</c:v>
                </c:pt>
                <c:pt idx="2">
                  <c:v>Contact with a daycare child or employee</c:v>
                </c:pt>
                <c:pt idx="3">
                  <c:v>Food/waterborne outbreak</c:v>
                </c:pt>
                <c:pt idx="4">
                  <c:v>Other contact with hepatitis A patient</c:v>
                </c:pt>
              </c:strCache>
            </c:strRef>
          </c:cat>
          <c:val>
            <c:numRef>
              <c:f>Sheet1!$D$2:$D$6</c:f>
              <c:numCache>
                <c:formatCode>General</c:formatCode>
                <c:ptCount val="5"/>
                <c:pt idx="0">
                  <c:v>1037</c:v>
                </c:pt>
                <c:pt idx="1">
                  <c:v>900</c:v>
                </c:pt>
                <c:pt idx="2">
                  <c:v>1002</c:v>
                </c:pt>
                <c:pt idx="3">
                  <c:v>1047</c:v>
                </c:pt>
                <c:pt idx="4">
                  <c:v>1037</c:v>
                </c:pt>
              </c:numCache>
            </c:numRef>
          </c:val>
        </c:ser>
        <c:dLbls>
          <c:showLegendKey val="0"/>
          <c:showVal val="0"/>
          <c:showCatName val="0"/>
          <c:showSerName val="0"/>
          <c:showPercent val="0"/>
          <c:showBubbleSize val="0"/>
        </c:dLbls>
        <c:gapWidth val="50"/>
        <c:axId val="205448920"/>
        <c:axId val="205448528"/>
      </c:barChart>
      <c:valAx>
        <c:axId val="205448528"/>
        <c:scaling>
          <c:orientation val="minMax"/>
          <c:max val="1200"/>
        </c:scaling>
        <c:delete val="0"/>
        <c:axPos val="t"/>
        <c:majorGridlines/>
        <c:numFmt formatCode="General" sourceLinked="1"/>
        <c:majorTickMark val="none"/>
        <c:minorTickMark val="none"/>
        <c:tickLblPos val="high"/>
        <c:txPr>
          <a:bodyPr rot="0" vert="horz" anchor="t" anchorCtr="0"/>
          <a:lstStyle/>
          <a:p>
            <a:pPr>
              <a:defRPr/>
            </a:pPr>
            <a:endParaRPr lang="en-US"/>
          </a:p>
        </c:txPr>
        <c:crossAx val="205448920"/>
        <c:crosses val="autoZero"/>
        <c:crossBetween val="between"/>
      </c:valAx>
      <c:catAx>
        <c:axId val="205448920"/>
        <c:scaling>
          <c:orientation val="maxMin"/>
        </c:scaling>
        <c:delete val="0"/>
        <c:axPos val="l"/>
        <c:numFmt formatCode="General" sourceLinked="1"/>
        <c:majorTickMark val="cross"/>
        <c:minorTickMark val="none"/>
        <c:tickLblPos val="nextTo"/>
        <c:spPr>
          <a:ln w="19050"/>
        </c:spPr>
        <c:txPr>
          <a:bodyPr rot="0" vert="horz" anchor="ctr" anchorCtr="0"/>
          <a:lstStyle/>
          <a:p>
            <a:pPr marL="0" algn="r">
              <a:lnSpc>
                <a:spcPct val="100000"/>
              </a:lnSpc>
              <a:spcBef>
                <a:spcPts val="0"/>
              </a:spcBef>
              <a:spcAft>
                <a:spcPts val="0"/>
              </a:spcAft>
              <a:defRPr sz="1400" b="0"/>
            </a:pPr>
            <a:endParaRPr lang="en-US"/>
          </a:p>
        </c:txPr>
        <c:crossAx val="205448528"/>
        <c:crosses val="autoZero"/>
        <c:auto val="0"/>
        <c:lblAlgn val="ctr"/>
        <c:lblOffset val="50"/>
        <c:tickMarkSkip val="1"/>
        <c:noMultiLvlLbl val="0"/>
      </c:catAx>
      <c:spPr>
        <a:ln>
          <a:solidFill>
            <a:schemeClr val="tx1"/>
          </a:solidFill>
        </a:ln>
      </c:spPr>
    </c:plotArea>
    <c:legend>
      <c:legendPos val="r"/>
      <c:layout>
        <c:manualLayout>
          <c:xMode val="edge"/>
          <c:yMode val="edge"/>
          <c:x val="0.82868438320209958"/>
          <c:y val="0.24402955250732258"/>
          <c:w val="0.14155371203599551"/>
          <c:h val="0.22389127065166756"/>
        </c:manualLayout>
      </c:layout>
      <c:overlay val="1"/>
      <c:spPr>
        <a:noFill/>
      </c:spPr>
      <c:txPr>
        <a:bodyPr/>
        <a:lstStyle/>
        <a:p>
          <a:pPr>
            <a:defRPr sz="1600"/>
          </a:pPr>
          <a:endParaRPr lang="en-US"/>
        </a:p>
      </c:txPr>
    </c:legend>
    <c:plotVisOnly val="1"/>
    <c:dispBlanksAs val="gap"/>
    <c:showDLblsOverMax val="0"/>
  </c:chart>
  <c:txPr>
    <a:bodyPr/>
    <a:lstStyle/>
    <a:p>
      <a:pPr>
        <a:spcBef>
          <a:spcPts val="0"/>
        </a:spcBef>
        <a:spcAft>
          <a:spcPts val="0"/>
        </a:spcAft>
        <a:defRPr sz="1800"/>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0.15833</cdr:x>
      <cdr:y>0.09859</cdr:y>
    </cdr:from>
    <cdr:to>
      <cdr:x>0.25833</cdr:x>
      <cdr:y>0.26761</cdr:y>
    </cdr:to>
    <cdr:sp macro="" textlink="">
      <cdr:nvSpPr>
        <cdr:cNvPr id="2" name="TextBox 1"/>
        <cdr:cNvSpPr txBox="1"/>
      </cdr:nvSpPr>
      <cdr:spPr>
        <a:xfrm xmlns:a="http://schemas.openxmlformats.org/drawingml/2006/main">
          <a:off x="1447800" y="53340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eaLnBrk="0" hangingPunct="0">
              <a:defRPr sz="1200"/>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0" hangingPunct="0">
              <a:defRPr sz="1200" smtClean="0"/>
            </a:lvl1pPr>
          </a:lstStyle>
          <a:p>
            <a:pPr>
              <a:defRPr/>
            </a:pPr>
            <a:fld id="{62F3CAEC-39C7-40F8-99B5-F518E6398476}" type="datetimeFigureOut">
              <a:rPr lang="en-US"/>
              <a:pPr>
                <a:defRPr/>
              </a:pPr>
              <a:t>4/8/2015</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0" hangingPunct="0">
              <a:defRPr sz="1200"/>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eaLnBrk="0" hangingPunct="0">
              <a:defRPr sz="1200" smtClean="0"/>
            </a:lvl1pPr>
          </a:lstStyle>
          <a:p>
            <a:pPr>
              <a:defRPr/>
            </a:pPr>
            <a:fld id="{8D63A9B1-16ED-499D-92BF-65F2F9F3AD2E}" type="slidenum">
              <a:rPr lang="en-US"/>
              <a:pPr>
                <a:defRPr/>
              </a:pPr>
              <a:t>‹#›</a:t>
            </a:fld>
            <a:endParaRPr lang="en-US" dirty="0"/>
          </a:p>
        </p:txBody>
      </p:sp>
    </p:spTree>
    <p:extLst>
      <p:ext uri="{BB962C8B-B14F-4D97-AF65-F5344CB8AC3E}">
        <p14:creationId xmlns:p14="http://schemas.microsoft.com/office/powerpoint/2010/main" val="40073767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b="0"/>
            </a:lvl1pPr>
          </a:lstStyle>
          <a:p>
            <a:pPr>
              <a:defRPr/>
            </a:pPr>
            <a:endParaRPr lang="en-US" dirty="0"/>
          </a:p>
        </p:txBody>
      </p:sp>
      <p:sp>
        <p:nvSpPr>
          <p:cNvPr id="8195"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b="0"/>
            </a:lvl1pPr>
          </a:lstStyle>
          <a:p>
            <a:pPr>
              <a:defRPr/>
            </a:pPr>
            <a:endParaRPr lang="en-US" dirty="0"/>
          </a:p>
        </p:txBody>
      </p:sp>
      <p:sp>
        <p:nvSpPr>
          <p:cNvPr id="153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b="0"/>
            </a:lvl1pPr>
          </a:lstStyle>
          <a:p>
            <a:pPr>
              <a:defRPr/>
            </a:pPr>
            <a:endParaRPr lang="en-US" dirty="0"/>
          </a:p>
        </p:txBody>
      </p:sp>
      <p:sp>
        <p:nvSpPr>
          <p:cNvPr id="8199"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b="0"/>
            </a:lvl1pPr>
          </a:lstStyle>
          <a:p>
            <a:pPr>
              <a:defRPr/>
            </a:pPr>
            <a:fld id="{BF2162EA-B22B-4C65-8CF4-41453BBF4B54}" type="slidenum">
              <a:rPr lang="en-US"/>
              <a:pPr>
                <a:defRPr/>
              </a:pPr>
              <a:t>‹#›</a:t>
            </a:fld>
            <a:endParaRPr lang="en-US" dirty="0"/>
          </a:p>
        </p:txBody>
      </p:sp>
    </p:spTree>
    <p:extLst>
      <p:ext uri="{BB962C8B-B14F-4D97-AF65-F5344CB8AC3E}">
        <p14:creationId xmlns:p14="http://schemas.microsoft.com/office/powerpoint/2010/main" val="88120510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The number of hepatitis A cases declined by 86.7%, from 13,397 in 2000 to 1,781 in 2013.</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The number of hepatitis A cases increased by 27.4% from 1,398 in 2011 to 1,781 2013 and by 14.0% from 1,562 in 2012 to 1,781 in 2013. </a:t>
            </a:r>
          </a:p>
          <a:p>
            <a:pPr marL="171450" indent="-171450" defTabSz="914240">
              <a:buFont typeface="Arial" panose="020B0604020202020204" pitchFamily="34" charset="0"/>
              <a:buChar char="•"/>
              <a:defRPr/>
            </a:pPr>
            <a:endParaRPr lang="en-US" dirty="0"/>
          </a:p>
        </p:txBody>
      </p:sp>
    </p:spTree>
    <p:extLst>
      <p:ext uri="{BB962C8B-B14F-4D97-AF65-F5344CB8AC3E}">
        <p14:creationId xmlns:p14="http://schemas.microsoft.com/office/powerpoint/2010/main" val="2390415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From 2000-2011, rates of hepatitis A declined among all age groups but only continued to decline in 2012 and 2013 among cases aged 0-9 and 10-19 years. </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When comparing the 2013 hepatitis A rates of all age groups, persons aged 30–39 years had the highest rate (0.74 cases per 100,000 population) and persons aged 0-9 years had the lowest rate (0.14 cases per 100,000 population).</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The largest increases were among persons aged 30-39 years (from 0.51 cases per 100,000 population in 2011 to 0.74 cases per 100,000 population in 2013) and persons aged 40–49 years (from 0.39 cases per 100,000 population in 2011 to 0.64 cases per 100,000 population in 2013).</a:t>
            </a:r>
          </a:p>
          <a:p>
            <a:pPr marL="171450" indent="-171450" defTabSz="914240">
              <a:buFont typeface="Arial" panose="020B0604020202020204" pitchFamily="34" charset="0"/>
              <a:buChar char="•"/>
              <a:defRPr/>
            </a:pPr>
            <a:endParaRPr lang="en-US" dirty="0"/>
          </a:p>
        </p:txBody>
      </p:sp>
    </p:spTree>
    <p:extLst>
      <p:ext uri="{BB962C8B-B14F-4D97-AF65-F5344CB8AC3E}">
        <p14:creationId xmlns:p14="http://schemas.microsoft.com/office/powerpoint/2010/main" val="627139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From 2000-2011, rates of hepatitis A among males and females both declined, and by 2011, the rates in these two groups were similar. </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Rates among males and females have increased proportionally from 2011-2013.</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In 2013, the incidence rate was 0.6 cases per 100,000 population for males and females.</a:t>
            </a:r>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536867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From 2000-2007, rates of hepatitis A among Hispanics were generally higher than those of other racial/ethnic populations. </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Since 2008, the rate of hepatitis A has been higher for Asians/Pacific Islanders (0.57 cases per 100,000 population in 2013) than for other race/ethnic groups.</a:t>
            </a:r>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19353041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1,781 case-reports of hepatitis A received by CDC during 2013, a total of 718 (40%) cases did not include a response (i.e., a “yes” or “no” response to any of the questions about risk exposures and behaviors) to enable assessment of risk exposures or behaviors.</a:t>
            </a:r>
            <a:endParaRPr lang="en-US" sz="1100" kern="1200" dirty="0" smtClean="0">
              <a:solidFill>
                <a:schemeClr val="tx1"/>
              </a:solidFill>
              <a:effectLst/>
              <a:latin typeface="Arial" charset="0"/>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1,063 case-reports that had risk exposure/behavior information:</a:t>
            </a:r>
            <a:endParaRPr lang="en-US" sz="1100" kern="1200" dirty="0" smtClean="0">
              <a:solidFill>
                <a:schemeClr val="tx1"/>
              </a:solidFill>
              <a:effectLst/>
              <a:latin typeface="Arial" charset="0"/>
              <a:ea typeface="+mn-ea"/>
              <a:cs typeface="+mn-cs"/>
            </a:endParaRPr>
          </a:p>
          <a:p>
            <a:pPr marL="628650" lvl="1" indent="-171450">
              <a:buFont typeface="Courier New" panose="02070309020205020404" pitchFamily="49" charset="0"/>
              <a:buChar char="o"/>
            </a:pPr>
            <a:r>
              <a:rPr lang="en-US" sz="1200" kern="1200" dirty="0" smtClean="0">
                <a:solidFill>
                  <a:schemeClr val="tx1"/>
                </a:solidFill>
                <a:effectLst/>
                <a:latin typeface="Arial" charset="0"/>
                <a:ea typeface="+mn-ea"/>
                <a:cs typeface="+mn-cs"/>
              </a:rPr>
              <a:t>803 (75.5%) indicated no risk exposures/behaviors for hepatitis A; and </a:t>
            </a:r>
            <a:endParaRPr lang="en-US" sz="1100" kern="1200" dirty="0" smtClean="0">
              <a:solidFill>
                <a:schemeClr val="tx1"/>
              </a:solidFill>
              <a:effectLst/>
              <a:latin typeface="Arial" charset="0"/>
              <a:ea typeface="+mn-ea"/>
              <a:cs typeface="+mn-cs"/>
            </a:endParaRPr>
          </a:p>
          <a:p>
            <a:pPr marL="628650" lvl="1" indent="-171450">
              <a:buFont typeface="Courier New" panose="02070309020205020404" pitchFamily="49" charset="0"/>
              <a:buChar char="o"/>
            </a:pPr>
            <a:r>
              <a:rPr lang="en-US" sz="1200" kern="1200" dirty="0" smtClean="0">
                <a:solidFill>
                  <a:schemeClr val="tx1"/>
                </a:solidFill>
                <a:effectLst/>
                <a:latin typeface="Arial" charset="0"/>
                <a:ea typeface="+mn-ea"/>
                <a:cs typeface="+mn-cs"/>
              </a:rPr>
              <a:t>260 (24.5%) indicated at least one risk exposures/behaviors for hepatitis A during the 2–6 weeks prior to onset of illness.</a:t>
            </a:r>
            <a:r>
              <a:rPr lang="en-US" sz="1200" b="1" kern="1200" dirty="0" smtClean="0">
                <a:solidFill>
                  <a:schemeClr val="tx1"/>
                </a:solidFill>
                <a:effectLst/>
                <a:latin typeface="Arial" charset="0"/>
                <a:ea typeface="+mn-ea"/>
                <a:cs typeface="+mn-cs"/>
              </a:rPr>
              <a:t> </a:t>
            </a:r>
            <a:endParaRPr lang="en-US" sz="1100" kern="1200" dirty="0">
              <a:solidFill>
                <a:schemeClr val="tx1"/>
              </a:solidFill>
              <a:effectLst/>
              <a:latin typeface="Arial" charset="0"/>
              <a:ea typeface="+mn-ea"/>
              <a:cs typeface="+mn-cs"/>
            </a:endParaRPr>
          </a:p>
        </p:txBody>
      </p:sp>
      <p:sp>
        <p:nvSpPr>
          <p:cNvPr id="2" name="Slide Number Placeholder 1"/>
          <p:cNvSpPr>
            <a:spLocks noGrp="1"/>
          </p:cNvSpPr>
          <p:nvPr>
            <p:ph type="sldNum" sz="quarter" idx="10"/>
          </p:nvPr>
        </p:nvSpPr>
        <p:spPr/>
        <p:txBody>
          <a:bodyPr/>
          <a:lstStyle/>
          <a:p>
            <a:pPr>
              <a:defRPr/>
            </a:pPr>
            <a:fld id="{BF2162EA-B22B-4C65-8CF4-41453BBF4B54}" type="slidenum">
              <a:rPr lang="en-US" smtClean="0"/>
              <a:pPr>
                <a:defRPr/>
              </a:pPr>
              <a:t>5</a:t>
            </a:fld>
            <a:endParaRPr lang="en-US" dirty="0"/>
          </a:p>
        </p:txBody>
      </p:sp>
    </p:spTree>
    <p:extLst>
      <p:ext uri="{BB962C8B-B14F-4D97-AF65-F5344CB8AC3E}">
        <p14:creationId xmlns:p14="http://schemas.microsoft.com/office/powerpoint/2010/main" val="3842896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r>
              <a:rPr lang="en-US" sz="1200" kern="1200" dirty="0" smtClean="0">
                <a:solidFill>
                  <a:schemeClr val="tx1"/>
                </a:solidFill>
                <a:effectLst/>
                <a:latin typeface="Arial" charset="0"/>
                <a:ea typeface="+mn-ea"/>
                <a:cs typeface="+mn-cs"/>
              </a:rPr>
              <a:t>Figure 2.6a presents reported risk exposures/behaviors for hepatitis A during the incubation period, 2–6 weeks prior to onset of symptoms:</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771 case-reports that included information about travel, 6.2% (n= 48) indicated traveling outside of the United States or Canada. </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628 case-reports that included information about injection-drug use, 4.0% (n=25) indicated use of injection drugs.</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73 case-reports from males that included information about sexual preference/practices, 5.5% (n=4) indicated having sex with another man.</a:t>
            </a:r>
          </a:p>
          <a:p>
            <a:endParaRPr lang="en-US" dirty="0" smtClean="0"/>
          </a:p>
        </p:txBody>
      </p:sp>
      <p:sp>
        <p:nvSpPr>
          <p:cNvPr id="2" name="Slide Number Placeholder 1"/>
          <p:cNvSpPr>
            <a:spLocks noGrp="1"/>
          </p:cNvSpPr>
          <p:nvPr>
            <p:ph type="sldNum" sz="quarter" idx="10"/>
          </p:nvPr>
        </p:nvSpPr>
        <p:spPr/>
        <p:txBody>
          <a:bodyPr/>
          <a:lstStyle/>
          <a:p>
            <a:pPr>
              <a:defRPr/>
            </a:pPr>
            <a:fld id="{BF2162EA-B22B-4C65-8CF4-41453BBF4B54}" type="slidenum">
              <a:rPr lang="en-US" smtClean="0"/>
              <a:pPr>
                <a:defRPr/>
              </a:pPr>
              <a:t>6</a:t>
            </a:fld>
            <a:endParaRPr lang="en-US" dirty="0"/>
          </a:p>
        </p:txBody>
      </p:sp>
    </p:spTree>
    <p:extLst>
      <p:ext uri="{BB962C8B-B14F-4D97-AF65-F5344CB8AC3E}">
        <p14:creationId xmlns:p14="http://schemas.microsoft.com/office/powerpoint/2010/main" val="18099661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34720" y="4415790"/>
            <a:ext cx="5140960" cy="4183380"/>
          </a:xfrm>
          <a:noFill/>
          <a:ln/>
        </p:spPr>
        <p:txBody>
          <a:bodyPr/>
          <a:lstStyle/>
          <a:p>
            <a:r>
              <a:rPr lang="en-US" sz="1200" kern="1200" dirty="0" smtClean="0">
                <a:solidFill>
                  <a:schemeClr val="tx1"/>
                </a:solidFill>
                <a:effectLst/>
                <a:latin typeface="Arial" charset="0"/>
                <a:ea typeface="+mn-ea"/>
                <a:cs typeface="+mn-cs"/>
              </a:rPr>
              <a:t>Figure 2.6b presents reported risk exposures/behaviors during the incubation period, 2–6 weeks prior to onset of symptoms:</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744 case-reports that contained information about contact with a hepatitis A-infected person, 5.6% (n=42) indicated sexual or household contact with a person confirmed or suspected of having hepatitis A.</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881 case-reports that included information about employment or attendance at a nursery, daycare center, or preschool, 3.4% (n=30) indicated working at or attending a nursery, day-care center, or preschool.</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779 case-reports that included information about household contact with an employee of or a child attending a nursery, day-care center, or preschool, 6.2% (n=48) indicated such contact. </a:t>
            </a:r>
          </a:p>
          <a:p>
            <a:pPr marL="171450" lvl="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734 case-reports that included information about linkage to an outbreak, 12.8% (n=94) indicated exposure that may have been linked to a common-source foodborne or waterborne outbreak.</a:t>
            </a:r>
          </a:p>
          <a:p>
            <a:pPr marL="171450" indent="-171450">
              <a:buFont typeface="Arial" panose="020B0604020202020204" pitchFamily="34" charset="0"/>
              <a:buChar char="•"/>
            </a:pPr>
            <a:r>
              <a:rPr lang="en-US" sz="1200" kern="1200" dirty="0" smtClean="0">
                <a:solidFill>
                  <a:schemeClr val="tx1"/>
                </a:solidFill>
                <a:effectLst/>
                <a:latin typeface="Arial" charset="0"/>
                <a:ea typeface="+mn-ea"/>
                <a:cs typeface="+mn-cs"/>
              </a:rPr>
              <a:t>Of the 744 case-reports that included information about additional contact (i.e., other than household or sexual contact) with someone confirmed or suspected of having hepatitis A, 1.6% (n=12) indicated such contact. </a:t>
            </a:r>
            <a:endParaRPr lang="en-US" sz="1200" kern="1200" dirty="0" smtClean="0">
              <a:solidFill>
                <a:schemeClr val="tx1"/>
              </a:solidFill>
              <a:latin typeface="Arial" charset="0"/>
              <a:ea typeface="+mn-ea"/>
              <a:cs typeface="+mn-cs"/>
            </a:endParaRPr>
          </a:p>
        </p:txBody>
      </p:sp>
      <p:sp>
        <p:nvSpPr>
          <p:cNvPr id="2" name="Slide Number Placeholder 1"/>
          <p:cNvSpPr>
            <a:spLocks noGrp="1"/>
          </p:cNvSpPr>
          <p:nvPr>
            <p:ph type="sldNum" sz="quarter" idx="10"/>
          </p:nvPr>
        </p:nvSpPr>
        <p:spPr/>
        <p:txBody>
          <a:bodyPr/>
          <a:lstStyle/>
          <a:p>
            <a:pPr>
              <a:defRPr/>
            </a:pPr>
            <a:fld id="{BF2162EA-B22B-4C65-8CF4-41453BBF4B54}" type="slidenum">
              <a:rPr lang="en-US" smtClean="0"/>
              <a:pPr>
                <a:defRPr/>
              </a:pPr>
              <a:t>7</a:t>
            </a:fld>
            <a:endParaRPr lang="en-US" dirty="0"/>
          </a:p>
        </p:txBody>
      </p:sp>
    </p:spTree>
    <p:extLst>
      <p:ext uri="{BB962C8B-B14F-4D97-AF65-F5344CB8AC3E}">
        <p14:creationId xmlns:p14="http://schemas.microsoft.com/office/powerpoint/2010/main" val="34155830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
        <p:nvSpPr>
          <p:cNvPr id="6"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7"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asic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Slide (for content heavy tables and chart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a:xfrm>
            <a:off x="1371600" y="3886200"/>
            <a:ext cx="6400800" cy="457200"/>
          </a:xfrm>
          <a:prstGeom prst="rect">
            <a:avLst/>
          </a:prstGeom>
        </p:spPr>
        <p:txBody>
          <a:bodyPr/>
          <a:lstStyle>
            <a:lvl1pPr marL="0" indent="0" algn="ctr">
              <a:buNone/>
              <a:defRPr sz="20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Presenters Name – Myriad Pro, Bold, 20pt</a:t>
            </a:r>
          </a:p>
        </p:txBody>
      </p:sp>
      <p:sp>
        <p:nvSpPr>
          <p:cNvPr id="9" name="Text Placeholder 8"/>
          <p:cNvSpPr>
            <a:spLocks noGrp="1"/>
          </p:cNvSpPr>
          <p:nvPr>
            <p:ph type="body" sz="quarter" idx="10" hasCustomPrompt="1"/>
          </p:nvPr>
        </p:nvSpPr>
        <p:spPr>
          <a:xfrm>
            <a:off x="1371600" y="4267200"/>
            <a:ext cx="6400800" cy="1295400"/>
          </a:xfrm>
          <a:prstGeom prst="rect">
            <a:avLst/>
          </a:prstGeom>
        </p:spPr>
        <p:txBody>
          <a:bodyPr/>
          <a:lstStyle>
            <a:lvl1pPr algn="ctr">
              <a:lnSpc>
                <a:spcPts val="2000"/>
              </a:lnSpc>
              <a:buNone/>
              <a:defRPr sz="18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sz="1800" dirty="0" smtClean="0"/>
              <a:t>Title of Presenter –Myriad Pro, 18pt</a:t>
            </a:r>
          </a:p>
          <a:p>
            <a:pPr lvl="0"/>
            <a:endParaRPr lang="en-US" sz="1800" dirty="0" smtClean="0"/>
          </a:p>
          <a:p>
            <a:pPr lvl="0"/>
            <a:r>
              <a:rPr lang="en-US" sz="1800" dirty="0" smtClean="0"/>
              <a:t>Title of Event</a:t>
            </a:r>
          </a:p>
          <a:p>
            <a:pPr lvl="0"/>
            <a:r>
              <a:rPr lang="en-US" sz="1800" dirty="0" smtClean="0"/>
              <a:t>Date of Event</a:t>
            </a:r>
            <a:endParaRPr lang="en-US" dirty="0"/>
          </a:p>
        </p:txBody>
      </p:sp>
      <p:sp>
        <p:nvSpPr>
          <p:cNvPr id="11" name="Title 1"/>
          <p:cNvSpPr>
            <a:spLocks noGrp="1"/>
          </p:cNvSpPr>
          <p:nvPr>
            <p:ph type="title" hasCustomPrompt="1"/>
          </p:nvPr>
        </p:nvSpPr>
        <p:spPr>
          <a:xfrm>
            <a:off x="457200" y="1981200"/>
            <a:ext cx="8229600" cy="1676400"/>
          </a:xfrm>
          <a:prstGeom prst="rect">
            <a:avLst/>
          </a:prstGeom>
        </p:spPr>
        <p:txBody>
          <a:bodyPr/>
          <a:lstStyle>
            <a:lvl1pPr>
              <a:lnSpc>
                <a:spcPts val="3000"/>
              </a:lnSpc>
              <a:defRPr sz="2800" b="1" baseline="0">
                <a:solidFill>
                  <a:schemeClr val="tx1"/>
                </a:solidFill>
                <a:effectLst/>
              </a:defRPr>
            </a:lvl1pPr>
          </a:lstStyle>
          <a:p>
            <a:r>
              <a:rPr lang="en-US" dirty="0" smtClean="0"/>
              <a:t>Title of Presentation – Myriad Pro</a:t>
            </a:r>
            <a:br>
              <a:rPr lang="en-US" dirty="0" smtClean="0"/>
            </a:br>
            <a:r>
              <a:rPr lang="en-US" dirty="0" smtClean="0"/>
              <a:t> Bold, Shadow 28pt</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asic Content Badg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143000"/>
          </a:xfrm>
          <a:prstGeom prst="rect">
            <a:avLst/>
          </a:prstGeom>
        </p:spPr>
        <p:txBody>
          <a:bodyPr anchor="b" anchorCtr="0"/>
          <a:lstStyle>
            <a:lvl1pPr>
              <a:lnSpc>
                <a:spcPts val="3000"/>
              </a:lnSpc>
              <a:defRPr sz="2800" b="1" baseline="0">
                <a:solidFill>
                  <a:schemeClr val="tx1"/>
                </a:solidFill>
                <a:effectLst/>
              </a:defRPr>
            </a:lvl1pPr>
          </a:lstStyle>
          <a:p>
            <a:r>
              <a:rPr lang="en-US" dirty="0" smtClean="0"/>
              <a:t>Headline – Myriad Pro, Bold, Shadow, 28pt</a:t>
            </a:r>
            <a:endParaRPr lang="en-US" dirty="0"/>
          </a:p>
        </p:txBody>
      </p:sp>
      <p:sp>
        <p:nvSpPr>
          <p:cNvPr id="3" name="Content Placeholder 2"/>
          <p:cNvSpPr>
            <a:spLocks noGrp="1"/>
          </p:cNvSpPr>
          <p:nvPr>
            <p:ph idx="1" hasCustomPrompt="1"/>
          </p:nvPr>
        </p:nvSpPr>
        <p:spPr>
          <a:xfrm>
            <a:off x="457200" y="1600201"/>
            <a:ext cx="8229600" cy="4191000"/>
          </a:xfrm>
          <a:prstGeom prst="rect">
            <a:avLst/>
          </a:prstGeom>
        </p:spPr>
        <p:txBody>
          <a:bodyPr/>
          <a:lstStyle>
            <a:lvl1pPr>
              <a:buClr>
                <a:schemeClr val="tx1"/>
              </a:buClr>
              <a:buSzPct val="70000"/>
              <a:buFont typeface="Wingdings" pitchFamily="2" charset="2"/>
              <a:buChar char="q"/>
              <a:defRPr sz="2400" b="1" baseline="0">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baseline="0">
                <a:solidFill>
                  <a:schemeClr val="bg2"/>
                </a:solidFill>
              </a:defRPr>
            </a:lvl4pPr>
            <a:lvl5pPr>
              <a:buClr>
                <a:schemeClr val="tx1"/>
              </a:buClr>
              <a:buSzPct val="70000"/>
              <a:buFont typeface="Arial" pitchFamily="34" charset="0"/>
              <a:buChar char="•"/>
              <a:defRPr sz="1800">
                <a:solidFill>
                  <a:schemeClr val="bg2"/>
                </a:solidFill>
              </a:defRPr>
            </a:lvl5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7" name="Text Placeholder 8"/>
          <p:cNvSpPr>
            <a:spLocks noGrp="1"/>
          </p:cNvSpPr>
          <p:nvPr>
            <p:ph type="body" sz="quarter" idx="10" hasCustomPrompt="1"/>
          </p:nvPr>
        </p:nvSpPr>
        <p:spPr>
          <a:xfrm>
            <a:off x="457200" y="5791200"/>
            <a:ext cx="6705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a:prstGeom prst="rect">
            <a:avLst/>
          </a:prstGeom>
        </p:spPr>
        <p:txBody>
          <a:bodyPr anchor="t"/>
          <a:lstStyle>
            <a:lvl1pPr algn="l">
              <a:lnSpc>
                <a:spcPts val="3800"/>
              </a:lnSpc>
              <a:defRPr sz="3600" b="1" cap="all" baseline="0">
                <a:solidFill>
                  <a:schemeClr val="tx1"/>
                </a:solidFill>
                <a:effectLst/>
              </a:defRPr>
            </a:lvl1pPr>
          </a:lstStyle>
          <a:p>
            <a:r>
              <a:rPr lang="en-US" dirty="0" smtClean="0"/>
              <a:t>Section Header</a:t>
            </a:r>
            <a:br>
              <a:rPr lang="en-US" dirty="0" smtClean="0"/>
            </a:br>
            <a:r>
              <a:rPr lang="en-US" dirty="0" smtClean="0"/>
              <a:t>Myriad Pro, bold, shadow, 36pt </a:t>
            </a:r>
            <a:endParaRPr lang="en-US" dirty="0"/>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lnSpc>
                <a:spcPts val="2200"/>
              </a:lnSpc>
              <a:buNone/>
              <a:defRPr sz="2000" baseline="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Subhead – Myriad Pro, 20pt</a:t>
            </a: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3050"/>
            <a:ext cx="3008313" cy="1162050"/>
          </a:xfrm>
          <a:prstGeom prst="rect">
            <a:avLst/>
          </a:prstGeom>
        </p:spPr>
        <p:txBody>
          <a:bodyPr anchor="b"/>
          <a:lstStyle>
            <a:lvl1pPr algn="l">
              <a:defRPr sz="2000" b="1" baseline="0">
                <a:solidFill>
                  <a:schemeClr val="tx1"/>
                </a:solidFill>
                <a:effectLst/>
              </a:defRPr>
            </a:lvl1pPr>
          </a:lstStyle>
          <a:p>
            <a:r>
              <a:rPr lang="en-US" dirty="0" smtClean="0"/>
              <a:t>Header – Myriad Pro, bold, shadow, 20pt</a:t>
            </a:r>
            <a:endParaRPr lang="en-US" dirty="0"/>
          </a:p>
        </p:txBody>
      </p:sp>
      <p:sp>
        <p:nvSpPr>
          <p:cNvPr id="3" name="Content Placeholder 2"/>
          <p:cNvSpPr>
            <a:spLocks noGrp="1"/>
          </p:cNvSpPr>
          <p:nvPr>
            <p:ph idx="1" hasCustomPrompt="1"/>
          </p:nvPr>
        </p:nvSpPr>
        <p:spPr>
          <a:xfrm>
            <a:off x="3575050" y="273051"/>
            <a:ext cx="5111750" cy="5518150"/>
          </a:xfrm>
          <a:prstGeom prst="rect">
            <a:avLst/>
          </a:prstGeom>
        </p:spPr>
        <p:txBody>
          <a:bodyPr anchor="ctr" anchorCtr="0"/>
          <a:lstStyle>
            <a:lvl1pPr>
              <a:buClr>
                <a:schemeClr val="tx1"/>
              </a:buClr>
              <a:buSzPct val="70000"/>
              <a:buFont typeface="Wingdings" pitchFamily="2" charset="2"/>
              <a:buChar char="q"/>
              <a:defRPr sz="2400" b="1">
                <a:solidFill>
                  <a:schemeClr val="bg2"/>
                </a:solidFill>
              </a:defRPr>
            </a:lvl1pPr>
            <a:lvl2pPr>
              <a:buClr>
                <a:schemeClr val="tx1"/>
              </a:buClr>
              <a:buSzPct val="100000"/>
              <a:buFont typeface="Wingdings" pitchFamily="2" charset="2"/>
              <a:buChar char="§"/>
              <a:defRPr sz="2000">
                <a:solidFill>
                  <a:schemeClr val="bg2"/>
                </a:solidFill>
              </a:defRPr>
            </a:lvl2pPr>
            <a:lvl3pPr>
              <a:buClr>
                <a:schemeClr val="tx1"/>
              </a:buClr>
              <a:buSzPct val="100000"/>
              <a:buFont typeface="Arial" pitchFamily="34" charset="0"/>
              <a:buChar char="•"/>
              <a:defRPr sz="1800">
                <a:solidFill>
                  <a:schemeClr val="bg2"/>
                </a:solidFill>
              </a:defRPr>
            </a:lvl3pPr>
            <a:lvl4pPr>
              <a:buClr>
                <a:schemeClr val="tx1"/>
              </a:buClr>
              <a:buSzPct val="70000"/>
              <a:buFont typeface="Courier New" pitchFamily="49" charset="0"/>
              <a:buChar char="o"/>
              <a:defRPr sz="1800">
                <a:solidFill>
                  <a:schemeClr val="bg2"/>
                </a:solidFill>
              </a:defRPr>
            </a:lvl4pPr>
            <a:lvl5pPr>
              <a:buClr>
                <a:schemeClr val="tx1"/>
              </a:buClr>
              <a:buSzPct val="70000"/>
              <a:buFont typeface="Arial" pitchFamily="34" charset="0"/>
              <a:buChar char="•"/>
              <a:defRPr sz="1800">
                <a:solidFill>
                  <a:schemeClr val="bg2"/>
                </a:solidFill>
              </a:defRPr>
            </a:lvl5pPr>
            <a:lvl6pPr>
              <a:defRPr sz="2000"/>
            </a:lvl6pPr>
            <a:lvl7pPr>
              <a:defRPr sz="2000"/>
            </a:lvl7pPr>
            <a:lvl8pPr>
              <a:defRPr sz="2000"/>
            </a:lvl8pPr>
            <a:lvl9pPr>
              <a:defRPr sz="2000"/>
            </a:lvl9pPr>
          </a:lstStyle>
          <a:p>
            <a:pPr lvl="0"/>
            <a:r>
              <a:rPr lang="en-US" dirty="0" smtClean="0"/>
              <a:t>First level – Myriad Pro, bold, 24pt</a:t>
            </a:r>
          </a:p>
          <a:p>
            <a:pPr lvl="1"/>
            <a:r>
              <a:rPr lang="en-US" dirty="0" smtClean="0"/>
              <a:t>Second level – Myriad Pro, 20pt</a:t>
            </a:r>
          </a:p>
          <a:p>
            <a:pPr lvl="2"/>
            <a:r>
              <a:rPr lang="en-US" dirty="0" smtClean="0"/>
              <a:t>Third level – Myriad Pro, 18pt	</a:t>
            </a:r>
          </a:p>
          <a:p>
            <a:pPr lvl="3"/>
            <a:r>
              <a:rPr lang="en-US" dirty="0" smtClean="0"/>
              <a:t>Fourth level – Myriad Pro, 18pt</a:t>
            </a:r>
          </a:p>
          <a:p>
            <a:pPr lvl="4"/>
            <a:r>
              <a:rPr lang="en-US" dirty="0" smtClean="0"/>
              <a:t>Fifth level – Myriad Pro, 18pt</a:t>
            </a:r>
            <a:endParaRPr lang="en-US" dirty="0"/>
          </a:p>
        </p:txBody>
      </p:sp>
      <p:sp>
        <p:nvSpPr>
          <p:cNvPr id="4" name="Text Placeholder 3"/>
          <p:cNvSpPr>
            <a:spLocks noGrp="1"/>
          </p:cNvSpPr>
          <p:nvPr>
            <p:ph type="body" sz="half" idx="2" hasCustomPrompt="1"/>
          </p:nvPr>
        </p:nvSpPr>
        <p:spPr>
          <a:xfrm>
            <a:off x="457200" y="1435101"/>
            <a:ext cx="3008313" cy="4356099"/>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Paragraph of type</a:t>
            </a:r>
          </a:p>
          <a:p>
            <a:pPr lvl="0"/>
            <a:r>
              <a:rPr lang="en-US" dirty="0" smtClean="0"/>
              <a:t>Myriad Pro, 14pt</a:t>
            </a:r>
          </a:p>
        </p:txBody>
      </p:sp>
      <p:sp>
        <p:nvSpPr>
          <p:cNvPr id="7" name="Text Placeholder 8"/>
          <p:cNvSpPr>
            <a:spLocks noGrp="1"/>
          </p:cNvSpPr>
          <p:nvPr>
            <p:ph type="body" sz="quarter" idx="10" hasCustomPrompt="1"/>
          </p:nvPr>
        </p:nvSpPr>
        <p:spPr>
          <a:xfrm>
            <a:off x="457200" y="5791200"/>
            <a:ext cx="8229600" cy="609600"/>
          </a:xfrm>
          <a:prstGeom prst="rect">
            <a:avLst/>
          </a:prstGeom>
        </p:spPr>
        <p:txBody>
          <a:bodyPr anchor="b" anchorCtr="0"/>
          <a:lstStyle>
            <a:lvl1pPr algn="l">
              <a:lnSpc>
                <a:spcPts val="1100"/>
              </a:lnSpc>
              <a:buNone/>
              <a:defRPr sz="1100" baseline="0">
                <a:solidFill>
                  <a:schemeClr val="tx2"/>
                </a:solidFill>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dirty="0" smtClean="0"/>
              <a:t>*Citations and references – Myriad Pro, 11pt</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4800600"/>
            <a:ext cx="5486400" cy="566738"/>
          </a:xfrm>
          <a:prstGeom prst="rect">
            <a:avLst/>
          </a:prstGeom>
        </p:spPr>
        <p:txBody>
          <a:bodyPr anchor="b"/>
          <a:lstStyle>
            <a:lvl1pPr algn="l">
              <a:defRPr sz="2000" b="1" baseline="0">
                <a:solidFill>
                  <a:schemeClr val="tx1"/>
                </a:solidFill>
                <a:effectLst/>
              </a:defRPr>
            </a:lvl1pPr>
          </a:lstStyle>
          <a:p>
            <a:r>
              <a:rPr lang="en-US" dirty="0" smtClean="0"/>
              <a:t>Photo Title – Myriad Pro, Bold, Shadow, 20pt</a:t>
            </a:r>
            <a:endParaRPr lang="en-US" dirty="0"/>
          </a:p>
        </p:txBody>
      </p:sp>
      <p:sp>
        <p:nvSpPr>
          <p:cNvPr id="3" name="Picture Placeholder 2"/>
          <p:cNvSpPr>
            <a:spLocks noGrp="1"/>
          </p:cNvSpPr>
          <p:nvPr>
            <p:ph type="pic" idx="1"/>
          </p:nvPr>
        </p:nvSpPr>
        <p:spPr>
          <a:xfrm>
            <a:off x="1792288" y="612775"/>
            <a:ext cx="5486400" cy="4114800"/>
          </a:xfrm>
          <a:prstGeom prst="rect">
            <a:avLst/>
          </a:prstGeom>
          <a:ln w="25400">
            <a:solidFill>
              <a:schemeClr val="bg2"/>
            </a:solidFill>
          </a:ln>
          <a:effectLst>
            <a:outerShdw blurRad="44450" dist="27940" dir="5400000" algn="ctr">
              <a:srgbClr val="000000">
                <a:alpha val="32000"/>
              </a:srgbClr>
            </a:outerShdw>
          </a:effectLst>
        </p:spPr>
        <p:txBody>
          <a:bodyPr/>
          <a:lstStyle>
            <a:lvl1pPr marL="0" indent="0">
              <a:buNone/>
              <a:defRPr sz="3200">
                <a:solidFill>
                  <a:schemeClr val="tx1"/>
                </a:solidFill>
                <a:effectLs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hasCustomPrompt="1"/>
          </p:nvPr>
        </p:nvSpPr>
        <p:spPr>
          <a:xfrm>
            <a:off x="1792288" y="5367338"/>
            <a:ext cx="5486400" cy="804862"/>
          </a:xfrm>
          <a:prstGeom prst="rect">
            <a:avLst/>
          </a:prstGeom>
        </p:spPr>
        <p:txBody>
          <a:bodyPr/>
          <a:lstStyle>
            <a:lvl1pPr marL="0" indent="0">
              <a:buNone/>
              <a:defRPr sz="1400" baseline="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Caption or credits for photo – Myriad Pro, 14pt</a:t>
            </a: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371600" y="1981200"/>
            <a:ext cx="6400800" cy="2057400"/>
          </a:xfrm>
          <a:prstGeom prst="rect">
            <a:avLst/>
          </a:prstGeom>
        </p:spPr>
        <p:txBody>
          <a:bodyPr/>
          <a:lstStyle>
            <a:lvl1pPr marL="0" indent="0" algn="ctr">
              <a:buNone/>
              <a:defRPr sz="2800" b="1" baseline="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Closing– Myriad Pro, Bold, 28pt</a:t>
            </a:r>
          </a:p>
        </p:txBody>
      </p:sp>
      <p:sp>
        <p:nvSpPr>
          <p:cNvPr id="11" name="Rectangle 10"/>
          <p:cNvSpPr/>
          <p:nvPr/>
        </p:nvSpPr>
        <p:spPr>
          <a:xfrm>
            <a:off x="1371600" y="4706034"/>
            <a:ext cx="5943600" cy="646331"/>
          </a:xfrm>
          <a:prstGeom prst="rect">
            <a:avLst/>
          </a:prstGeom>
        </p:spPr>
        <p:txBody>
          <a:bodyPr wrap="square">
            <a:spAutoFit/>
          </a:bodyPr>
          <a:lstStyle/>
          <a:p>
            <a:pPr lvl="0"/>
            <a:r>
              <a:rPr lang="en-US" sz="1200" dirty="0" smtClean="0">
                <a:solidFill>
                  <a:schemeClr val="tx2"/>
                </a:solidFill>
                <a:latin typeface="+mj-lt"/>
              </a:rPr>
              <a:t>1600 Clifton Road NE, Atlanta, GA 30333</a:t>
            </a:r>
          </a:p>
          <a:p>
            <a:pPr lvl="0"/>
            <a:r>
              <a:rPr lang="en-US" sz="1200" dirty="0" smtClean="0">
                <a:solidFill>
                  <a:schemeClr val="tx2"/>
                </a:solidFill>
                <a:latin typeface="+mj-lt"/>
              </a:rPr>
              <a:t>Telephone, 1-800-CDC-INFO (232-4636)/TTY: 1-888-232-6348</a:t>
            </a:r>
          </a:p>
          <a:p>
            <a:pPr lvl="0"/>
            <a:r>
              <a:rPr lang="en-US" sz="1200" dirty="0" smtClean="0">
                <a:solidFill>
                  <a:schemeClr val="tx2"/>
                </a:solidFill>
                <a:latin typeface="+mj-lt"/>
              </a:rPr>
              <a:t>E-mail: cdcinfo@cdc.gov 	Web: www.cdc.gov</a:t>
            </a:r>
          </a:p>
        </p:txBody>
      </p:sp>
      <p:sp>
        <p:nvSpPr>
          <p:cNvPr id="10" name="Text Placeholder 5"/>
          <p:cNvSpPr>
            <a:spLocks noGrp="1"/>
          </p:cNvSpPr>
          <p:nvPr>
            <p:ph type="body" sz="quarter" idx="11" hasCustomPrompt="1"/>
          </p:nvPr>
        </p:nvSpPr>
        <p:spPr>
          <a:xfrm>
            <a:off x="2286000" y="6272784"/>
            <a:ext cx="5105400" cy="18288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12" name="Text Placeholder 6"/>
          <p:cNvSpPr>
            <a:spLocks noGrp="1"/>
          </p:cNvSpPr>
          <p:nvPr>
            <p:ph type="body" sz="quarter" idx="12" hasCustomPrompt="1"/>
          </p:nvPr>
        </p:nvSpPr>
        <p:spPr>
          <a:xfrm>
            <a:off x="2286000" y="6464808"/>
            <a:ext cx="5105400" cy="228600"/>
          </a:xfrm>
          <a:prstGeom prst="rect">
            <a:avLst/>
          </a:prstGeom>
        </p:spPr>
        <p:txBody>
          <a:bodyPr/>
          <a:lstStyle>
            <a:lvl1pPr>
              <a:buNone/>
              <a:defRPr sz="1000" baseline="0">
                <a:solidFill>
                  <a:schemeClr val="bg2"/>
                </a:solidFill>
              </a:defRPr>
            </a:lvl1pPr>
          </a:lstStyle>
          <a:p>
            <a:r>
              <a:rPr lang="en-US" dirty="0" smtClean="0"/>
              <a:t>Place Descriptor Here</a:t>
            </a:r>
            <a:endParaRPr lang="en-US" dirty="0"/>
          </a:p>
        </p:txBody>
      </p:sp>
      <p:sp>
        <p:nvSpPr>
          <p:cNvPr id="8" name="Rectangle 7"/>
          <p:cNvSpPr/>
          <p:nvPr/>
        </p:nvSpPr>
        <p:spPr>
          <a:xfrm>
            <a:off x="1371600" y="4432012"/>
            <a:ext cx="6400800" cy="292388"/>
          </a:xfrm>
          <a:prstGeom prst="rect">
            <a:avLst/>
          </a:prstGeom>
        </p:spPr>
        <p:txBody>
          <a:bodyPr wrap="square">
            <a:spAutoFit/>
          </a:bodyPr>
          <a:lstStyle/>
          <a:p>
            <a:pPr lvl="0"/>
            <a:r>
              <a:rPr lang="en-US" sz="1300" b="0" dirty="0" smtClean="0">
                <a:solidFill>
                  <a:schemeClr val="tx2"/>
                </a:solidFill>
                <a:latin typeface="+mj-lt"/>
              </a:rPr>
              <a:t>For more information please contact Centers for Disease Control and Prevention</a:t>
            </a:r>
          </a:p>
        </p:txBody>
      </p:sp>
      <p:sp>
        <p:nvSpPr>
          <p:cNvPr id="13" name="Rectangle 12"/>
          <p:cNvSpPr/>
          <p:nvPr/>
        </p:nvSpPr>
        <p:spPr>
          <a:xfrm>
            <a:off x="1371600" y="4706034"/>
            <a:ext cx="5943600" cy="646331"/>
          </a:xfrm>
          <a:prstGeom prst="rect">
            <a:avLst/>
          </a:prstGeom>
        </p:spPr>
        <p:txBody>
          <a:bodyPr wrap="square">
            <a:spAutoFit/>
          </a:bodyPr>
          <a:lstStyle/>
          <a:p>
            <a:pPr lvl="0"/>
            <a:r>
              <a:rPr lang="en-US" sz="1200" dirty="0" smtClean="0">
                <a:solidFill>
                  <a:schemeClr val="tx2"/>
                </a:solidFill>
                <a:latin typeface="+mj-lt"/>
              </a:rPr>
              <a:t>1600 Clifton Road NE, Atlanta, GA 30333</a:t>
            </a:r>
          </a:p>
          <a:p>
            <a:pPr lvl="0"/>
            <a:r>
              <a:rPr lang="en-US" sz="1200" dirty="0" smtClean="0">
                <a:solidFill>
                  <a:schemeClr val="tx2"/>
                </a:solidFill>
                <a:latin typeface="+mj-lt"/>
              </a:rPr>
              <a:t>Telephone, 1-800-CDC-INFO (232-4636)/TTY: 1-888-232-6348</a:t>
            </a:r>
          </a:p>
          <a:p>
            <a:pPr lvl="0"/>
            <a:r>
              <a:rPr lang="en-US" sz="1200" dirty="0" smtClean="0">
                <a:solidFill>
                  <a:schemeClr val="tx2"/>
                </a:solidFill>
                <a:latin typeface="+mj-lt"/>
              </a:rPr>
              <a:t>E-mail: cdcinfo@cdc.gov 	Web: www.cdc.gov</a:t>
            </a:r>
          </a:p>
        </p:txBody>
      </p:sp>
      <p:sp>
        <p:nvSpPr>
          <p:cNvPr id="14" name="Rectangle 13"/>
          <p:cNvSpPr/>
          <p:nvPr/>
        </p:nvSpPr>
        <p:spPr>
          <a:xfrm>
            <a:off x="1371600" y="5421868"/>
            <a:ext cx="5943600" cy="369332"/>
          </a:xfrm>
          <a:prstGeom prst="rect">
            <a:avLst/>
          </a:prstGeom>
        </p:spPr>
        <p:txBody>
          <a:bodyPr wrap="square">
            <a:spAutoFit/>
          </a:bodyPr>
          <a:lstStyle/>
          <a:p>
            <a:pPr lvl="0"/>
            <a:r>
              <a:rPr lang="en-US" sz="900" b="0" dirty="0" smtClean="0">
                <a:solidFill>
                  <a:schemeClr val="tx2"/>
                </a:solidFill>
                <a:latin typeface="+mj-lt"/>
              </a:rPr>
              <a:t>The findings</a:t>
            </a:r>
            <a:r>
              <a:rPr lang="en-US" sz="900" b="0" baseline="0" dirty="0" smtClean="0">
                <a:solidFill>
                  <a:schemeClr val="tx2"/>
                </a:solidFill>
                <a:latin typeface="+mj-lt"/>
              </a:rPr>
              <a:t> and conclusions in this report are those of the authors and do not necessarily represent the official position of the Centers for Disease Control and Prevention.</a:t>
            </a:r>
            <a:endParaRPr lang="en-US" sz="900" b="0" dirty="0" smtClean="0">
              <a:solidFill>
                <a:schemeClr val="tx2"/>
              </a:solidFill>
              <a:latin typeface="+mj-lt"/>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457200" y="533400"/>
            <a:ext cx="82296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C000"/>
                </a:solidFill>
                <a:effectLst>
                  <a:outerShdw blurRad="50800" dist="39000" dir="5460000" algn="tl">
                    <a:srgbClr val="000000">
                      <a:alpha val="38000"/>
                    </a:srgbClr>
                  </a:outerShdw>
                </a:effectLst>
                <a:latin typeface="+mn-lt"/>
                <a:cs typeface="Arial" charset="0"/>
              </a:rPr>
              <a:t>Figure </a:t>
            </a:r>
            <a:r>
              <a:rPr lang="en-US" sz="2400" b="1" dirty="0" smtClean="0">
                <a:ln w="11430"/>
                <a:solidFill>
                  <a:srgbClr val="FFC000"/>
                </a:solidFill>
                <a:effectLst>
                  <a:outerShdw blurRad="50800" dist="39000" dir="5460000" algn="tl">
                    <a:srgbClr val="000000">
                      <a:alpha val="38000"/>
                    </a:srgbClr>
                  </a:outerShdw>
                </a:effectLst>
                <a:latin typeface="+mn-lt"/>
                <a:cs typeface="Arial" charset="0"/>
              </a:rPr>
              <a:t>2.1. Reported number of acute hepatitis A cases — </a:t>
            </a:r>
            <a:r>
              <a:rPr lang="en-US" sz="2400" b="1" dirty="0">
                <a:ln w="11430"/>
                <a:solidFill>
                  <a:srgbClr val="FFC000"/>
                </a:solidFill>
                <a:effectLst>
                  <a:outerShdw blurRad="50800" dist="39000" dir="5460000" algn="tl">
                    <a:srgbClr val="000000">
                      <a:alpha val="38000"/>
                    </a:srgbClr>
                  </a:outerShdw>
                </a:effectLst>
                <a:latin typeface="+mn-lt"/>
                <a:cs typeface="Arial" charset="0"/>
              </a:rPr>
              <a:t>United States, </a:t>
            </a:r>
            <a:r>
              <a:rPr lang="en-US" sz="2400" b="1" dirty="0" smtClean="0">
                <a:ln w="11430"/>
                <a:solidFill>
                  <a:srgbClr val="FFC000"/>
                </a:solidFill>
                <a:effectLst>
                  <a:outerShdw blurRad="50800" dist="39000" dir="5460000" algn="tl">
                    <a:srgbClr val="000000">
                      <a:alpha val="38000"/>
                    </a:srgbClr>
                  </a:outerShdw>
                </a:effectLst>
                <a:latin typeface="+mn-lt"/>
                <a:cs typeface="Arial" charset="0"/>
              </a:rPr>
              <a:t>2000–2013</a:t>
            </a:r>
            <a:endParaRPr lang="en-US" sz="2400" b="1" dirty="0" smtClean="0">
              <a:ln w="11430"/>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154579"/>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2" name="Chart 1"/>
          <p:cNvGraphicFramePr/>
          <p:nvPr>
            <p:extLst>
              <p:ext uri="{D42A27DB-BD31-4B8C-83A1-F6EECF244321}">
                <p14:modId xmlns:p14="http://schemas.microsoft.com/office/powerpoint/2010/main" val="982240484"/>
              </p:ext>
            </p:extLst>
          </p:nvPr>
        </p:nvGraphicFramePr>
        <p:xfrm>
          <a:off x="533400" y="1611887"/>
          <a:ext cx="8001000" cy="46951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95178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cs typeface="Arial" charset="0"/>
              </a:rPr>
              <a:t>Figure 2.2. </a:t>
            </a:r>
            <a:r>
              <a:rPr lang="en-US" sz="2400" b="1" dirty="0" smtClean="0">
                <a:ln w="11430"/>
                <a:cs typeface="Arial" charset="0"/>
              </a:rPr>
              <a:t>Incidence </a:t>
            </a:r>
            <a:r>
              <a:rPr lang="en-US" sz="2400" b="1" dirty="0">
                <a:ln w="11430"/>
                <a:cs typeface="Arial" charset="0"/>
              </a:rPr>
              <a:t>of acute hepatitis A,</a:t>
            </a:r>
            <a:br>
              <a:rPr lang="en-US" sz="2400" b="1" dirty="0">
                <a:ln w="11430"/>
                <a:cs typeface="Arial" charset="0"/>
              </a:rPr>
            </a:br>
            <a:r>
              <a:rPr lang="en-US" sz="2400" b="1" dirty="0">
                <a:ln w="11430"/>
                <a:cs typeface="Arial" charset="0"/>
              </a:rPr>
              <a:t> by age group — United States, </a:t>
            </a:r>
            <a:r>
              <a:rPr lang="en-US" sz="2400" b="1" dirty="0" smtClean="0">
                <a:ln w="11430"/>
                <a:cs typeface="Arial" charset="0"/>
              </a:rPr>
              <a:t>2000–2013</a:t>
            </a:r>
            <a:endParaRPr lang="en-US" sz="2400" b="1" dirty="0" smtClean="0">
              <a:ln w="11430"/>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3139282713"/>
              </p:ext>
            </p:extLst>
          </p:nvPr>
        </p:nvGraphicFramePr>
        <p:xfrm>
          <a:off x="381000" y="1367710"/>
          <a:ext cx="9677400" cy="50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35002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457200" y="533400"/>
            <a:ext cx="82296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cs typeface="Arial" charset="0"/>
              </a:rPr>
              <a:t>Figure 2.3. </a:t>
            </a:r>
            <a:r>
              <a:rPr lang="en-US" sz="2400" b="1" dirty="0" smtClean="0">
                <a:ln w="11430"/>
                <a:cs typeface="Arial" charset="0"/>
              </a:rPr>
              <a:t>Incidence </a:t>
            </a:r>
            <a:r>
              <a:rPr lang="en-US" sz="2400" b="1" dirty="0">
                <a:ln w="11430"/>
                <a:cs typeface="Arial" charset="0"/>
              </a:rPr>
              <a:t>of acute hepatitis A,</a:t>
            </a:r>
            <a:br>
              <a:rPr lang="en-US" sz="2400" b="1" dirty="0">
                <a:ln w="11430"/>
                <a:cs typeface="Arial" charset="0"/>
              </a:rPr>
            </a:br>
            <a:r>
              <a:rPr lang="en-US" sz="2400" b="1" dirty="0">
                <a:ln w="11430"/>
                <a:cs typeface="Arial" charset="0"/>
              </a:rPr>
              <a:t>  by sex — United States, </a:t>
            </a:r>
            <a:r>
              <a:rPr lang="en-US" sz="2400" b="1" dirty="0" smtClean="0">
                <a:ln w="11430"/>
                <a:cs typeface="Arial" charset="0"/>
              </a:rPr>
              <a:t>2000–2013</a:t>
            </a:r>
            <a:endParaRPr lang="en-US" sz="2400" b="1" dirty="0" smtClean="0">
              <a:ln w="11430"/>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154579"/>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1041514393"/>
              </p:ext>
            </p:extLst>
          </p:nvPr>
        </p:nvGraphicFramePr>
        <p:xfrm>
          <a:off x="914400" y="1397000"/>
          <a:ext cx="8915400" cy="4546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41784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76200" y="4572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cs typeface="Arial" charset="0"/>
              </a:rPr>
              <a:t>Figure </a:t>
            </a:r>
            <a:r>
              <a:rPr lang="en-US" sz="2400" b="1" dirty="0" smtClean="0">
                <a:ln w="11430"/>
                <a:cs typeface="Arial" charset="0"/>
              </a:rPr>
              <a:t>2.4. Incidence </a:t>
            </a:r>
            <a:r>
              <a:rPr lang="en-US" sz="2400" b="1" dirty="0">
                <a:ln w="11430"/>
                <a:cs typeface="Arial" charset="0"/>
              </a:rPr>
              <a:t>of acute hepatitis A,</a:t>
            </a:r>
            <a:br>
              <a:rPr lang="en-US" sz="2400" b="1" dirty="0">
                <a:ln w="11430"/>
                <a:cs typeface="Arial" charset="0"/>
              </a:rPr>
            </a:br>
            <a:r>
              <a:rPr lang="en-US" sz="2400" b="1" dirty="0">
                <a:ln w="11430"/>
                <a:cs typeface="Arial" charset="0"/>
              </a:rPr>
              <a:t> by </a:t>
            </a:r>
            <a:r>
              <a:rPr lang="en-US" sz="2400" b="1" dirty="0" smtClean="0">
                <a:ln w="11430"/>
                <a:cs typeface="Arial" charset="0"/>
              </a:rPr>
              <a:t>race/ethnicity — </a:t>
            </a:r>
            <a:r>
              <a:rPr lang="en-US" sz="2400" b="1" dirty="0">
                <a:ln w="11430"/>
                <a:cs typeface="Arial" charset="0"/>
              </a:rPr>
              <a:t>United States, </a:t>
            </a:r>
            <a:r>
              <a:rPr lang="en-US" sz="2400" b="1" dirty="0" smtClean="0">
                <a:ln w="11430"/>
                <a:cs typeface="Arial" charset="0"/>
              </a:rPr>
              <a:t>2000–2013</a:t>
            </a:r>
            <a:endParaRPr lang="en-US" sz="2400" b="1" dirty="0" smtClean="0">
              <a:ln w="11430"/>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3952296277"/>
              </p:ext>
            </p:extLst>
          </p:nvPr>
        </p:nvGraphicFramePr>
        <p:xfrm>
          <a:off x="381000" y="914400"/>
          <a:ext cx="8305800" cy="533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837112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457200" y="533400"/>
            <a:ext cx="8229600" cy="1143000"/>
          </a:xfrm>
          <a:prstGeom prst="rect">
            <a:avLst/>
          </a:prstGeo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hangingPunct="1"/>
            <a:r>
              <a:rPr lang="en-US" sz="2400" b="1" dirty="0" smtClean="0">
                <a:ln w="11430"/>
                <a:latin typeface="+mn-lt"/>
                <a:cs typeface="Arial" charset="0"/>
              </a:rPr>
              <a:t>Figure 2.5. Availability of risk exposures/behaviors associated with acute hepatitis A — United States, 2013</a:t>
            </a:r>
          </a:p>
        </p:txBody>
      </p:sp>
      <p:sp>
        <p:nvSpPr>
          <p:cNvPr id="20484" name="Rectangle 4"/>
          <p:cNvSpPr>
            <a:spLocks noChangeArrowheads="1"/>
          </p:cNvSpPr>
          <p:nvPr/>
        </p:nvSpPr>
        <p:spPr bwMode="auto">
          <a:xfrm>
            <a:off x="381000" y="6019800"/>
            <a:ext cx="64770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Notifiable Diseases Surveillance System (NNDSS)</a:t>
            </a:r>
          </a:p>
        </p:txBody>
      </p:sp>
      <p:sp>
        <p:nvSpPr>
          <p:cNvPr id="8" name="TextBox 7"/>
          <p:cNvSpPr txBox="1"/>
          <p:nvPr/>
        </p:nvSpPr>
        <p:spPr>
          <a:xfrm>
            <a:off x="304800" y="5029200"/>
            <a:ext cx="8001000" cy="938719"/>
          </a:xfrm>
          <a:prstGeom prst="rect">
            <a:avLst/>
          </a:prstGeom>
          <a:noFill/>
        </p:spPr>
        <p:txBody>
          <a:bodyPr wrap="square" rtlCol="0">
            <a:spAutoFit/>
          </a:bodyPr>
          <a:lstStyle/>
          <a:p>
            <a:pPr marL="57150" indent="-57150"/>
            <a:r>
              <a:rPr lang="en-US" sz="1100" b="0" dirty="0" smtClean="0">
                <a:solidFill>
                  <a:schemeClr val="bg2"/>
                </a:solidFill>
                <a:latin typeface="+mn-lt"/>
              </a:rPr>
              <a:t>* Includes case reports indicating the presence of at least one of the following risks 2–6 weeks prior to onset of acute, symptomatic hepatitis A: 1)  having traveled to hepatitis A-endemic regions of Mexico, South/Central America,  Africa,  Asia/South Pacific, or the Middle East; 2) having sexual/household or other contact with suspected/confirmed hepatitis A patient; 3) being a child/employee in day care center/nursery/preschool  or having had contact with such persons; 4) being involved in a foodborne/waterborne outbreak; 5) being a man who has sex with men; and 6) using injection drugs.</a:t>
            </a:r>
            <a:endParaRPr lang="en-US" sz="1100" b="0" dirty="0">
              <a:solidFill>
                <a:schemeClr val="bg2"/>
              </a:solidFill>
            </a:endParaRPr>
          </a:p>
        </p:txBody>
      </p:sp>
      <p:graphicFrame>
        <p:nvGraphicFramePr>
          <p:cNvPr id="22" name="Chart 21"/>
          <p:cNvGraphicFramePr/>
          <p:nvPr>
            <p:extLst>
              <p:ext uri="{D42A27DB-BD31-4B8C-83A1-F6EECF244321}">
                <p14:modId xmlns:p14="http://schemas.microsoft.com/office/powerpoint/2010/main" val="2594162594"/>
              </p:ext>
            </p:extLst>
          </p:nvPr>
        </p:nvGraphicFramePr>
        <p:xfrm>
          <a:off x="1524000" y="1295400"/>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381000" y="304800"/>
            <a:ext cx="9067800" cy="990600"/>
          </a:xfrm>
          <a:prstGeom prst="rect">
            <a:avLst/>
          </a:prstGeo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nSpc>
                <a:spcPts val="3200"/>
              </a:lnSpc>
            </a:pPr>
            <a:r>
              <a:rPr lang="en-US" sz="2400" b="1" dirty="0" smtClean="0">
                <a:ln w="11430"/>
                <a:latin typeface="+mn-lt"/>
                <a:cs typeface="Arial" charset="0"/>
              </a:rPr>
              <a:t>Figure 2.6a.  Acute hepatitis A reports*,</a:t>
            </a:r>
            <a:br>
              <a:rPr lang="en-US" sz="2400" b="1" dirty="0" smtClean="0">
                <a:ln w="11430"/>
                <a:latin typeface="+mn-lt"/>
                <a:cs typeface="Arial" charset="0"/>
              </a:rPr>
            </a:br>
            <a:r>
              <a:rPr lang="en-US" sz="2400" b="1" dirty="0" smtClean="0">
                <a:ln w="11430"/>
                <a:latin typeface="+mn-lt"/>
                <a:cs typeface="Arial" charset="0"/>
              </a:rPr>
              <a:t>by risk exposure/behavior</a:t>
            </a:r>
            <a:r>
              <a:rPr lang="en-US" sz="2400" b="1" baseline="30000" dirty="0" smtClean="0">
                <a:ln w="11430"/>
                <a:latin typeface="+mn-lt"/>
                <a:cs typeface="Arial" charset="0"/>
              </a:rPr>
              <a:t>†</a:t>
            </a:r>
            <a:r>
              <a:rPr lang="en-US" sz="2400" b="1" dirty="0" smtClean="0">
                <a:ln w="11430"/>
                <a:latin typeface="+mn-lt"/>
                <a:cs typeface="Arial" charset="0"/>
              </a:rPr>
              <a:t> — United States, 2013</a:t>
            </a:r>
          </a:p>
        </p:txBody>
      </p:sp>
      <p:sp>
        <p:nvSpPr>
          <p:cNvPr id="20484" name="Rectangle 4"/>
          <p:cNvSpPr>
            <a:spLocks noChangeArrowheads="1"/>
          </p:cNvSpPr>
          <p:nvPr/>
        </p:nvSpPr>
        <p:spPr bwMode="auto">
          <a:xfrm>
            <a:off x="304800" y="5638800"/>
            <a:ext cx="6705600" cy="861774"/>
          </a:xfrm>
          <a:prstGeom prst="rect">
            <a:avLst/>
          </a:prstGeom>
          <a:noFill/>
          <a:ln w="9525">
            <a:noFill/>
            <a:miter lim="800000"/>
            <a:headEnd/>
            <a:tailEnd/>
          </a:ln>
        </p:spPr>
        <p:txBody>
          <a:bodyPr wrap="square">
            <a:spAutoFit/>
          </a:bodyPr>
          <a:lstStyle/>
          <a:p>
            <a:pPr eaLnBrk="0" hangingPunct="0"/>
            <a:r>
              <a:rPr lang="en-US" sz="1000" b="0" dirty="0" smtClean="0">
                <a:solidFill>
                  <a:schemeClr val="bg2"/>
                </a:solidFill>
                <a:latin typeface="+mj-lt"/>
              </a:rPr>
              <a:t>*A total of 1,781 case reports of hepatitis A were received in 2013.  </a:t>
            </a:r>
          </a:p>
          <a:p>
            <a:pPr eaLnBrk="0" hangingPunct="0"/>
            <a:r>
              <a:rPr lang="en-US" sz="1000" b="0" baseline="30000" dirty="0" smtClean="0">
                <a:solidFill>
                  <a:schemeClr val="bg2"/>
                </a:solidFill>
                <a:latin typeface="+mj-lt"/>
                <a:cs typeface="Arial" charset="0"/>
              </a:rPr>
              <a:t>†</a:t>
            </a:r>
            <a:r>
              <a:rPr lang="en-US" sz="1000" b="0" baseline="30000" dirty="0" smtClean="0">
                <a:solidFill>
                  <a:schemeClr val="bg2"/>
                </a:solidFill>
                <a:latin typeface="+mj-lt"/>
              </a:rPr>
              <a:t> </a:t>
            </a:r>
            <a:r>
              <a:rPr lang="en-US" sz="1000" b="0" dirty="0" smtClean="0">
                <a:solidFill>
                  <a:schemeClr val="bg2"/>
                </a:solidFill>
                <a:latin typeface="+mj-lt"/>
              </a:rPr>
              <a:t>More than one risk exposure/behavior may be indicated on each case-report.</a:t>
            </a:r>
          </a:p>
          <a:p>
            <a:pPr eaLnBrk="0" hangingPunct="0"/>
            <a:r>
              <a:rPr lang="en-US" sz="1000" b="0" baseline="8000" dirty="0" smtClean="0">
                <a:solidFill>
                  <a:schemeClr val="bg2"/>
                </a:solidFill>
                <a:latin typeface="+mj-lt"/>
              </a:rPr>
              <a:t>§</a:t>
            </a:r>
            <a:r>
              <a:rPr lang="en-US" sz="1000" b="0" baseline="30000" dirty="0" smtClean="0">
                <a:solidFill>
                  <a:schemeClr val="bg2"/>
                </a:solidFill>
                <a:latin typeface="+mj-lt"/>
              </a:rPr>
              <a:t> </a:t>
            </a:r>
            <a:r>
              <a:rPr lang="en-US" sz="1000" b="0" dirty="0" smtClean="0">
                <a:solidFill>
                  <a:schemeClr val="bg2"/>
                </a:solidFill>
                <a:latin typeface="+mj-lt"/>
              </a:rPr>
              <a:t>No risk data reported.</a:t>
            </a:r>
          </a:p>
          <a:p>
            <a:pPr eaLnBrk="0" hangingPunct="0"/>
            <a:r>
              <a:rPr lang="en-US" sz="1000" b="0" baseline="30000" dirty="0" smtClean="0">
                <a:solidFill>
                  <a:schemeClr val="bg2"/>
                </a:solidFill>
                <a:latin typeface="+mj-lt"/>
              </a:rPr>
              <a:t>¶</a:t>
            </a:r>
            <a:r>
              <a:rPr lang="en-US" sz="1000" b="0" dirty="0" smtClean="0">
                <a:solidFill>
                  <a:schemeClr val="bg2"/>
                </a:solidFill>
                <a:latin typeface="+mj-lt"/>
              </a:rPr>
              <a:t>A total of 864 hepatitis A cases were reported among males in 2013.</a:t>
            </a:r>
          </a:p>
          <a:p>
            <a:pPr eaLnBrk="0" hangingPunct="0"/>
            <a:r>
              <a:rPr lang="en-US" sz="1000" b="0" dirty="0" smtClean="0">
                <a:solidFill>
                  <a:schemeClr val="bg2"/>
                </a:solidFill>
                <a:latin typeface="+mj-lt"/>
                <a:cs typeface="Arial" charset="0"/>
              </a:rPr>
              <a:t>Source</a:t>
            </a:r>
            <a:r>
              <a:rPr lang="en-US" sz="1000" b="0" dirty="0">
                <a:solidFill>
                  <a:schemeClr val="bg2"/>
                </a:solidFill>
                <a:latin typeface="+mj-lt"/>
                <a:cs typeface="Arial" charset="0"/>
              </a:rPr>
              <a:t>: National Notifiable Diseases Surveillance System (NNDSS)</a:t>
            </a:r>
          </a:p>
        </p:txBody>
      </p:sp>
      <p:sp>
        <p:nvSpPr>
          <p:cNvPr id="39" name="Rectangle 49"/>
          <p:cNvSpPr>
            <a:spLocks noChangeArrowheads="1"/>
          </p:cNvSpPr>
          <p:nvPr/>
        </p:nvSpPr>
        <p:spPr bwMode="auto">
          <a:xfrm>
            <a:off x="4572000" y="5609510"/>
            <a:ext cx="1352934"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2"/>
                </a:solidFill>
                <a:effectLst/>
              </a:rPr>
              <a:t>Number of cases</a:t>
            </a:r>
          </a:p>
        </p:txBody>
      </p:sp>
      <p:graphicFrame>
        <p:nvGraphicFramePr>
          <p:cNvPr id="40" name="Chart 39"/>
          <p:cNvGraphicFramePr/>
          <p:nvPr>
            <p:extLst>
              <p:ext uri="{D42A27DB-BD31-4B8C-83A1-F6EECF244321}">
                <p14:modId xmlns:p14="http://schemas.microsoft.com/office/powerpoint/2010/main" val="43064274"/>
              </p:ext>
            </p:extLst>
          </p:nvPr>
        </p:nvGraphicFramePr>
        <p:xfrm>
          <a:off x="304800" y="1295400"/>
          <a:ext cx="8534400" cy="4419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457200" y="304800"/>
            <a:ext cx="8763000" cy="914400"/>
          </a:xfrm>
          <a:prstGeom prst="rect">
            <a:avLst/>
          </a:prstGeo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nSpc>
                <a:spcPts val="3200"/>
              </a:lnSpc>
            </a:pPr>
            <a:r>
              <a:rPr lang="en-US" sz="2400" b="1" dirty="0" smtClean="0">
                <a:ln w="11430"/>
                <a:latin typeface="+mn-lt"/>
                <a:cs typeface="Arial" charset="0"/>
              </a:rPr>
              <a:t>Figure 2.6b. Acute hepatitis A reports*,</a:t>
            </a:r>
            <a:br>
              <a:rPr lang="en-US" sz="2400" b="1" dirty="0" smtClean="0">
                <a:ln w="11430"/>
                <a:latin typeface="+mn-lt"/>
                <a:cs typeface="Arial" charset="0"/>
              </a:rPr>
            </a:br>
            <a:r>
              <a:rPr lang="en-US" sz="2400" b="1" dirty="0" smtClean="0">
                <a:ln w="11430"/>
                <a:latin typeface="+mn-lt"/>
                <a:cs typeface="Arial" charset="0"/>
              </a:rPr>
              <a:t>by risk exposure/behavior</a:t>
            </a:r>
            <a:r>
              <a:rPr lang="en-US" sz="2400" b="1" baseline="30000" dirty="0" smtClean="0">
                <a:ln w="11430"/>
                <a:latin typeface="+mn-lt"/>
                <a:cs typeface="Arial" pitchFamily="34" charset="0"/>
              </a:rPr>
              <a:t>†</a:t>
            </a:r>
            <a:r>
              <a:rPr lang="en-US" sz="2400" b="1" dirty="0" smtClean="0">
                <a:ln w="11430"/>
                <a:latin typeface="+mn-lt"/>
                <a:cs typeface="Arial" charset="0"/>
              </a:rPr>
              <a:t> — United States, 2013</a:t>
            </a:r>
          </a:p>
        </p:txBody>
      </p:sp>
      <p:sp>
        <p:nvSpPr>
          <p:cNvPr id="20484" name="Rectangle 4"/>
          <p:cNvSpPr>
            <a:spLocks noChangeArrowheads="1"/>
          </p:cNvSpPr>
          <p:nvPr/>
        </p:nvSpPr>
        <p:spPr bwMode="auto">
          <a:xfrm>
            <a:off x="304800" y="5715000"/>
            <a:ext cx="5029200" cy="707886"/>
          </a:xfrm>
          <a:prstGeom prst="rect">
            <a:avLst/>
          </a:prstGeom>
          <a:noFill/>
          <a:ln w="9525">
            <a:noFill/>
            <a:miter lim="800000"/>
            <a:headEnd/>
            <a:tailEnd/>
          </a:ln>
        </p:spPr>
        <p:txBody>
          <a:bodyPr wrap="square">
            <a:spAutoFit/>
          </a:bodyPr>
          <a:lstStyle/>
          <a:p>
            <a:pPr eaLnBrk="0" hangingPunct="0"/>
            <a:r>
              <a:rPr lang="en-US" sz="1000" b="0" dirty="0" smtClean="0">
                <a:solidFill>
                  <a:schemeClr val="bg2"/>
                </a:solidFill>
                <a:latin typeface="+mj-lt"/>
              </a:rPr>
              <a:t>*A total of 1,781 case reports with hepatitis A were received in 2013.  </a:t>
            </a:r>
          </a:p>
          <a:p>
            <a:pPr eaLnBrk="0" hangingPunct="0"/>
            <a:r>
              <a:rPr lang="en-US" sz="1000" b="0" baseline="30000" dirty="0" smtClean="0">
                <a:solidFill>
                  <a:schemeClr val="bg2"/>
                </a:solidFill>
                <a:latin typeface="+mj-lt"/>
                <a:cs typeface="Arial" charset="0"/>
              </a:rPr>
              <a:t>†</a:t>
            </a:r>
            <a:r>
              <a:rPr lang="en-US" sz="1000" b="0" baseline="30000" dirty="0" smtClean="0">
                <a:solidFill>
                  <a:schemeClr val="bg2"/>
                </a:solidFill>
                <a:latin typeface="+mj-lt"/>
              </a:rPr>
              <a:t> </a:t>
            </a:r>
            <a:r>
              <a:rPr lang="en-US" sz="1000" b="0" dirty="0" smtClean="0">
                <a:solidFill>
                  <a:schemeClr val="bg2"/>
                </a:solidFill>
                <a:latin typeface="+mj-lt"/>
              </a:rPr>
              <a:t>More than one risk exposure/behavior may be indicated on each case-report. </a:t>
            </a:r>
          </a:p>
          <a:p>
            <a:pPr eaLnBrk="0" hangingPunct="0"/>
            <a:r>
              <a:rPr lang="en-US" sz="1000" b="0" baseline="8000" dirty="0" smtClean="0">
                <a:solidFill>
                  <a:schemeClr val="bg2"/>
                </a:solidFill>
                <a:latin typeface="+mj-lt"/>
              </a:rPr>
              <a:t>§</a:t>
            </a:r>
            <a:r>
              <a:rPr lang="en-US" sz="1000" b="0" baseline="30000" dirty="0" smtClean="0">
                <a:solidFill>
                  <a:schemeClr val="bg2"/>
                </a:solidFill>
                <a:latin typeface="+mj-lt"/>
              </a:rPr>
              <a:t> </a:t>
            </a:r>
            <a:r>
              <a:rPr lang="en-US" sz="1000" b="0" dirty="0" smtClean="0">
                <a:solidFill>
                  <a:schemeClr val="bg2"/>
                </a:solidFill>
                <a:latin typeface="+mj-lt"/>
              </a:rPr>
              <a:t>No risk data reported.</a:t>
            </a:r>
          </a:p>
          <a:p>
            <a:pPr eaLnBrk="0" hangingPunct="0"/>
            <a:r>
              <a:rPr lang="en-US" sz="1000" b="0" dirty="0" smtClean="0">
                <a:solidFill>
                  <a:schemeClr val="bg2"/>
                </a:solidFill>
                <a:latin typeface="+mj-lt"/>
                <a:cs typeface="Arial" charset="0"/>
              </a:rPr>
              <a:t>Source</a:t>
            </a:r>
            <a:r>
              <a:rPr lang="en-US" sz="1000" b="0" dirty="0">
                <a:solidFill>
                  <a:schemeClr val="bg2"/>
                </a:solidFill>
                <a:latin typeface="+mj-lt"/>
                <a:cs typeface="Arial" charset="0"/>
              </a:rPr>
              <a:t>: National Notifiable Diseases Surveillance System (NNDSS)</a:t>
            </a:r>
          </a:p>
        </p:txBody>
      </p:sp>
      <p:graphicFrame>
        <p:nvGraphicFramePr>
          <p:cNvPr id="47" name="Chart 46"/>
          <p:cNvGraphicFramePr/>
          <p:nvPr>
            <p:extLst>
              <p:ext uri="{D42A27DB-BD31-4B8C-83A1-F6EECF244321}">
                <p14:modId xmlns:p14="http://schemas.microsoft.com/office/powerpoint/2010/main" val="432401115"/>
              </p:ext>
            </p:extLst>
          </p:nvPr>
        </p:nvGraphicFramePr>
        <p:xfrm>
          <a:off x="304800" y="1295400"/>
          <a:ext cx="8534400" cy="440896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9"/>
          <p:cNvSpPr>
            <a:spLocks noChangeArrowheads="1"/>
          </p:cNvSpPr>
          <p:nvPr/>
        </p:nvSpPr>
        <p:spPr bwMode="auto">
          <a:xfrm>
            <a:off x="4419600" y="5609510"/>
            <a:ext cx="1352934"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bg2"/>
                </a:solidFill>
                <a:effectLst/>
              </a:rPr>
              <a:t>Number of cases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CHHSTP_PPT_dark(">
  <a:themeElements>
    <a:clrScheme name="NCBDD Dark PPT Colors">
      <a:dk1>
        <a:srgbClr val="FFC000"/>
      </a:dk1>
      <a:lt1>
        <a:srgbClr val="0F56DC"/>
      </a:lt1>
      <a:dk2>
        <a:srgbClr val="FFFFFF"/>
      </a:dk2>
      <a:lt2>
        <a:srgbClr val="FFFFFF"/>
      </a:lt2>
      <a:accent1>
        <a:srgbClr val="7CA295"/>
      </a:accent1>
      <a:accent2>
        <a:srgbClr val="8A343D"/>
      </a:accent2>
      <a:accent3>
        <a:srgbClr val="6639B7"/>
      </a:accent3>
      <a:accent4>
        <a:srgbClr val="D47B22"/>
      </a:accent4>
      <a:accent5>
        <a:srgbClr val="EAAB00"/>
      </a:accent5>
      <a:accent6>
        <a:srgbClr val="7F7F7F"/>
      </a:accent6>
      <a:hlink>
        <a:srgbClr val="007D57"/>
      </a:hlink>
      <a:folHlink>
        <a:srgbClr val="FFFF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tpblue</Template>
  <TotalTime>14761</TotalTime>
  <Words>1042</Words>
  <Application>Microsoft Office PowerPoint</Application>
  <PresentationFormat>On-screen Show (4:3)</PresentationFormat>
  <Paragraphs>63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Courier New</vt:lpstr>
      <vt:lpstr>Myriad Web Pro</vt:lpstr>
      <vt:lpstr>Wingdings</vt:lpstr>
      <vt:lpstr>NCHHSTP_PPT_dark(</vt:lpstr>
      <vt:lpstr>Figure 2.1. Reported number of acute hepatitis A cases — United States, 2000–2013</vt:lpstr>
      <vt:lpstr>Figure 2.2. Incidence of acute hepatitis A,  by age group — United States, 2000–2013</vt:lpstr>
      <vt:lpstr>Figure 2.3. Incidence of acute hepatitis A,   by sex — United States, 2000–2013</vt:lpstr>
      <vt:lpstr>Figure 2.4. Incidence of acute hepatitis A,  by race/ethnicity — United States, 2000–2013</vt:lpstr>
      <vt:lpstr>Figure 2.5. Availability of risk exposures/behaviors associated with acute hepatitis A — United States, 2013</vt:lpstr>
      <vt:lpstr>Figure 2.6a.  Acute hepatitis A reports*, by risk exposure/behavior† — United States, 2013</vt:lpstr>
      <vt:lpstr>Figure 2.6b. Acute hepatitis A reports*, by risk exposure/behavior† — United States, 2013</vt:lpstr>
    </vt:vector>
  </TitlesOfParts>
  <Company>ITSO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hdn0</dc:creator>
  <cp:lastModifiedBy>Peterson, Paul (CDC/OID/NCHHSTP) (CTR)</cp:lastModifiedBy>
  <cp:revision>525</cp:revision>
  <cp:lastPrinted>2012-04-16T17:55:55Z</cp:lastPrinted>
  <dcterms:created xsi:type="dcterms:W3CDTF">2010-03-26T18:21:29Z</dcterms:created>
  <dcterms:modified xsi:type="dcterms:W3CDTF">2015-04-08T12:53:32Z</dcterms:modified>
</cp:coreProperties>
</file>