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9"/>
  </p:notesMasterIdLst>
  <p:handoutMasterIdLst>
    <p:handoutMasterId r:id="rId10"/>
  </p:handoutMasterIdLst>
  <p:sldIdLst>
    <p:sldId id="291" r:id="rId2"/>
    <p:sldId id="292" r:id="rId3"/>
    <p:sldId id="293" r:id="rId4"/>
    <p:sldId id="294" r:id="rId5"/>
    <p:sldId id="286" r:id="rId6"/>
    <p:sldId id="289" r:id="rId7"/>
    <p:sldId id="288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BB0A3"/>
    <a:srgbClr val="9E5ECE"/>
    <a:srgbClr val="488DB8"/>
    <a:srgbClr val="022C5E"/>
    <a:srgbClr val="FFFF99"/>
    <a:srgbClr val="5AA545"/>
    <a:srgbClr val="06C6A6"/>
    <a:srgbClr val="6BE2EF"/>
    <a:srgbClr val="E4E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71593" autoAdjust="0"/>
  </p:normalViewPr>
  <p:slideViewPr>
    <p:cSldViewPr>
      <p:cViewPr varScale="1">
        <p:scale>
          <a:sx n="71" d="100"/>
          <a:sy n="71" d="100"/>
        </p:scale>
        <p:origin x="-10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69760029996254"/>
          <c:y val="4.6255506607928945E-2"/>
          <c:w val="0.81625082020997464"/>
          <c:h val="0.787522866459889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Reported Acute Cases 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13397</c:v>
                </c:pt>
                <c:pt idx="1">
                  <c:v>10616</c:v>
                </c:pt>
                <c:pt idx="2">
                  <c:v>8795</c:v>
                </c:pt>
                <c:pt idx="3">
                  <c:v>7653</c:v>
                </c:pt>
                <c:pt idx="4">
                  <c:v>5683</c:v>
                </c:pt>
                <c:pt idx="5">
                  <c:v>4488</c:v>
                </c:pt>
                <c:pt idx="6">
                  <c:v>3579</c:v>
                </c:pt>
                <c:pt idx="7">
                  <c:v>2979</c:v>
                </c:pt>
                <c:pt idx="8">
                  <c:v>2585</c:v>
                </c:pt>
                <c:pt idx="9">
                  <c:v>1987</c:v>
                </c:pt>
                <c:pt idx="10">
                  <c:v>1670</c:v>
                </c:pt>
                <c:pt idx="11" formatCode="General">
                  <c:v>1398</c:v>
                </c:pt>
                <c:pt idx="12">
                  <c:v>1562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488768"/>
        <c:axId val="45724800"/>
      </c:lineChart>
      <c:catAx>
        <c:axId val="894887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>
                    <a:solidFill>
                      <a:schemeClr val="bg2"/>
                    </a:solidFill>
                  </a:defRPr>
                </a:pPr>
                <a:r>
                  <a:rPr lang="en-US" sz="1400" b="0" dirty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5680617188483813"/>
              <c:y val="0.936693803105120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>
                <a:solidFill>
                  <a:schemeClr val="bg2"/>
                </a:solidFill>
              </a:defRPr>
            </a:pPr>
            <a:endParaRPr lang="en-US"/>
          </a:p>
        </c:txPr>
        <c:crossAx val="4572480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5724800"/>
        <c:scaling>
          <c:orientation val="minMax"/>
          <c:max val="14000"/>
        </c:scaling>
        <c:delete val="0"/>
        <c:axPos val="l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 dirty="0" smtClean="0"/>
                  <a:t>Number</a:t>
                </a:r>
                <a:r>
                  <a:rPr lang="en-US" sz="1400" b="0" baseline="0" dirty="0" smtClean="0"/>
                  <a:t> of</a:t>
                </a:r>
                <a:r>
                  <a:rPr lang="en-US" sz="1400" b="0" dirty="0" smtClean="0"/>
                  <a:t> cases</a:t>
                </a:r>
                <a:endParaRPr lang="en-US" sz="1400" b="0" dirty="0"/>
              </a:p>
            </c:rich>
          </c:tx>
          <c:layout>
            <c:manualLayout>
              <c:xMode val="edge"/>
              <c:yMode val="edge"/>
              <c:x val="0"/>
              <c:y val="0.2229756763908794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8948876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71"/>
          <c:y val="4.6255506607928945E-2"/>
          <c:w val="0.86396509646822373"/>
          <c:h val="0.78752286645988856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0–9 yrs</c:v>
                </c:pt>
              </c:strCache>
            </c:strRef>
          </c:tx>
          <c:spPr>
            <a:ln cap="flat">
              <a:solidFill>
                <a:schemeClr val="bg2"/>
              </a:solidFill>
              <a:prstDash val="dash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6.56</c:v>
                </c:pt>
                <c:pt idx="1">
                  <c:v>3.18</c:v>
                </c:pt>
                <c:pt idx="2">
                  <c:v>2.2599999999999998</c:v>
                </c:pt>
                <c:pt idx="3">
                  <c:v>1.77</c:v>
                </c:pt>
                <c:pt idx="4">
                  <c:v>1.86</c:v>
                </c:pt>
                <c:pt idx="5">
                  <c:v>1.42</c:v>
                </c:pt>
                <c:pt idx="6">
                  <c:v>1.07</c:v>
                </c:pt>
                <c:pt idx="7">
                  <c:v>0.66</c:v>
                </c:pt>
                <c:pt idx="8">
                  <c:v>0.51</c:v>
                </c:pt>
                <c:pt idx="9">
                  <c:v>0.31</c:v>
                </c:pt>
                <c:pt idx="10">
                  <c:v>0.31</c:v>
                </c:pt>
                <c:pt idx="11">
                  <c:v>0.18</c:v>
                </c:pt>
                <c:pt idx="12">
                  <c:v>0.15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10–19 yrs 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dPt>
            <c:idx val="4"/>
            <c:bubble3D val="0"/>
          </c:dPt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5.13</c:v>
                </c:pt>
                <c:pt idx="1">
                  <c:v>3.11</c:v>
                </c:pt>
                <c:pt idx="2">
                  <c:v>2.3199999999999998</c:v>
                </c:pt>
                <c:pt idx="3">
                  <c:v>2.2000000000000002</c:v>
                </c:pt>
                <c:pt idx="4">
                  <c:v>2</c:v>
                </c:pt>
                <c:pt idx="5">
                  <c:v>1.59</c:v>
                </c:pt>
                <c:pt idx="6">
                  <c:v>1.27</c:v>
                </c:pt>
                <c:pt idx="7">
                  <c:v>0.94</c:v>
                </c:pt>
                <c:pt idx="8">
                  <c:v>0.78</c:v>
                </c:pt>
                <c:pt idx="9">
                  <c:v>0.56999999999999995</c:v>
                </c:pt>
                <c:pt idx="10">
                  <c:v>0.49</c:v>
                </c:pt>
                <c:pt idx="11">
                  <c:v>0.41</c:v>
                </c:pt>
                <c:pt idx="12">
                  <c:v>0.4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20–29 yrs 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6.22</c:v>
                </c:pt>
                <c:pt idx="1">
                  <c:v>4.78</c:v>
                </c:pt>
                <c:pt idx="2">
                  <c:v>4.0599999999999996</c:v>
                </c:pt>
                <c:pt idx="3">
                  <c:v>3.45</c:v>
                </c:pt>
                <c:pt idx="4">
                  <c:v>2.3199999999999998</c:v>
                </c:pt>
                <c:pt idx="5">
                  <c:v>1.95</c:v>
                </c:pt>
                <c:pt idx="6">
                  <c:v>1.55</c:v>
                </c:pt>
                <c:pt idx="7">
                  <c:v>1.37</c:v>
                </c:pt>
                <c:pt idx="8">
                  <c:v>1.03</c:v>
                </c:pt>
                <c:pt idx="9">
                  <c:v>0.96</c:v>
                </c:pt>
                <c:pt idx="10">
                  <c:v>0.81</c:v>
                </c:pt>
                <c:pt idx="11">
                  <c:v>0.64</c:v>
                </c:pt>
                <c:pt idx="12">
                  <c:v>0.69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30–39 yrs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5.72</c:v>
                </c:pt>
                <c:pt idx="1">
                  <c:v>5.52</c:v>
                </c:pt>
                <c:pt idx="2">
                  <c:v>4.1500000000000004</c:v>
                </c:pt>
                <c:pt idx="3">
                  <c:v>2.81</c:v>
                </c:pt>
                <c:pt idx="4">
                  <c:v>1.81</c:v>
                </c:pt>
                <c:pt idx="5">
                  <c:v>1.53</c:v>
                </c:pt>
                <c:pt idx="6">
                  <c:v>1.21</c:v>
                </c:pt>
                <c:pt idx="7">
                  <c:v>1.17</c:v>
                </c:pt>
                <c:pt idx="8">
                  <c:v>0.94</c:v>
                </c:pt>
                <c:pt idx="9">
                  <c:v>0.77</c:v>
                </c:pt>
                <c:pt idx="10">
                  <c:v>0.57999999999999996</c:v>
                </c:pt>
                <c:pt idx="11">
                  <c:v>0.51</c:v>
                </c:pt>
                <c:pt idx="12">
                  <c:v>0.51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40–49 yrs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Sheet1!$F$2:$F$14</c:f>
              <c:numCache>
                <c:formatCode>General</c:formatCode>
                <c:ptCount val="13"/>
                <c:pt idx="0">
                  <c:v>3.9</c:v>
                </c:pt>
                <c:pt idx="1">
                  <c:v>3.75</c:v>
                </c:pt>
                <c:pt idx="2">
                  <c:v>3.26</c:v>
                </c:pt>
                <c:pt idx="3">
                  <c:v>2.7</c:v>
                </c:pt>
                <c:pt idx="4">
                  <c:v>1.57</c:v>
                </c:pt>
                <c:pt idx="5">
                  <c:v>1.33</c:v>
                </c:pt>
                <c:pt idx="6">
                  <c:v>1.21</c:v>
                </c:pt>
                <c:pt idx="7">
                  <c:v>0.95</c:v>
                </c:pt>
                <c:pt idx="8">
                  <c:v>0.86</c:v>
                </c:pt>
                <c:pt idx="9">
                  <c:v>0.62</c:v>
                </c:pt>
                <c:pt idx="10">
                  <c:v>0.46</c:v>
                </c:pt>
                <c:pt idx="11">
                  <c:v>0.39</c:v>
                </c:pt>
                <c:pt idx="12">
                  <c:v>0.47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50–59 yrs </c:v>
                </c:pt>
              </c:strCache>
            </c:strRef>
          </c:tx>
          <c:spPr>
            <a:ln>
              <a:solidFill>
                <a:srgbClr val="488DB8"/>
              </a:solidFill>
            </a:ln>
          </c:spPr>
          <c:marker>
            <c:symbol val="circle"/>
            <c:size val="9"/>
            <c:spPr>
              <a:solidFill>
                <a:srgbClr val="4BACC6"/>
              </a:solidFill>
              <a:ln>
                <a:solidFill>
                  <a:srgbClr val="488DB8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Sheet1!$G$2:$G$14</c:f>
              <c:numCache>
                <c:formatCode>General</c:formatCode>
                <c:ptCount val="13"/>
                <c:pt idx="0">
                  <c:v>3</c:v>
                </c:pt>
                <c:pt idx="1">
                  <c:v>2.95</c:v>
                </c:pt>
                <c:pt idx="2">
                  <c:v>2.4900000000000002</c:v>
                </c:pt>
                <c:pt idx="3">
                  <c:v>2.6</c:v>
                </c:pt>
                <c:pt idx="4">
                  <c:v>1.66</c:v>
                </c:pt>
                <c:pt idx="5">
                  <c:v>1.42</c:v>
                </c:pt>
                <c:pt idx="6">
                  <c:v>1.07</c:v>
                </c:pt>
                <c:pt idx="7">
                  <c:v>0.9</c:v>
                </c:pt>
                <c:pt idx="8">
                  <c:v>0.86</c:v>
                </c:pt>
                <c:pt idx="9">
                  <c:v>0.55000000000000004</c:v>
                </c:pt>
                <c:pt idx="10">
                  <c:v>0.47</c:v>
                </c:pt>
                <c:pt idx="11">
                  <c:v>0.42</c:v>
                </c:pt>
                <c:pt idx="12">
                  <c:v>0.56000000000000005</c:v>
                </c:pt>
              </c:numCache>
            </c:numRef>
          </c:val>
          <c:smooth val="0"/>
        </c:ser>
        <c:ser>
          <c:idx val="5"/>
          <c:order val="6"/>
          <c:tx>
            <c:strRef>
              <c:f>Sheet1!$H$1</c:f>
              <c:strCache>
                <c:ptCount val="1"/>
                <c:pt idx="0">
                  <c:v>≥ 60 yrs</c:v>
                </c:pt>
              </c:strCache>
            </c:strRef>
          </c:tx>
          <c:spPr>
            <a:ln cap="flat">
              <a:solidFill>
                <a:schemeClr val="bg2"/>
              </a:solidFill>
            </a:ln>
          </c:spPr>
          <c:marker>
            <c:symbol val="plus"/>
            <c:size val="12"/>
            <c:spPr>
              <a:ln>
                <a:solidFill>
                  <a:schemeClr val="bg2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Sheet1!$H$2:$H$14</c:f>
              <c:numCache>
                <c:formatCode>General</c:formatCode>
                <c:ptCount val="13"/>
                <c:pt idx="0">
                  <c:v>2.4500000000000002</c:v>
                </c:pt>
                <c:pt idx="1">
                  <c:v>2.35</c:v>
                </c:pt>
                <c:pt idx="2">
                  <c:v>2.5499999999999998</c:v>
                </c:pt>
                <c:pt idx="3">
                  <c:v>2.63</c:v>
                </c:pt>
                <c:pt idx="4">
                  <c:v>2.0699999999999998</c:v>
                </c:pt>
                <c:pt idx="5">
                  <c:v>1.35</c:v>
                </c:pt>
                <c:pt idx="6">
                  <c:v>1.03</c:v>
                </c:pt>
                <c:pt idx="7">
                  <c:v>0.93</c:v>
                </c:pt>
                <c:pt idx="8">
                  <c:v>0.92</c:v>
                </c:pt>
                <c:pt idx="9">
                  <c:v>0.68</c:v>
                </c:pt>
                <c:pt idx="10">
                  <c:v>0.59</c:v>
                </c:pt>
                <c:pt idx="11">
                  <c:v>0.5</c:v>
                </c:pt>
                <c:pt idx="12">
                  <c:v>0.59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713536"/>
        <c:axId val="93715840"/>
      </c:lineChart>
      <c:catAx>
        <c:axId val="937135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600" b="0" dirty="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5436496753695543"/>
              <c:y val="0.9378729387214674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9371584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937158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Reported cases/100,000 </a:t>
                </a: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p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1.7543859649123007E-3"/>
              <c:y val="0.10604870555829997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93713536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68242505870976755"/>
          <c:y val="7.2016653406892256E-2"/>
          <c:w val="0.23874283311673575"/>
          <c:h val="0.50595410925195661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74"/>
          <c:y val="4.6255506607928945E-2"/>
          <c:w val="0.86396509646822395"/>
          <c:h val="0.78752286645988889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Sheet1!$B$2:$B$14</c:f>
              <c:numCache>
                <c:formatCode>0.00</c:formatCode>
                <c:ptCount val="13"/>
                <c:pt idx="0">
                  <c:v>5.6</c:v>
                </c:pt>
                <c:pt idx="1">
                  <c:v>4.88</c:v>
                </c:pt>
                <c:pt idx="2">
                  <c:v>3.84</c:v>
                </c:pt>
                <c:pt idx="3">
                  <c:v>2.82</c:v>
                </c:pt>
                <c:pt idx="4">
                  <c:v>2.0699999999999998</c:v>
                </c:pt>
                <c:pt idx="5">
                  <c:v>1.7</c:v>
                </c:pt>
                <c:pt idx="6">
                  <c:v>1.32</c:v>
                </c:pt>
                <c:pt idx="7">
                  <c:v>1.0900000000000001</c:v>
                </c:pt>
                <c:pt idx="8">
                  <c:v>0.89</c:v>
                </c:pt>
                <c:pt idx="9">
                  <c:v>0.69</c:v>
                </c:pt>
                <c:pt idx="10" formatCode="General">
                  <c:v>0.56999999999999995</c:v>
                </c:pt>
                <c:pt idx="11" formatCode="General">
                  <c:v>0.46</c:v>
                </c:pt>
                <c:pt idx="12" formatCode="General">
                  <c:v>0.5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BB0A3"/>
              </a:solidFill>
            </a:ln>
          </c:spPr>
          <c:marker>
            <c:symbol val="circle"/>
            <c:size val="9"/>
            <c:spPr>
              <a:solidFill>
                <a:srgbClr val="FBB0A3"/>
              </a:solidFill>
              <a:ln w="0" cap="rnd">
                <a:solidFill>
                  <a:srgbClr val="FBB0A3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Sheet1!$C$2:$C$14</c:f>
              <c:numCache>
                <c:formatCode>0.00</c:formatCode>
                <c:ptCount val="13"/>
                <c:pt idx="0">
                  <c:v>3.86</c:v>
                </c:pt>
                <c:pt idx="1">
                  <c:v>2.56</c:v>
                </c:pt>
                <c:pt idx="2">
                  <c:v>2.27</c:v>
                </c:pt>
                <c:pt idx="3">
                  <c:v>2.4300000000000002</c:v>
                </c:pt>
                <c:pt idx="4">
                  <c:v>1.8</c:v>
                </c:pt>
                <c:pt idx="5">
                  <c:v>1.31</c:v>
                </c:pt>
                <c:pt idx="6">
                  <c:v>1.06</c:v>
                </c:pt>
                <c:pt idx="7">
                  <c:v>0.88</c:v>
                </c:pt>
                <c:pt idx="8">
                  <c:v>0.81</c:v>
                </c:pt>
                <c:pt idx="9">
                  <c:v>0.59</c:v>
                </c:pt>
                <c:pt idx="10" formatCode="General">
                  <c:v>0.51</c:v>
                </c:pt>
                <c:pt idx="11" formatCode="General">
                  <c:v>0.44</c:v>
                </c:pt>
                <c:pt idx="12" formatCode="General">
                  <c:v>0.49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33920"/>
        <c:axId val="93808896"/>
      </c:lineChart>
      <c:catAx>
        <c:axId val="936339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>
                    <a:solidFill>
                      <a:schemeClr val="bg2"/>
                    </a:solidFill>
                  </a:defRPr>
                </a:pPr>
                <a:r>
                  <a:rPr lang="en-US" sz="1400" b="0" dirty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3815836924291202"/>
              <c:y val="0.9431547619047618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>
                <a:solidFill>
                  <a:schemeClr val="bg2"/>
                </a:solidFill>
              </a:defRPr>
            </a:pPr>
            <a:endParaRPr lang="en-US"/>
          </a:p>
        </c:txPr>
        <c:crossAx val="9380889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9380889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 dirty="0" smtClean="0"/>
                  <a:t>Reported cases/100,000 </a:t>
                </a:r>
                <a:r>
                  <a:rPr lang="en-US" sz="1400" b="0" dirty="0"/>
                  <a:t>p</a:t>
                </a:r>
                <a:r>
                  <a:rPr lang="en-US" sz="1400" b="0" dirty="0" smtClean="0"/>
                  <a:t>opulation                     </a:t>
                </a:r>
                <a:endParaRPr lang="en-US" sz="1400" b="0" dirty="0"/>
              </a:p>
            </c:rich>
          </c:tx>
          <c:layout>
            <c:manualLayout>
              <c:xMode val="edge"/>
              <c:yMode val="edge"/>
              <c:x val="4.8466716008720018E-3"/>
              <c:y val="0.13570725534308214"/>
            </c:manualLayout>
          </c:layout>
          <c:overlay val="0"/>
        </c:title>
        <c:numFmt formatCode="0" sourceLinked="0"/>
        <c:majorTickMark val="out"/>
        <c:minorTickMark val="out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9363392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3906671822272219"/>
          <c:y val="0.26461532152230971"/>
          <c:w val="0.17401785714285894"/>
          <c:h val="0.25855827591863795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74"/>
          <c:y val="4.6255506607928945E-2"/>
          <c:w val="0.86396509646822395"/>
          <c:h val="0.78752286645988889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American Indian/Alaska Native</c:v>
                </c:pt>
              </c:strCache>
            </c:strRef>
          </c:tx>
          <c:spPr>
            <a:ln cap="flat">
              <a:solidFill>
                <a:schemeClr val="bg2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dPt>
            <c:idx val="5"/>
            <c:bubble3D val="0"/>
            <c:spPr>
              <a:ln cap="flat">
                <a:solidFill>
                  <a:schemeClr val="bg2"/>
                </a:solidFill>
                <a:prstDash val="solid"/>
              </a:ln>
            </c:spPr>
          </c:dPt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3.03</c:v>
                </c:pt>
                <c:pt idx="1">
                  <c:v>4.7300000000000004</c:v>
                </c:pt>
                <c:pt idx="2">
                  <c:v>3.24</c:v>
                </c:pt>
                <c:pt idx="3">
                  <c:v>1.17</c:v>
                </c:pt>
                <c:pt idx="4">
                  <c:v>0.63</c:v>
                </c:pt>
                <c:pt idx="5">
                  <c:v>0.48</c:v>
                </c:pt>
                <c:pt idx="6">
                  <c:v>0.47</c:v>
                </c:pt>
                <c:pt idx="7">
                  <c:v>0.53</c:v>
                </c:pt>
                <c:pt idx="8">
                  <c:v>0.61</c:v>
                </c:pt>
                <c:pt idx="9">
                  <c:v>0.28999999999999998</c:v>
                </c:pt>
                <c:pt idx="10">
                  <c:v>0.23</c:v>
                </c:pt>
                <c:pt idx="11">
                  <c:v>0.65</c:v>
                </c:pt>
                <c:pt idx="12">
                  <c:v>0.23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2.11</c:v>
                </c:pt>
                <c:pt idx="1">
                  <c:v>2.02</c:v>
                </c:pt>
                <c:pt idx="2">
                  <c:v>2.11</c:v>
                </c:pt>
                <c:pt idx="3">
                  <c:v>1.9</c:v>
                </c:pt>
                <c:pt idx="4">
                  <c:v>2.85</c:v>
                </c:pt>
                <c:pt idx="5">
                  <c:v>1.66</c:v>
                </c:pt>
                <c:pt idx="6">
                  <c:v>1.42</c:v>
                </c:pt>
                <c:pt idx="7">
                  <c:v>1.08</c:v>
                </c:pt>
                <c:pt idx="8">
                  <c:v>1.27</c:v>
                </c:pt>
                <c:pt idx="9">
                  <c:v>1.03</c:v>
                </c:pt>
                <c:pt idx="10">
                  <c:v>0.97</c:v>
                </c:pt>
                <c:pt idx="11">
                  <c:v>0.84</c:v>
                </c:pt>
                <c:pt idx="12">
                  <c:v>0.59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Black, Non-Hispanic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4.0999999999999996</c:v>
                </c:pt>
                <c:pt idx="1">
                  <c:v>2.5299999999999998</c:v>
                </c:pt>
                <c:pt idx="2">
                  <c:v>1.98</c:v>
                </c:pt>
                <c:pt idx="3">
                  <c:v>1.52</c:v>
                </c:pt>
                <c:pt idx="4">
                  <c:v>0.96</c:v>
                </c:pt>
                <c:pt idx="5">
                  <c:v>0.78</c:v>
                </c:pt>
                <c:pt idx="6">
                  <c:v>0.63</c:v>
                </c:pt>
                <c:pt idx="7">
                  <c:v>0.44</c:v>
                </c:pt>
                <c:pt idx="8">
                  <c:v>0.39</c:v>
                </c:pt>
                <c:pt idx="9">
                  <c:v>0.41</c:v>
                </c:pt>
                <c:pt idx="10">
                  <c:v>0.25</c:v>
                </c:pt>
                <c:pt idx="11">
                  <c:v>0.27</c:v>
                </c:pt>
                <c:pt idx="12">
                  <c:v>0.24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White, Non-Hispanic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2.66</c:v>
                </c:pt>
                <c:pt idx="1">
                  <c:v>2.37</c:v>
                </c:pt>
                <c:pt idx="2">
                  <c:v>1.96</c:v>
                </c:pt>
                <c:pt idx="3">
                  <c:v>1.54</c:v>
                </c:pt>
                <c:pt idx="4">
                  <c:v>1.0900000000000001</c:v>
                </c:pt>
                <c:pt idx="5">
                  <c:v>0.89</c:v>
                </c:pt>
                <c:pt idx="6">
                  <c:v>0.72</c:v>
                </c:pt>
                <c:pt idx="7">
                  <c:v>0.65</c:v>
                </c:pt>
                <c:pt idx="8">
                  <c:v>0.57999999999999996</c:v>
                </c:pt>
                <c:pt idx="9">
                  <c:v>0.4</c:v>
                </c:pt>
                <c:pt idx="10">
                  <c:v>0.35</c:v>
                </c:pt>
                <c:pt idx="11">
                  <c:v>0.28999999999999998</c:v>
                </c:pt>
                <c:pt idx="12">
                  <c:v>0.38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Sheet1!$F$2:$F$14</c:f>
              <c:numCache>
                <c:formatCode>General</c:formatCode>
                <c:ptCount val="13"/>
                <c:pt idx="0">
                  <c:v>9.77</c:v>
                </c:pt>
                <c:pt idx="1">
                  <c:v>5.01</c:v>
                </c:pt>
                <c:pt idx="2">
                  <c:v>4.01</c:v>
                </c:pt>
                <c:pt idx="3">
                  <c:v>2.79</c:v>
                </c:pt>
                <c:pt idx="4">
                  <c:v>2.75</c:v>
                </c:pt>
                <c:pt idx="5">
                  <c:v>2.76</c:v>
                </c:pt>
                <c:pt idx="6">
                  <c:v>2.3199999999999998</c:v>
                </c:pt>
                <c:pt idx="7">
                  <c:v>1.43</c:v>
                </c:pt>
                <c:pt idx="8">
                  <c:v>1.02</c:v>
                </c:pt>
                <c:pt idx="9">
                  <c:v>0.83</c:v>
                </c:pt>
                <c:pt idx="10">
                  <c:v>0.7</c:v>
                </c:pt>
                <c:pt idx="11">
                  <c:v>0.53</c:v>
                </c:pt>
                <c:pt idx="12">
                  <c:v>0.49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269632"/>
        <c:axId val="97272960"/>
      </c:lineChart>
      <c:catAx>
        <c:axId val="972696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600" b="0" dirty="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7328157786759423"/>
              <c:y val="0.9408372772608821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97272960"/>
        <c:crossesAt val="0"/>
        <c:auto val="1"/>
        <c:lblAlgn val="ctr"/>
        <c:lblOffset val="100"/>
        <c:tickLblSkip val="2"/>
        <c:tickMarkSkip val="1"/>
        <c:noMultiLvlLbl val="0"/>
      </c:catAx>
      <c:valAx>
        <c:axId val="97272960"/>
        <c:scaling>
          <c:orientation val="minMax"/>
          <c:max val="10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cases/100,000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297805557810434E-3"/>
              <c:y val="6.7865147243937093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9726963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5305481346082963"/>
          <c:y val="1.9823697336638087E-2"/>
          <c:w val="0.43741071428572054"/>
          <c:h val="0.50595410925195627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1"/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c:spPr>
          <c:dPt>
            <c:idx val="0"/>
            <c:bubble3D val="0"/>
            <c:spPr>
              <a:solidFill>
                <a:schemeClr val="tx1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Pt>
            <c:idx val="2"/>
            <c:bubble3D val="0"/>
            <c:spPr>
              <a:solidFill>
                <a:schemeClr val="accent2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Lbls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Sheet1!$A$2:$A$4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201</c:v>
                </c:pt>
                <c:pt idx="1">
                  <c:v>793</c:v>
                </c:pt>
                <c:pt idx="2">
                  <c:v>568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42"/>
      </c:pieChart>
    </c:plotArea>
    <c:legend>
      <c:legendPos val="r"/>
      <c:layout/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440476190476191"/>
          <c:y val="3.168543372754519E-2"/>
          <c:w val="0.76687499999999997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International Travel</c:v>
                </c:pt>
                <c:pt idx="1">
                  <c:v>Injection-drug use</c:v>
                </c:pt>
                <c:pt idx="2">
                  <c:v>Men who have sex with men¶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92</c:v>
                </c:pt>
                <c:pt idx="1">
                  <c:v>13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Pt>
            <c:idx val="2"/>
            <c:invertIfNegative val="0"/>
            <c:bubble3D val="0"/>
          </c:dPt>
          <c:dLbls>
            <c:dLbl>
              <c:idx val="2"/>
              <c:layout>
                <c:manualLayout>
                  <c:x val="6.7238470191226373E-3"/>
                  <c:y val="-8.6200108607113763E-3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International Travel</c:v>
                </c:pt>
                <c:pt idx="1">
                  <c:v>Injection-drug use</c:v>
                </c:pt>
                <c:pt idx="2">
                  <c:v>Men who have sex with men¶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621</c:v>
                </c:pt>
                <c:pt idx="1">
                  <c:v>555</c:v>
                </c:pt>
                <c:pt idx="2">
                  <c:v>61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International Travel</c:v>
                </c:pt>
                <c:pt idx="1">
                  <c:v>Injection-drug use</c:v>
                </c:pt>
                <c:pt idx="2">
                  <c:v>Men who have sex with men¶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849</c:v>
                </c:pt>
                <c:pt idx="1">
                  <c:v>994</c:v>
                </c:pt>
                <c:pt idx="2">
                  <c:v>704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1269248"/>
        <c:axId val="121267712"/>
      </c:barChart>
      <c:valAx>
        <c:axId val="121267712"/>
        <c:scaling>
          <c:orientation val="minMax"/>
          <c:max val="1000"/>
          <c:min val="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121269248"/>
        <c:crosses val="autoZero"/>
        <c:crossBetween val="between"/>
        <c:majorUnit val="250"/>
      </c:valAx>
      <c:catAx>
        <c:axId val="121269248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/>
            </a:pPr>
            <a:endParaRPr lang="en-US"/>
          </a:p>
        </c:txPr>
        <c:crossAx val="121267712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79297009748781389"/>
          <c:y val="0.63520137569010771"/>
          <c:w val="0.14155371203599551"/>
          <c:h val="0.22389127065166756"/>
        </c:manualLayout>
      </c:layout>
      <c:overlay val="1"/>
      <c:spPr>
        <a:noFill/>
      </c:sp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442725909261343"/>
          <c:y val="3.168543372754519E-2"/>
          <c:w val="0.74685250281214843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38</c:v>
                </c:pt>
                <c:pt idx="1">
                  <c:v>14</c:v>
                </c:pt>
                <c:pt idx="2">
                  <c:v>34</c:v>
                </c:pt>
                <c:pt idx="3">
                  <c:v>13</c:v>
                </c:pt>
                <c:pt idx="4">
                  <c:v>23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716</c:v>
                </c:pt>
                <c:pt idx="1">
                  <c:v>859</c:v>
                </c:pt>
                <c:pt idx="2">
                  <c:v>758</c:v>
                </c:pt>
                <c:pt idx="3">
                  <c:v>690</c:v>
                </c:pt>
                <c:pt idx="4">
                  <c:v>731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808</c:v>
                </c:pt>
                <c:pt idx="1">
                  <c:v>689</c:v>
                </c:pt>
                <c:pt idx="2">
                  <c:v>770</c:v>
                </c:pt>
                <c:pt idx="3">
                  <c:v>859</c:v>
                </c:pt>
                <c:pt idx="4">
                  <c:v>808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0851840"/>
        <c:axId val="120850304"/>
      </c:barChart>
      <c:valAx>
        <c:axId val="120850304"/>
        <c:scaling>
          <c:orientation val="minMax"/>
          <c:max val="100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120851840"/>
        <c:crosses val="autoZero"/>
        <c:crossBetween val="between"/>
      </c:valAx>
      <c:catAx>
        <c:axId val="120851840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/>
            </a:pPr>
            <a:endParaRPr lang="en-US"/>
          </a:p>
        </c:txPr>
        <c:crossAx val="120850304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1231533558305202"/>
          <c:y val="0.39669573319458579"/>
          <c:w val="0.14155371203599551"/>
          <c:h val="0.22389127065166756"/>
        </c:manualLayout>
      </c:layout>
      <c:overlay val="1"/>
      <c:spPr>
        <a:noFill/>
      </c:sp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8/18/2014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7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number of reported cases of acute hepatitis A declined by 88%, from 13,397 in 2000 to 1,562 in 2012.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Acute hepatitis A cases increased by 11% from 2011 to 2012.</a:t>
            </a:r>
          </a:p>
          <a:p>
            <a:endParaRPr lang="en-US" sz="11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Rates of acute hepatitis A declined for all age groups from 2000-2012.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Rates were similar and low among persons in all age groups in 2012 (&lt;1.0 case per 100,000 population; range: 0.15–0.69).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 2012, rates were highest for persons aged 20–29 years (0.69 cases per 100,000 population); the lowest rates were among children aged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&lt;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9 years (0.15 cases per 100,000 population).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Since 2003, the rate of acute hepatitis A among males decreased and by 2012 was similar to that in females.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 2012, the incidence rate was 0.5 cases per 100,000 population each for males and females.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From 2000-2007, rates of hepatitis A among Hispanics were generally higher than those of other racial/ethnic populations.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 2012, the rate of hepatitis A among Hispanics was 0.49 cases per 100,000 population, the lowest rate recorded for this group since 2000.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Although rates of acute hepatitis A among Asian/Pacific Islanders have continued to decline, from 2008-2012, this group had a higher rate of hepatitis A compared with other racial/ethnic groups; in 2012, the rate among Asian/Pacific Islanders was 0.59 per 100,000 population.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1,562 case reports of acute hepatitis A received by CDC during 2012, a total of 568 (36%) cases did not include a response (i.e., a “yes” or “no” response to any of the questions about risk behaviors and exposures) to enable assessment of risk behaviors or exposures.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994 case reports that had a response: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80% (n=793) indicated no risk behaviors/exposures for acute hepatitis A. 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20% (n=201) indicated at least one risk behavior/exposure for acute hepatitis A during the 2–6 weeks prior to onset of illness.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201 who indicated a risk, 92 (46%) indicated recent international travel.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Patient engagement in selected risk behaviors and exposures during the incubation period, 2–6 weeks prior to onset of symptoms: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713 case reports that had information about travel, 12.9% (n= 92) involved persons who had traveled outside the United States or Canada.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568 case reports that included information about injection-drug use, 2.3% (n=13) indicated use of these drugs.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65 case reports from males that included information about sexual preference/practices, 6.2% (n=4) indicated sex with another man.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Figure 2.6b presents patient engagement in selected risk behaviors and exposures during the incubation period, 2–6 weeks prior to onset of symptoms: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754 case reports that contained information about contact, 5.0% (n=38) involved persons who had sexual or household contact with a person confirmed or suspected of having hepatitis 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873 case reports that included information about employment or attendance at a nursery, day-care center, or preschool, 1.6% (n=14) involved persons who worked at or attended a nursery, day-care center, or preschool.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792 case reports that included information about household contact with an employee of or a child attending a nursery, day-care center, or preschool, 4.3% (n=34) indicated such contact.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703 case reports that had information about linkage to an outbreak, 1.8% (n=13) indicated exposure that may have been linked to a common-source foodborne or waterborne outbreak.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754 case reports that included information about additional contact (i.e., other than household or sexual contact) with someone confirmed or suspected of having hepatitis A, 3.1% (n=23) of persons reported such contact. </a:t>
            </a:r>
          </a:p>
          <a:p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228600" y="457200"/>
            <a:ext cx="8610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2.1. Reported number of acute hepatitis A cases — United States, 2000–2012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4890577"/>
              </p:ext>
            </p:extLst>
          </p:nvPr>
        </p:nvGraphicFramePr>
        <p:xfrm>
          <a:off x="502024" y="1447800"/>
          <a:ext cx="8242798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6189821"/>
            <a:ext cx="6096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)</a:t>
            </a:r>
            <a:endParaRPr lang="en-US" sz="1000" b="0" dirty="0">
              <a:solidFill>
                <a:schemeClr val="bg2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55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381000" y="533400"/>
            <a:ext cx="84582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2.2.  Incidence of acute hepatitis A,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 by age group — United States, 2000–2012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3009061"/>
              </p:ext>
            </p:extLst>
          </p:nvPr>
        </p:nvGraphicFramePr>
        <p:xfrm>
          <a:off x="457200" y="1371600"/>
          <a:ext cx="8077200" cy="4615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6154579"/>
            <a:ext cx="762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161961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381000" y="533400"/>
            <a:ext cx="85344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latin typeface="+mn-lt"/>
                <a:cs typeface="Arial" charset="0"/>
              </a:rPr>
              <a:t>Figure 2.3.  Incidence of acute hepatitis A,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  by sex — United States, 2000–2012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6881584"/>
              </p:ext>
            </p:extLst>
          </p:nvPr>
        </p:nvGraphicFramePr>
        <p:xfrm>
          <a:off x="838200" y="1600200"/>
          <a:ext cx="7467599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6096000"/>
            <a:ext cx="8153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228105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304800" y="533400"/>
            <a:ext cx="85344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latin typeface="+mn-lt"/>
                <a:cs typeface="Arial" charset="0"/>
              </a:rPr>
              <a:t>Figure 2.4.  Incidence of acute hepatitis A,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by race/ethnicity — United States, 2000–2012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026369"/>
              </p:ext>
            </p:extLst>
          </p:nvPr>
        </p:nvGraphicFramePr>
        <p:xfrm>
          <a:off x="457200" y="1447800"/>
          <a:ext cx="8208344" cy="4593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04800" y="6230779"/>
            <a:ext cx="7696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134096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latin typeface="+mn-lt"/>
                <a:cs typeface="Arial" charset="0"/>
              </a:rPr>
              <a:t>Figure 2.5. </a:t>
            </a:r>
            <a:r>
              <a:rPr lang="en-US" sz="2400" b="1" dirty="0">
                <a:ln w="11430"/>
                <a:latin typeface="+mn-lt"/>
                <a:cs typeface="Arial" charset="0"/>
              </a:rPr>
              <a:t>Availability of information on </a:t>
            </a:r>
            <a:r>
              <a:rPr lang="en-US" sz="2400" b="1" dirty="0" smtClean="0">
                <a:ln w="11430"/>
                <a:latin typeface="+mn-lt"/>
                <a:cs typeface="Arial" charset="0"/>
              </a:rPr>
              <a:t>risk behaviors/exposures associated with acute hepatitis A — United States, 2012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09600" y="6019800"/>
            <a:ext cx="6477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52578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900" b="0" dirty="0" smtClean="0">
                <a:solidFill>
                  <a:schemeClr val="bg2"/>
                </a:solidFill>
                <a:latin typeface="+mn-lt"/>
              </a:rPr>
              <a:t>* Includes case reports indicating the presence of at least one of the following risks 2–6 weeks prior to onset of acute, symptomatic hepatitis A: 1)  having traveled to hepatitis A-endemic regions of Mexico, South/Central America,  Africa,  Asia/South Pacific, or the Middle East; 2) having sexual/household or other contact with suspected/confirmed hepatitis A patient; 3) being a child/employee in day care center/nursery/preschool  or having had contact with such persons; 4) being involved in a foodborne/waterborne outbreak; 5) being a man who has sex with men; and 6) using injection drugs.</a:t>
            </a:r>
            <a:endParaRPr lang="en-US" sz="900" b="0" dirty="0">
              <a:solidFill>
                <a:schemeClr val="bg2"/>
              </a:solidFill>
            </a:endParaRPr>
          </a:p>
        </p:txBody>
      </p:sp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180321583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52400" y="457200"/>
            <a:ext cx="87630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</a:t>
            </a:r>
            <a:r>
              <a:rPr lang="en-US" sz="2800" b="1" dirty="0" smtClean="0">
                <a:ln w="11430"/>
                <a:latin typeface="+mn-lt"/>
                <a:cs typeface="Arial" charset="0"/>
              </a:rPr>
              <a:t>2.6a.  </a:t>
            </a:r>
            <a:r>
              <a:rPr lang="en-US" sz="2800" b="1" dirty="0" smtClean="0">
                <a:ln w="11430"/>
                <a:latin typeface="+mn-lt"/>
                <a:cs typeface="Arial" charset="0"/>
              </a:rPr>
              <a:t>Acute hepatitis A reports*,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by risk behavior</a:t>
            </a:r>
            <a:r>
              <a:rPr lang="en-US" sz="2800" b="1" baseline="30000" dirty="0" smtClean="0">
                <a:ln w="11430"/>
                <a:latin typeface="+mn-lt"/>
                <a:cs typeface="Arial" charset="0"/>
              </a:rPr>
              <a:t>†</a:t>
            </a:r>
            <a:r>
              <a:rPr lang="en-US" sz="2800" b="1" dirty="0" smtClean="0">
                <a:ln w="11430"/>
                <a:latin typeface="+mn-lt"/>
                <a:cs typeface="Arial" charset="0"/>
              </a:rPr>
              <a:t> — United States, 2012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762000" y="5715000"/>
            <a:ext cx="5867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1,562 case reports of hepatitis A were received in 2012.  </a:t>
            </a:r>
          </a:p>
          <a:p>
            <a:pPr eaLnBrk="0" hangingPunct="0"/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  <a:cs typeface="Arial" charset="0"/>
              </a:rPr>
              <a:t>†</a:t>
            </a:r>
            <a:r>
              <a:rPr lang="en-US" sz="800" b="0" baseline="30000" dirty="0" smtClean="0">
                <a:solidFill>
                  <a:schemeClr val="bg2"/>
                </a:solidFill>
                <a:latin typeface="Myriad Pro" pitchFamily="34" charset="0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behavior may be indicated on each case report.</a:t>
            </a:r>
          </a:p>
          <a:p>
            <a:pPr eaLnBrk="0" hangingPunct="0"/>
            <a:r>
              <a:rPr lang="en-US" sz="1200" b="0" baseline="8000" dirty="0" smtClean="0">
                <a:solidFill>
                  <a:schemeClr val="bg2"/>
                </a:solidFill>
                <a:latin typeface="Myriad Pro" pitchFamily="34" charset="0"/>
              </a:rPr>
              <a:t>§</a:t>
            </a: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No risk data reported.</a:t>
            </a:r>
          </a:p>
          <a:p>
            <a:pPr eaLnBrk="0" hangingPunct="0"/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</a:rPr>
              <a:t>¶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A total of 769 hepatitis A cases were reported among males in 2012.</a:t>
            </a:r>
          </a:p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(NNDSS)</a:t>
            </a:r>
          </a:p>
        </p:txBody>
      </p:sp>
      <p:sp>
        <p:nvSpPr>
          <p:cNvPr id="39" name="Rectangle 49"/>
          <p:cNvSpPr>
            <a:spLocks noChangeArrowheads="1"/>
          </p:cNvSpPr>
          <p:nvPr/>
        </p:nvSpPr>
        <p:spPr bwMode="auto">
          <a:xfrm>
            <a:off x="4038600" y="5609510"/>
            <a:ext cx="15517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  <p:graphicFrame>
        <p:nvGraphicFramePr>
          <p:cNvPr id="40" name="Chart 39"/>
          <p:cNvGraphicFramePr/>
          <p:nvPr>
            <p:extLst>
              <p:ext uri="{D42A27DB-BD31-4B8C-83A1-F6EECF244321}">
                <p14:modId xmlns:p14="http://schemas.microsoft.com/office/powerpoint/2010/main" val="4049519207"/>
              </p:ext>
            </p:extLst>
          </p:nvPr>
        </p:nvGraphicFramePr>
        <p:xfrm>
          <a:off x="304800" y="1295400"/>
          <a:ext cx="85344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52400" y="457200"/>
            <a:ext cx="87630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</a:t>
            </a:r>
            <a:r>
              <a:rPr lang="en-US" sz="2800" b="1" dirty="0" smtClean="0">
                <a:ln w="11430"/>
                <a:latin typeface="+mn-lt"/>
                <a:cs typeface="Arial" charset="0"/>
              </a:rPr>
              <a:t>2.6b.  </a:t>
            </a:r>
            <a:r>
              <a:rPr lang="en-US" sz="2800" b="1" dirty="0" smtClean="0">
                <a:ln w="11430"/>
                <a:latin typeface="+mn-lt"/>
                <a:cs typeface="Arial" charset="0"/>
              </a:rPr>
              <a:t>Acute hepatitis A reports*,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by risk exposure</a:t>
            </a:r>
            <a:r>
              <a:rPr lang="en-US" sz="2800" b="1" baseline="30000" dirty="0" smtClean="0">
                <a:ln w="11430"/>
                <a:latin typeface="+mn-lt"/>
                <a:cs typeface="Arial" pitchFamily="34" charset="0"/>
              </a:rPr>
              <a:t>†</a:t>
            </a:r>
            <a:r>
              <a:rPr lang="en-US" sz="2800" b="1" dirty="0" smtClean="0">
                <a:ln w="11430"/>
                <a:latin typeface="+mn-lt"/>
                <a:cs typeface="Arial" charset="0"/>
              </a:rPr>
              <a:t> — United States, 2012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5791200"/>
            <a:ext cx="502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1,562 case reports with hepatitis A were received in 2012.  </a:t>
            </a:r>
          </a:p>
          <a:p>
            <a:pPr eaLnBrk="0" hangingPunct="0"/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  <a:cs typeface="Arial" charset="0"/>
              </a:rPr>
              <a:t>†</a:t>
            </a:r>
            <a:r>
              <a:rPr lang="en-US" sz="800" b="0" baseline="30000" dirty="0" smtClean="0">
                <a:solidFill>
                  <a:schemeClr val="bg2"/>
                </a:solidFill>
                <a:latin typeface="Myriad Pro" pitchFamily="34" charset="0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exposure may be indicated on each case report. </a:t>
            </a:r>
          </a:p>
          <a:p>
            <a:pPr eaLnBrk="0" hangingPunct="0"/>
            <a:r>
              <a:rPr lang="en-US" sz="1200" b="0" baseline="8000" dirty="0" smtClean="0">
                <a:solidFill>
                  <a:schemeClr val="bg2"/>
                </a:solidFill>
                <a:latin typeface="Myriad Pro" pitchFamily="34" charset="0"/>
              </a:rPr>
              <a:t>§</a:t>
            </a: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No risk data reported.</a:t>
            </a:r>
          </a:p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(NNDSS)</a:t>
            </a:r>
          </a:p>
        </p:txBody>
      </p:sp>
      <p:graphicFrame>
        <p:nvGraphicFramePr>
          <p:cNvPr id="47" name="Chart 46"/>
          <p:cNvGraphicFramePr/>
          <p:nvPr>
            <p:extLst>
              <p:ext uri="{D42A27DB-BD31-4B8C-83A1-F6EECF244321}">
                <p14:modId xmlns:p14="http://schemas.microsoft.com/office/powerpoint/2010/main" val="2275242343"/>
              </p:ext>
            </p:extLst>
          </p:nvPr>
        </p:nvGraphicFramePr>
        <p:xfrm>
          <a:off x="304800" y="1295400"/>
          <a:ext cx="8534400" cy="4408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9"/>
          <p:cNvSpPr>
            <a:spLocks noChangeArrowheads="1"/>
          </p:cNvSpPr>
          <p:nvPr/>
        </p:nvSpPr>
        <p:spPr bwMode="auto">
          <a:xfrm>
            <a:off x="4038600" y="5609510"/>
            <a:ext cx="15517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16404</TotalTime>
  <Words>1050</Words>
  <Application>Microsoft Office PowerPoint</Application>
  <PresentationFormat>On-screen Show (4:3)</PresentationFormat>
  <Paragraphs>66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NCHHSTP_PPT_dark(</vt:lpstr>
      <vt:lpstr>Figure 2.1. Reported number of acute hepatitis A cases — United States, 2000–2012</vt:lpstr>
      <vt:lpstr>Figure 2.2.  Incidence of acute hepatitis A,  by age group — United States, 2000–2012</vt:lpstr>
      <vt:lpstr>Figure 2.3.  Incidence of acute hepatitis A,   by sex — United States, 2000–2012</vt:lpstr>
      <vt:lpstr>Figure 2.4.  Incidence of acute hepatitis A, by race/ethnicity — United States, 2000–2012</vt:lpstr>
      <vt:lpstr>Figure 2.5. Availability of information on risk behaviors/exposures associated with acute hepatitis A — United States, 2012</vt:lpstr>
      <vt:lpstr>Figure 2.6a.  Acute hepatitis A reports*, by risk behavior† — United States, 2012</vt:lpstr>
      <vt:lpstr>Figure 2.6b.  Acute hepatitis A reports*, by risk exposure† — United States, 2012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Ben Kupronis</cp:lastModifiedBy>
  <cp:revision>514</cp:revision>
  <cp:lastPrinted>2012-04-16T17:55:55Z</cp:lastPrinted>
  <dcterms:created xsi:type="dcterms:W3CDTF">2010-03-26T18:21:29Z</dcterms:created>
  <dcterms:modified xsi:type="dcterms:W3CDTF">2014-08-18T19:06:01Z</dcterms:modified>
</cp:coreProperties>
</file>