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9" r:id="rId2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8" autoAdjust="0"/>
    <p:restoredTop sz="62594" autoAdjust="0"/>
  </p:normalViewPr>
  <p:slideViewPr>
    <p:cSldViewPr>
      <p:cViewPr varScale="1">
        <p:scale>
          <a:sx n="68" d="100"/>
          <a:sy n="68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597484276729561"/>
          <c:y val="3.168543372754519E-2"/>
          <c:w val="0.82275285901762285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 baseline="0"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Occupation</c:v>
                </c:pt>
                <c:pt idx="1">
                  <c:v>Dialysis
patient</c:v>
                </c:pt>
                <c:pt idx="2">
                  <c:v>Surgery</c:v>
                </c:pt>
                <c:pt idx="3">
                  <c:v>Needle stick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</c:v>
                </c:pt>
                <c:pt idx="1">
                  <c:v>4</c:v>
                </c:pt>
                <c:pt idx="2">
                  <c:v>86</c:v>
                </c:pt>
                <c:pt idx="3">
                  <c:v>52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Occupation</c:v>
                </c:pt>
                <c:pt idx="1">
                  <c:v>Dialysis
patient</c:v>
                </c:pt>
                <c:pt idx="2">
                  <c:v>Surgery</c:v>
                </c:pt>
                <c:pt idx="3">
                  <c:v>Needle stick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790</c:v>
                </c:pt>
                <c:pt idx="1">
                  <c:v>714</c:v>
                </c:pt>
                <c:pt idx="2">
                  <c:v>585</c:v>
                </c:pt>
                <c:pt idx="3">
                  <c:v>659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Occupation</c:v>
                </c:pt>
                <c:pt idx="1">
                  <c:v>Dialysis
patient</c:v>
                </c:pt>
                <c:pt idx="2">
                  <c:v>Surgery</c:v>
                </c:pt>
                <c:pt idx="3">
                  <c:v>Needle stick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974</c:v>
                </c:pt>
                <c:pt idx="1">
                  <c:v>1060</c:v>
                </c:pt>
                <c:pt idx="2">
                  <c:v>1107</c:v>
                </c:pt>
                <c:pt idx="3">
                  <c:v>1067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7197440"/>
        <c:axId val="117195904"/>
      </c:barChart>
      <c:valAx>
        <c:axId val="117195904"/>
        <c:scaling>
          <c:orientation val="minMax"/>
          <c:max val="120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117197440"/>
        <c:crosses val="autoZero"/>
        <c:crossBetween val="between"/>
      </c:valAx>
      <c:catAx>
        <c:axId val="117197440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/>
            </a:pPr>
            <a:endParaRPr lang="en-US"/>
          </a:p>
        </c:txPr>
        <c:crossAx val="117195904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6.8319420018208357E-2"/>
          <c:w val="0.14155371203599551"/>
          <c:h val="0.22389127065166756"/>
        </c:manualLayout>
      </c:layout>
      <c:overlay val="1"/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1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768"/>
            <a:ext cx="5607050" cy="415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5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+mn-lt"/>
              </a:rPr>
              <a:t>Patients were asked about engagement in selected risk behaviors and exposures during the incubation period, 2 weeks to 6 months prior to onset of symptoms.</a:t>
            </a:r>
          </a:p>
          <a:p>
            <a:r>
              <a:rPr lang="en-US" b="1" dirty="0">
                <a:latin typeface="+mn-lt"/>
              </a:rPr>
              <a:t> </a:t>
            </a:r>
            <a:endParaRPr lang="en-US" b="1" dirty="0" smtClean="0">
              <a:latin typeface="+mn-lt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804 case reports that contained information about occupational exposures, 1.7% (n=14) involved persons employed in a medical, dental, or other field involving contact with human blood.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718 case reports that had information about receipt of dialysis or a kidney transplant, 0.6% (n=4) indicated patient receipt of dialysis or a kidney transplant.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671 case reports that had information about surgery, 12.8% (n=86) were among persons who had undergone surgery.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711 case reports that included information about needle sticks, 7.3% (n=52) indicated accidental needle stick/puncture.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endParaRPr lang="en-US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865D1B-0DC6-42CE-8930-912C113E9AA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382000" cy="990600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ts val="3200"/>
              </a:lnSpc>
            </a:pP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Figure 4.6b.  Acute hepatitis C reports, </a:t>
            </a:r>
            <a:b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by risk exposure</a:t>
            </a:r>
            <a:r>
              <a:rPr lang="en-US" sz="2800" cap="none" baseline="30000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†</a:t>
            </a:r>
            <a:r>
              <a:rPr lang="en-US" sz="2800" cap="none" dirty="0" smtClean="0">
                <a:ln w="5080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charset="0"/>
              </a:rPr>
              <a:t> — United States, 2012</a:t>
            </a:r>
            <a:endParaRPr lang="en-US" sz="2800" cap="none" dirty="0">
              <a:ln w="50800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5" name="Rectangle 4"/>
          <p:cNvSpPr>
            <a:spLocks noChangeArrowheads="1"/>
          </p:cNvSpPr>
          <p:nvPr/>
        </p:nvSpPr>
        <p:spPr bwMode="auto">
          <a:xfrm>
            <a:off x="533400" y="5892225"/>
            <a:ext cx="5791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dirty="0" smtClean="0">
                <a:solidFill>
                  <a:schemeClr val="bg2"/>
                </a:solidFill>
              </a:rPr>
              <a:t>*A total of 1,778 case reports of hepatitis C were received in 2012.  </a:t>
            </a:r>
          </a:p>
          <a:p>
            <a:pPr eaLnBrk="0" hangingPunct="0"/>
            <a:r>
              <a:rPr lang="en-US" sz="1200" baseline="30000" dirty="0" smtClean="0">
                <a:solidFill>
                  <a:schemeClr val="bg2"/>
                </a:solidFill>
                <a:cs typeface="Arial" charset="0"/>
              </a:rPr>
              <a:t>†</a:t>
            </a:r>
            <a:r>
              <a:rPr lang="en-US" sz="800" dirty="0" smtClean="0">
                <a:solidFill>
                  <a:schemeClr val="bg2"/>
                </a:solidFill>
              </a:rPr>
              <a:t>More than one risk exposure may be indicated on each case report.</a:t>
            </a:r>
          </a:p>
          <a:p>
            <a:pPr eaLnBrk="0" hangingPunct="0"/>
            <a:r>
              <a:rPr lang="en-US" sz="1200" baseline="30000" dirty="0" smtClean="0">
                <a:solidFill>
                  <a:schemeClr val="bg2"/>
                </a:solidFill>
              </a:rPr>
              <a:t> </a:t>
            </a:r>
            <a:r>
              <a:rPr lang="en-US" sz="1200" baseline="6000" dirty="0" smtClean="0">
                <a:solidFill>
                  <a:schemeClr val="bg2"/>
                </a:solidFill>
              </a:rPr>
              <a:t>§</a:t>
            </a:r>
            <a:r>
              <a:rPr lang="en-US" sz="800" dirty="0" smtClean="0">
                <a:solidFill>
                  <a:schemeClr val="bg2"/>
                </a:solidFill>
              </a:rPr>
              <a:t>Risk data not reported.</a:t>
            </a:r>
          </a:p>
          <a:p>
            <a:pPr eaLnBrk="0" hangingPunct="0"/>
            <a:r>
              <a:rPr lang="en-US" sz="800" dirty="0" smtClean="0">
                <a:solidFill>
                  <a:schemeClr val="bg2"/>
                </a:solidFill>
                <a:cs typeface="Arial" charset="0"/>
              </a:rPr>
              <a:t>Source</a:t>
            </a:r>
            <a:r>
              <a:rPr lang="en-US" sz="800" dirty="0">
                <a:solidFill>
                  <a:schemeClr val="bg2"/>
                </a:solidFill>
                <a:cs typeface="Arial" charset="0"/>
              </a:rPr>
              <a:t>: National Notifiable Diseases Surveillance System (NNDSS)</a:t>
            </a:r>
          </a:p>
        </p:txBody>
      </p:sp>
      <p:graphicFrame>
        <p:nvGraphicFramePr>
          <p:cNvPr id="47" name="Chart 46"/>
          <p:cNvGraphicFramePr/>
          <p:nvPr>
            <p:extLst>
              <p:ext uri="{D42A27DB-BD31-4B8C-83A1-F6EECF244321}">
                <p14:modId xmlns:p14="http://schemas.microsoft.com/office/powerpoint/2010/main" val="4018565347"/>
              </p:ext>
            </p:extLst>
          </p:nvPr>
        </p:nvGraphicFramePr>
        <p:xfrm>
          <a:off x="304800" y="1295400"/>
          <a:ext cx="8534400" cy="4408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6" name="Rectangle 49"/>
          <p:cNvSpPr>
            <a:spLocks noChangeArrowheads="1"/>
          </p:cNvSpPr>
          <p:nvPr/>
        </p:nvSpPr>
        <p:spPr bwMode="auto">
          <a:xfrm>
            <a:off x="3962400" y="5621179"/>
            <a:ext cx="14747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  <p:extLst>
      <p:ext uri="{BB962C8B-B14F-4D97-AF65-F5344CB8AC3E}">
        <p14:creationId xmlns:p14="http://schemas.microsoft.com/office/powerpoint/2010/main" val="421711782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12477</TotalTime>
  <Words>86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4.6b.  Acute hepatitis C reports,  by risk exposure† — United States, 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355</cp:revision>
  <cp:lastPrinted>2013-03-26T13:45:08Z</cp:lastPrinted>
  <dcterms:created xsi:type="dcterms:W3CDTF">2010-03-26T18:21:29Z</dcterms:created>
  <dcterms:modified xsi:type="dcterms:W3CDTF">2014-08-25T17:57:13Z</dcterms:modified>
</cp:coreProperties>
</file>