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513</c:v>
                </c:pt>
                <c:pt idx="1">
                  <c:v>17</c:v>
                </c:pt>
                <c:pt idx="2">
                  <c:v>18</c:v>
                </c:pt>
                <c:pt idx="3">
                  <c:v>187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346</c:v>
                </c:pt>
                <c:pt idx="1">
                  <c:v>204</c:v>
                </c:pt>
                <c:pt idx="2">
                  <c:v>104</c:v>
                </c:pt>
                <c:pt idx="3">
                  <c:v>442</c:v>
                </c:pt>
                <c:pt idx="4">
                  <c:v>114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Injection-drug
 use</c:v>
                </c:pt>
                <c:pt idx="1">
                  <c:v>Men who have
 sex with men¶</c:v>
                </c:pt>
                <c:pt idx="2">
                  <c:v>Sexual
contact</c:v>
                </c:pt>
                <c:pt idx="3">
                  <c:v>Multiple
sex partners</c:v>
                </c:pt>
                <c:pt idx="4">
                  <c:v>Household
contact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919</c:v>
                </c:pt>
                <c:pt idx="1">
                  <c:v>734</c:v>
                </c:pt>
                <c:pt idx="2">
                  <c:v>1656</c:v>
                </c:pt>
                <c:pt idx="3">
                  <c:v>1149</c:v>
                </c:pt>
                <c:pt idx="4">
                  <c:v>1656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4965888"/>
        <c:axId val="114964352"/>
      </c:barChart>
      <c:valAx>
        <c:axId val="114964352"/>
        <c:scaling>
          <c:orientation val="minMax"/>
          <c:max val="18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4965888"/>
        <c:crosses val="autoZero"/>
        <c:crossBetween val="between"/>
      </c:valAx>
      <c:catAx>
        <c:axId val="114965888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1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4964352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>
              <a:tint val="75000"/>
              <a:shade val="95000"/>
              <a:satMod val="10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7999069434502502"/>
          <c:y val="7.3235253488050836E-2"/>
          <c:w val="0.15162034232900376"/>
          <c:h val="0.36313648293963324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b="1" dirty="0" smtClean="0">
              <a:latin typeface="+mn-lt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IDU is the most prevalent risk behavior identified.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859 case reports who answered “yes” or “no” to recent injection drug use, 513 (60%) said “yes” to the question.  Of the 221 case reports from males that included information about sexual preferences/practices, 7.7% (n=17) indicated sex with another man.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122 case reports that had information about sexual contact, 14.8% (n=18) involved persons reporting sexual contact with a person with confirmed or suspected HCV infection.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629 case reports that had information about number of sex partners, 29.7% (n=187) involved persons with ≥2 sex partners.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122 case reports that had information about household contact, 6.6% (n=8) indicated household contact with someone with confirmed or suspected HCV infection.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4.6a.  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8" name="Rectangle 4"/>
          <p:cNvSpPr>
            <a:spLocks noChangeArrowheads="1"/>
          </p:cNvSpPr>
          <p:nvPr/>
        </p:nvSpPr>
        <p:spPr bwMode="auto">
          <a:xfrm>
            <a:off x="685800" y="5692914"/>
            <a:ext cx="678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1,778 case reports of hepatitis C were received in 2012.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800" dirty="0" smtClean="0">
                <a:solidFill>
                  <a:schemeClr val="bg2"/>
                </a:solidFill>
              </a:rPr>
              <a:t>More than one risk behavior may be indicated on each case report.</a:t>
            </a:r>
          </a:p>
          <a:p>
            <a:pPr eaLnBrk="0" hangingPunct="0"/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¶</a:t>
            </a:r>
            <a:r>
              <a:rPr lang="en-US" sz="800" dirty="0" smtClean="0">
                <a:solidFill>
                  <a:schemeClr val="bg2"/>
                </a:solidFill>
              </a:rPr>
              <a:t>A total of 955 hepatitis C cases were reported among males in 2012.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53" name="Chart 52"/>
          <p:cNvGraphicFramePr/>
          <p:nvPr>
            <p:extLst>
              <p:ext uri="{D42A27DB-BD31-4B8C-83A1-F6EECF244321}">
                <p14:modId xmlns:p14="http://schemas.microsoft.com/office/powerpoint/2010/main" val="2515290621"/>
              </p:ext>
            </p:extLst>
          </p:nvPr>
        </p:nvGraphicFramePr>
        <p:xfrm>
          <a:off x="506437" y="1349514"/>
          <a:ext cx="8382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2" name="Rectangle 49"/>
          <p:cNvSpPr>
            <a:spLocks noChangeArrowheads="1"/>
          </p:cNvSpPr>
          <p:nvPr/>
        </p:nvSpPr>
        <p:spPr bwMode="auto">
          <a:xfrm>
            <a:off x="4697437" y="56973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5315619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12477</TotalTime>
  <Words>100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4.6a.  Acute hepatitis C reports,  by risk behavior†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354</cp:revision>
  <cp:lastPrinted>2013-03-26T13:45:08Z</cp:lastPrinted>
  <dcterms:created xsi:type="dcterms:W3CDTF">2010-03-26T18:21:29Z</dcterms:created>
  <dcterms:modified xsi:type="dcterms:W3CDTF">2014-08-25T17:56:58Z</dcterms:modified>
</cp:coreProperties>
</file>