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</p:sldMasterIdLst>
  <p:notesMasterIdLst>
    <p:notesMasterId r:id="rId3"/>
  </p:notesMasterIdLst>
  <p:handoutMasterIdLst>
    <p:handoutMasterId r:id="rId4"/>
  </p:handoutMasterIdLst>
  <p:sldIdLst>
    <p:sldId id="293" r:id="rId2"/>
  </p:sldIdLst>
  <p:sldSz cx="9144000" cy="6858000" type="screen4x3"/>
  <p:notesSz cx="7010400" cy="923607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022C5E"/>
    <a:srgbClr val="F2A596"/>
    <a:srgbClr val="5AA545"/>
    <a:srgbClr val="E8ED1F"/>
    <a:srgbClr val="18BA20"/>
    <a:srgbClr val="6AB69E"/>
    <a:srgbClr val="488DB8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718" autoAdjust="0"/>
    <p:restoredTop sz="62594" autoAdjust="0"/>
  </p:normalViewPr>
  <p:slideViewPr>
    <p:cSldViewPr>
      <p:cViewPr varScale="1">
        <p:scale>
          <a:sx n="68" d="100"/>
          <a:sy n="68" d="100"/>
        </p:scale>
        <p:origin x="-150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454563245384077"/>
          <c:y val="4.6255506607928945E-2"/>
          <c:w val="0.86396509646822428"/>
          <c:h val="0.78752286645988911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0–19 yrs </c:v>
                </c:pt>
              </c:strCache>
            </c:strRef>
          </c:tx>
          <c:spPr>
            <a:ln>
              <a:solidFill>
                <a:schemeClr val="accent4"/>
              </a:solidFill>
            </a:ln>
          </c:spPr>
          <c:marker>
            <c:symbol val="diamond"/>
            <c:size val="9"/>
            <c:spPr>
              <a:solidFill>
                <a:schemeClr val="accent4"/>
              </a:solidFill>
              <a:ln>
                <a:solidFill>
                  <a:schemeClr val="accent4"/>
                </a:solidFill>
              </a:ln>
            </c:spPr>
          </c:marker>
          <c:cat>
            <c:numRef>
              <c:f>Sheet1!$A$2:$A$14</c:f>
              <c:numCache>
                <c:formatCode>General</c:formatCode>
                <c:ptCount val="13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</c:numCache>
            </c:numRef>
          </c:cat>
          <c:val>
            <c:numRef>
              <c:f>Sheet1!$B$2:$B$14</c:f>
              <c:numCache>
                <c:formatCode>General</c:formatCode>
                <c:ptCount val="13"/>
                <c:pt idx="0">
                  <c:v>0.11</c:v>
                </c:pt>
                <c:pt idx="1">
                  <c:v>0.08</c:v>
                </c:pt>
                <c:pt idx="2">
                  <c:v>0.08</c:v>
                </c:pt>
                <c:pt idx="3">
                  <c:v>7.0000000000000007E-2</c:v>
                </c:pt>
                <c:pt idx="4">
                  <c:v>0.06</c:v>
                </c:pt>
                <c:pt idx="5">
                  <c:v>0.06</c:v>
                </c:pt>
                <c:pt idx="6">
                  <c:v>0.06</c:v>
                </c:pt>
                <c:pt idx="7">
                  <c:v>0.06</c:v>
                </c:pt>
                <c:pt idx="8">
                  <c:v>0.05</c:v>
                </c:pt>
                <c:pt idx="9">
                  <c:v>0.05</c:v>
                </c:pt>
                <c:pt idx="10">
                  <c:v>0.05</c:v>
                </c:pt>
                <c:pt idx="11">
                  <c:v>0.1</c:v>
                </c:pt>
                <c:pt idx="12">
                  <c:v>0.11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20–29 yrs</c:v>
                </c:pt>
              </c:strCache>
            </c:strRef>
          </c:tx>
          <c:spPr>
            <a:ln>
              <a:solidFill>
                <a:srgbClr val="E4E044"/>
              </a:solidFill>
            </a:ln>
          </c:spPr>
          <c:marker>
            <c:symbol val="star"/>
            <c:size val="11"/>
            <c:spPr>
              <a:noFill/>
              <a:ln>
                <a:solidFill>
                  <a:srgbClr val="E4E044"/>
                </a:solidFill>
              </a:ln>
            </c:spPr>
          </c:marker>
          <c:cat>
            <c:numRef>
              <c:f>Sheet1!$A$2:$A$14</c:f>
              <c:numCache>
                <c:formatCode>General</c:formatCode>
                <c:ptCount val="13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</c:numCache>
            </c:numRef>
          </c:cat>
          <c:val>
            <c:numRef>
              <c:f>Sheet1!$C$2:$C$14</c:f>
              <c:numCache>
                <c:formatCode>General</c:formatCode>
                <c:ptCount val="13"/>
                <c:pt idx="0">
                  <c:v>0.79</c:v>
                </c:pt>
                <c:pt idx="1">
                  <c:v>0.53</c:v>
                </c:pt>
                <c:pt idx="2">
                  <c:v>0.56000000000000005</c:v>
                </c:pt>
                <c:pt idx="3">
                  <c:v>0.5</c:v>
                </c:pt>
                <c:pt idx="4">
                  <c:v>0.4</c:v>
                </c:pt>
                <c:pt idx="5">
                  <c:v>0.4</c:v>
                </c:pt>
                <c:pt idx="6">
                  <c:v>0.52</c:v>
                </c:pt>
                <c:pt idx="7">
                  <c:v>0.54</c:v>
                </c:pt>
                <c:pt idx="8">
                  <c:v>0.62</c:v>
                </c:pt>
                <c:pt idx="9">
                  <c:v>0.66</c:v>
                </c:pt>
                <c:pt idx="10">
                  <c:v>0.75</c:v>
                </c:pt>
                <c:pt idx="11">
                  <c:v>1.18</c:v>
                </c:pt>
                <c:pt idx="12">
                  <c:v>1.73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30–39 yrs</c:v>
                </c:pt>
              </c:strCache>
            </c:strRef>
          </c:tx>
          <c:spPr>
            <a:ln>
              <a:solidFill>
                <a:srgbClr val="00B050"/>
              </a:solidFill>
            </a:ln>
          </c:spPr>
          <c:marker>
            <c:symbol val="triangle"/>
            <c:size val="9"/>
            <c:spPr>
              <a:solidFill>
                <a:srgbClr val="00B050"/>
              </a:solidFill>
              <a:ln>
                <a:solidFill>
                  <a:srgbClr val="00B050"/>
                </a:solidFill>
              </a:ln>
            </c:spPr>
          </c:marker>
          <c:cat>
            <c:numRef>
              <c:f>Sheet1!$A$2:$A$14</c:f>
              <c:numCache>
                <c:formatCode>General</c:formatCode>
                <c:ptCount val="13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</c:numCache>
            </c:numRef>
          </c:cat>
          <c:val>
            <c:numRef>
              <c:f>Sheet1!$D$2:$D$14</c:f>
              <c:numCache>
                <c:formatCode>General</c:formatCode>
                <c:ptCount val="13"/>
                <c:pt idx="0">
                  <c:v>1.7</c:v>
                </c:pt>
                <c:pt idx="1">
                  <c:v>0.97</c:v>
                </c:pt>
                <c:pt idx="2">
                  <c:v>0.77</c:v>
                </c:pt>
                <c:pt idx="3">
                  <c:v>0.5</c:v>
                </c:pt>
                <c:pt idx="4">
                  <c:v>0.4</c:v>
                </c:pt>
                <c:pt idx="5">
                  <c:v>0.44</c:v>
                </c:pt>
                <c:pt idx="6">
                  <c:v>0.45</c:v>
                </c:pt>
                <c:pt idx="7">
                  <c:v>0.48</c:v>
                </c:pt>
                <c:pt idx="8">
                  <c:v>0.46</c:v>
                </c:pt>
                <c:pt idx="9">
                  <c:v>0.49</c:v>
                </c:pt>
                <c:pt idx="10">
                  <c:v>0.6</c:v>
                </c:pt>
                <c:pt idx="11">
                  <c:v>0.83</c:v>
                </c:pt>
                <c:pt idx="12">
                  <c:v>1.1200000000000001</c:v>
                </c:pt>
              </c:numCache>
            </c:numRef>
          </c:val>
          <c:smooth val="0"/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40–49 yrs</c:v>
                </c:pt>
              </c:strCache>
            </c:strRef>
          </c:tx>
          <c:spPr>
            <a:ln>
              <a:solidFill>
                <a:schemeClr val="accent3"/>
              </a:solidFill>
            </a:ln>
          </c:spPr>
          <c:marker>
            <c:symbol val="square"/>
            <c:size val="9"/>
            <c:spPr>
              <a:solidFill>
                <a:schemeClr val="accent3"/>
              </a:solidFill>
              <a:ln>
                <a:solidFill>
                  <a:schemeClr val="accent3"/>
                </a:solidFill>
              </a:ln>
            </c:spPr>
          </c:marker>
          <c:cat>
            <c:numRef>
              <c:f>Sheet1!$A$2:$A$14</c:f>
              <c:numCache>
                <c:formatCode>General</c:formatCode>
                <c:ptCount val="13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</c:numCache>
            </c:numRef>
          </c:cat>
          <c:val>
            <c:numRef>
              <c:f>Sheet1!$E$2:$E$14</c:f>
              <c:numCache>
                <c:formatCode>General</c:formatCode>
                <c:ptCount val="13"/>
                <c:pt idx="0">
                  <c:v>2.83</c:v>
                </c:pt>
                <c:pt idx="1">
                  <c:v>1.5</c:v>
                </c:pt>
                <c:pt idx="2">
                  <c:v>0.92</c:v>
                </c:pt>
                <c:pt idx="3">
                  <c:v>0.6</c:v>
                </c:pt>
                <c:pt idx="4">
                  <c:v>0.51</c:v>
                </c:pt>
                <c:pt idx="5">
                  <c:v>0.39</c:v>
                </c:pt>
                <c:pt idx="6">
                  <c:v>0.42</c:v>
                </c:pt>
                <c:pt idx="7">
                  <c:v>0.49</c:v>
                </c:pt>
                <c:pt idx="8">
                  <c:v>0.45</c:v>
                </c:pt>
                <c:pt idx="9">
                  <c:v>0.43</c:v>
                </c:pt>
                <c:pt idx="10">
                  <c:v>0.33</c:v>
                </c:pt>
                <c:pt idx="11">
                  <c:v>0.44</c:v>
                </c:pt>
                <c:pt idx="12">
                  <c:v>0.65</c:v>
                </c:pt>
              </c:numCache>
            </c:numRef>
          </c:val>
          <c:smooth val="0"/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50–59 yrs </c:v>
                </c:pt>
              </c:strCache>
            </c:strRef>
          </c:tx>
          <c:spPr>
            <a:ln>
              <a:solidFill>
                <a:srgbClr val="00B0F0"/>
              </a:solidFill>
            </a:ln>
          </c:spPr>
          <c:marker>
            <c:symbol val="circle"/>
            <c:size val="9"/>
            <c:spPr>
              <a:solidFill>
                <a:srgbClr val="00B0F0"/>
              </a:solidFill>
              <a:ln>
                <a:solidFill>
                  <a:srgbClr val="00B0F0"/>
                </a:solidFill>
              </a:ln>
            </c:spPr>
          </c:marker>
          <c:cat>
            <c:numRef>
              <c:f>Sheet1!$A$2:$A$14</c:f>
              <c:numCache>
                <c:formatCode>General</c:formatCode>
                <c:ptCount val="13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</c:numCache>
            </c:numRef>
          </c:cat>
          <c:val>
            <c:numRef>
              <c:f>Sheet1!$F$2:$F$14</c:f>
              <c:numCache>
                <c:formatCode>General</c:formatCode>
                <c:ptCount val="13"/>
                <c:pt idx="0">
                  <c:v>1.5</c:v>
                </c:pt>
                <c:pt idx="1">
                  <c:v>0.73</c:v>
                </c:pt>
                <c:pt idx="2">
                  <c:v>0.44</c:v>
                </c:pt>
                <c:pt idx="3">
                  <c:v>0.34</c:v>
                </c:pt>
                <c:pt idx="4">
                  <c:v>0.28000000000000003</c:v>
                </c:pt>
                <c:pt idx="5">
                  <c:v>0.23</c:v>
                </c:pt>
                <c:pt idx="6">
                  <c:v>0.28000000000000003</c:v>
                </c:pt>
                <c:pt idx="7">
                  <c:v>0.31</c:v>
                </c:pt>
                <c:pt idx="8">
                  <c:v>0.35</c:v>
                </c:pt>
                <c:pt idx="9">
                  <c:v>0.22</c:v>
                </c:pt>
                <c:pt idx="10">
                  <c:v>0.25</c:v>
                </c:pt>
                <c:pt idx="11">
                  <c:v>0.28999999999999998</c:v>
                </c:pt>
                <c:pt idx="12">
                  <c:v>0.43</c:v>
                </c:pt>
              </c:numCache>
            </c:numRef>
          </c:val>
          <c:smooth val="0"/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≥60 yrs</c:v>
                </c:pt>
              </c:strCache>
            </c:strRef>
          </c:tx>
          <c:spPr>
            <a:ln cap="flat">
              <a:solidFill>
                <a:schemeClr val="tx2"/>
              </a:solidFill>
            </a:ln>
          </c:spPr>
          <c:marker>
            <c:symbol val="plus"/>
            <c:size val="12"/>
            <c:spPr>
              <a:ln>
                <a:solidFill>
                  <a:schemeClr val="tx2"/>
                </a:solidFill>
              </a:ln>
            </c:spPr>
          </c:marker>
          <c:cat>
            <c:numRef>
              <c:f>Sheet1!$A$2:$A$14</c:f>
              <c:numCache>
                <c:formatCode>General</c:formatCode>
                <c:ptCount val="13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</c:numCache>
            </c:numRef>
          </c:cat>
          <c:val>
            <c:numRef>
              <c:f>Sheet1!$G$2:$G$14</c:f>
              <c:numCache>
                <c:formatCode>General</c:formatCode>
                <c:ptCount val="13"/>
                <c:pt idx="0">
                  <c:v>0.6</c:v>
                </c:pt>
                <c:pt idx="1">
                  <c:v>0.28999999999999998</c:v>
                </c:pt>
                <c:pt idx="2">
                  <c:v>0.14000000000000001</c:v>
                </c:pt>
                <c:pt idx="3">
                  <c:v>0.11</c:v>
                </c:pt>
                <c:pt idx="4">
                  <c:v>0.09</c:v>
                </c:pt>
                <c:pt idx="5">
                  <c:v>7.0000000000000007E-2</c:v>
                </c:pt>
                <c:pt idx="6">
                  <c:v>0.09</c:v>
                </c:pt>
                <c:pt idx="7">
                  <c:v>0.08</c:v>
                </c:pt>
                <c:pt idx="8">
                  <c:v>0.09</c:v>
                </c:pt>
                <c:pt idx="9">
                  <c:v>0.04</c:v>
                </c:pt>
                <c:pt idx="10">
                  <c:v>0.05</c:v>
                </c:pt>
                <c:pt idx="11">
                  <c:v>7.0000000000000007E-2</c:v>
                </c:pt>
                <c:pt idx="12">
                  <c:v>0.1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05506304"/>
        <c:axId val="105517056"/>
      </c:lineChart>
      <c:catAx>
        <c:axId val="105506304"/>
        <c:scaling>
          <c:orientation val="minMax"/>
        </c:scaling>
        <c:delete val="0"/>
        <c:axPos val="b"/>
        <c:title>
          <c:tx>
            <c:rich>
              <a:bodyPr anchor="b" anchorCtr="1"/>
              <a:lstStyle/>
              <a:p>
                <a:pPr>
                  <a:defRPr b="0">
                    <a:solidFill>
                      <a:schemeClr val="bg2"/>
                    </a:solidFill>
                  </a:defRPr>
                </a:pPr>
                <a:r>
                  <a:rPr lang="en-US" b="0">
                    <a:solidFill>
                      <a:schemeClr val="bg2"/>
                    </a:solidFill>
                  </a:rPr>
                  <a:t>Year</a:t>
                </a:r>
              </a:p>
            </c:rich>
          </c:tx>
          <c:layout>
            <c:manualLayout>
              <c:xMode val="edge"/>
              <c:yMode val="edge"/>
              <c:x val="0.44601035678334322"/>
              <c:y val="0.92596152043494551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txPr>
          <a:bodyPr rot="-2700000" vert="horz" anchor="t" anchorCtr="1"/>
          <a:lstStyle/>
          <a:p>
            <a:pPr>
              <a:defRPr sz="1300" baseline="0">
                <a:solidFill>
                  <a:schemeClr val="bg2"/>
                </a:solidFill>
              </a:defRPr>
            </a:pPr>
            <a:endParaRPr lang="en-US"/>
          </a:p>
        </c:txPr>
        <c:crossAx val="105517056"/>
        <c:crosses val="autoZero"/>
        <c:auto val="1"/>
        <c:lblAlgn val="ctr"/>
        <c:lblOffset val="100"/>
        <c:tickLblSkip val="2"/>
        <c:tickMarkSkip val="1"/>
        <c:noMultiLvlLbl val="0"/>
      </c:catAx>
      <c:valAx>
        <c:axId val="105517056"/>
        <c:scaling>
          <c:orientation val="minMax"/>
        </c:scaling>
        <c:delete val="0"/>
        <c:axPos val="l"/>
        <c:title>
          <c:tx>
            <c:rich>
              <a:bodyPr/>
              <a:lstStyle/>
              <a:p>
                <a:pPr>
                  <a:defRPr sz="1400" b="0">
                    <a:solidFill>
                      <a:schemeClr val="tx1"/>
                    </a:solidFill>
                  </a:defRPr>
                </a:pPr>
                <a:r>
                  <a:rPr lang="en-US" sz="1400" b="0">
                    <a:solidFill>
                      <a:schemeClr val="tx1"/>
                    </a:solidFill>
                  </a:rPr>
                  <a:t>Reported cases/100,000 population                     </a:t>
                </a:r>
              </a:p>
            </c:rich>
          </c:tx>
          <c:layout>
            <c:manualLayout>
              <c:xMode val="edge"/>
              <c:yMode val="edge"/>
              <c:x val="0"/>
              <c:y val="7.9471784776902893E-2"/>
            </c:manualLayout>
          </c:layout>
          <c:overlay val="0"/>
        </c:title>
        <c:numFmt formatCode="General" sourceLinked="1"/>
        <c:majorTickMark val="out"/>
        <c:minorTickMark val="out"/>
        <c:tickLblPos val="nextTo"/>
        <c:txPr>
          <a:bodyPr rot="0" vert="horz"/>
          <a:lstStyle/>
          <a:p>
            <a:pPr>
              <a:defRPr>
                <a:solidFill>
                  <a:schemeClr val="tx1"/>
                </a:solidFill>
              </a:defRPr>
            </a:pPr>
            <a:endParaRPr lang="en-US"/>
          </a:p>
        </c:txPr>
        <c:crossAx val="105506304"/>
        <c:crosses val="autoZero"/>
        <c:crossBetween val="midCat"/>
      </c:valAx>
      <c:spPr>
        <a:noFill/>
        <a:ln w="25398">
          <a:noFill/>
        </a:ln>
      </c:spPr>
    </c:plotArea>
    <c:legend>
      <c:legendPos val="r"/>
      <c:layout>
        <c:manualLayout>
          <c:xMode val="edge"/>
          <c:yMode val="edge"/>
          <c:x val="0.72138639848236286"/>
          <c:y val="0.10356951122929062"/>
          <c:w val="0.22491386050148146"/>
          <c:h val="0.43367495078740836"/>
        </c:manualLayout>
      </c:layout>
      <c:overlay val="0"/>
      <c:txPr>
        <a:bodyPr/>
        <a:lstStyle/>
        <a:p>
          <a:pPr>
            <a:defRPr>
              <a:solidFill>
                <a:schemeClr val="bg2"/>
              </a:solidFill>
            </a:defRPr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600"/>
      </a:pPr>
      <a:endParaRPr lang="en-US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38475" cy="4621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 eaLnBrk="0" hangingPunct="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9" y="0"/>
            <a:ext cx="3038475" cy="4621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 eaLnBrk="0" hangingPunct="0">
              <a:defRPr sz="1200" smtClean="0"/>
            </a:lvl1pPr>
          </a:lstStyle>
          <a:p>
            <a:pPr>
              <a:defRPr/>
            </a:pPr>
            <a:fld id="{1086E256-2126-4DE5-AAF4-7F421B5FFAC6}" type="datetimeFigureOut">
              <a:rPr lang="en-US"/>
              <a:pPr>
                <a:defRPr/>
              </a:pPr>
              <a:t>8/25/2014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772378"/>
            <a:ext cx="3038475" cy="4621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 eaLnBrk="0" hangingPunct="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9" y="8772378"/>
            <a:ext cx="3038475" cy="4621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 eaLnBrk="0" hangingPunct="0">
              <a:defRPr sz="1200" smtClean="0"/>
            </a:lvl1pPr>
          </a:lstStyle>
          <a:p>
            <a:pPr>
              <a:defRPr/>
            </a:pPr>
            <a:fld id="{6B038FD7-CD25-414F-9901-900948F6F7C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055186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3038475" cy="462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339" y="0"/>
            <a:ext cx="3038475" cy="462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95388" y="692150"/>
            <a:ext cx="4619625" cy="34639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5" y="4387768"/>
            <a:ext cx="5607050" cy="41559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8772378"/>
            <a:ext cx="3038475" cy="462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b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339" y="8772378"/>
            <a:ext cx="3038475" cy="462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="0"/>
            </a:lvl1pPr>
          </a:lstStyle>
          <a:p>
            <a:pPr>
              <a:defRPr/>
            </a:pPr>
            <a:fld id="{C2C9161E-7DF2-4454-994B-BCD73C0062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6554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4720" y="4387136"/>
            <a:ext cx="5140960" cy="4156234"/>
          </a:xfrm>
          <a:noFill/>
          <a:ln/>
        </p:spPr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Prior to 2002, incidence rates for acute hepatitis C decreased for all age groups (with the exception of the 0–19 year age group); rates remained fairly constant for all age groups from 2002 through 2010.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In 2012, the rate of acute hepatitis C increased in every age group when compared with 2010 and 2011, with the largest increases among persons aged 0-19 years (from 0.05 to 0.11 cases per 100,000 population) and 20–29 years (from 0.75 to 1.73 cases per 100,000 population).  When comparing the 2012 hepatitis C rates of all age groups, persons aged 20–29 years had the highest rate (1.73 cases per 100,000 population) and persons aged ≥60 years had the lowest rate (0.10 cases per 100,000 population).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endParaRPr lang="en-US" sz="1200" kern="1200" dirty="0" smtClean="0">
              <a:solidFill>
                <a:schemeClr val="tx1"/>
              </a:solidFill>
              <a:latin typeface="Arial" charset="0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886200"/>
            <a:ext cx="6400800" cy="4572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00" b="1" baseline="0">
                <a:solidFill>
                  <a:schemeClr val="bg2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Presenters Name – Myriad Pro, Bold, 20pt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1371600" y="4267200"/>
            <a:ext cx="6400800" cy="1295400"/>
          </a:xfrm>
          <a:prstGeom prst="rect">
            <a:avLst/>
          </a:prstGeom>
        </p:spPr>
        <p:txBody>
          <a:bodyPr/>
          <a:lstStyle>
            <a:lvl1pPr algn="ctr">
              <a:lnSpc>
                <a:spcPts val="2000"/>
              </a:lnSpc>
              <a:buNone/>
              <a:defRPr sz="18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z="1800" dirty="0" smtClean="0"/>
              <a:t>Title of Presenter –Myriad Pro, 18pt</a:t>
            </a:r>
          </a:p>
          <a:p>
            <a:pPr lvl="0"/>
            <a:endParaRPr lang="en-US" sz="1800" dirty="0" smtClean="0"/>
          </a:p>
          <a:p>
            <a:pPr lvl="0"/>
            <a:r>
              <a:rPr lang="en-US" sz="1800" dirty="0" smtClean="0"/>
              <a:t>Title of Event</a:t>
            </a:r>
          </a:p>
          <a:p>
            <a:pPr lvl="0"/>
            <a:r>
              <a:rPr lang="en-US" sz="1800" dirty="0" smtClean="0"/>
              <a:t>Date of Event</a:t>
            </a:r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981200"/>
            <a:ext cx="8229600" cy="1676400"/>
          </a:xfrm>
          <a:prstGeom prst="rect">
            <a:avLst/>
          </a:prstGeom>
        </p:spPr>
        <p:txBody>
          <a:bodyPr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Title of Presentation – Myriad Pro</a:t>
            </a:r>
            <a:br>
              <a:rPr lang="en-US" dirty="0" smtClean="0"/>
            </a:br>
            <a:r>
              <a:rPr lang="en-US" dirty="0" smtClean="0"/>
              <a:t> Bold, Shadow 28pt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2286000" y="6272784"/>
            <a:ext cx="5105400" cy="18288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Place Descriptor Here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2" hasCustomPrompt="1"/>
          </p:nvPr>
        </p:nvSpPr>
        <p:spPr>
          <a:xfrm>
            <a:off x="2286000" y="6464808"/>
            <a:ext cx="5105400" cy="22860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Place Descriptor Here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endParaRPr lang="en-US" noProof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sic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="b" anchorCtr="0"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Headline – Myriad Pro, Bold, Shadow, 28pt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600201"/>
            <a:ext cx="8229600" cy="4191000"/>
          </a:xfrm>
          <a:prstGeom prst="rect">
            <a:avLst/>
          </a:prstGeo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 baseline="0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 baseline="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5791200"/>
            <a:ext cx="8229600" cy="60960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1100"/>
              </a:lnSpc>
              <a:buNone/>
              <a:defRPr sz="11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*Citations and references – Myriad Pro, 11pt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ata Slide (for content heavy tables and chart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="b" anchorCtr="0"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Headline – Myriad Pro, Bold, Shadow, 28pt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600201"/>
            <a:ext cx="8229600" cy="4191000"/>
          </a:xfrm>
          <a:prstGeom prst="rect">
            <a:avLst/>
          </a:prstGeo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 baseline="0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 baseline="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5791200"/>
            <a:ext cx="8229600" cy="60960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1100"/>
              </a:lnSpc>
              <a:buNone/>
              <a:defRPr sz="11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*Citations and references – Myriad Pro, 11pt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Bad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886200"/>
            <a:ext cx="6400800" cy="4572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00" b="1" baseline="0">
                <a:solidFill>
                  <a:schemeClr val="bg2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Presenters Name – Myriad Pro, Bold, 20pt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1371600" y="4267200"/>
            <a:ext cx="6400800" cy="1295400"/>
          </a:xfrm>
          <a:prstGeom prst="rect">
            <a:avLst/>
          </a:prstGeom>
        </p:spPr>
        <p:txBody>
          <a:bodyPr/>
          <a:lstStyle>
            <a:lvl1pPr algn="ctr">
              <a:lnSpc>
                <a:spcPts val="2000"/>
              </a:lnSpc>
              <a:buNone/>
              <a:defRPr sz="18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z="1800" dirty="0" smtClean="0"/>
              <a:t>Title of Presenter –Myriad Pro, 18pt</a:t>
            </a:r>
          </a:p>
          <a:p>
            <a:pPr lvl="0"/>
            <a:endParaRPr lang="en-US" sz="1800" dirty="0" smtClean="0"/>
          </a:p>
          <a:p>
            <a:pPr lvl="0"/>
            <a:r>
              <a:rPr lang="en-US" sz="1800" dirty="0" smtClean="0"/>
              <a:t>Title of Event</a:t>
            </a:r>
          </a:p>
          <a:p>
            <a:pPr lvl="0"/>
            <a:r>
              <a:rPr lang="en-US" sz="1800" dirty="0" smtClean="0"/>
              <a:t>Date of Event</a:t>
            </a:r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981200"/>
            <a:ext cx="8229600" cy="1676400"/>
          </a:xfrm>
          <a:prstGeom prst="rect">
            <a:avLst/>
          </a:prstGeom>
        </p:spPr>
        <p:txBody>
          <a:bodyPr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Title of Presentation – Myriad Pro</a:t>
            </a:r>
            <a:br>
              <a:rPr lang="en-US" dirty="0" smtClean="0"/>
            </a:br>
            <a:r>
              <a:rPr lang="en-US" dirty="0" smtClean="0"/>
              <a:t> Bold, Shadow 28pt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sic Content Bad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="b" anchorCtr="0"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Headline – Myriad Pro, Bold, Shadow, 28pt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600201"/>
            <a:ext cx="8229600" cy="4191000"/>
          </a:xfrm>
          <a:prstGeom prst="rect">
            <a:avLst/>
          </a:prstGeo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 baseline="0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 baseline="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5791200"/>
            <a:ext cx="6705600" cy="60960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1100"/>
              </a:lnSpc>
              <a:buNone/>
              <a:defRPr sz="11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*Citations and references – Myriad Pro, 11pt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lnSpc>
                <a:spcPts val="3800"/>
              </a:lnSpc>
              <a:defRPr sz="3600" b="1" cap="all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Section Header</a:t>
            </a:r>
            <a:br>
              <a:rPr lang="en-US" dirty="0" smtClean="0"/>
            </a:br>
            <a:r>
              <a:rPr lang="en-US" dirty="0" smtClean="0"/>
              <a:t>Myriad Pro, bold, shadow, 36pt 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lnSpc>
                <a:spcPts val="2200"/>
              </a:lnSpc>
              <a:buNone/>
              <a:defRPr sz="2000" baseline="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Subhead – Myriad Pro, 20pt</a:t>
            </a:r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Header – Myriad Pro, bold, shadow, 20pt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575050" y="273051"/>
            <a:ext cx="5111750" cy="5518150"/>
          </a:xfrm>
          <a:prstGeom prst="rect">
            <a:avLst/>
          </a:prstGeom>
        </p:spPr>
        <p:txBody>
          <a:bodyPr anchor="ctr" anchorCtr="0"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457200" y="1435101"/>
            <a:ext cx="3008313" cy="435609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aseline="0">
                <a:solidFill>
                  <a:schemeClr val="bg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Paragraph of type</a:t>
            </a:r>
          </a:p>
          <a:p>
            <a:pPr lvl="0"/>
            <a:r>
              <a:rPr lang="en-US" dirty="0" smtClean="0"/>
              <a:t>Myriad Pro, 14pt</a:t>
            </a:r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5791200"/>
            <a:ext cx="8229600" cy="60960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1100"/>
              </a:lnSpc>
              <a:buNone/>
              <a:defRPr sz="11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*Citations and references – Myriad Pro, 11pt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Photo Title – Myriad Pro, Bold, Shadow, 20pt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ln w="25400">
            <a:solidFill>
              <a:schemeClr val="bg2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aseline="0">
                <a:solidFill>
                  <a:schemeClr val="bg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Caption or credits for photo – Myriad Pro, 14pt</a:t>
            </a:r>
          </a:p>
        </p:txBody>
      </p: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los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1981200"/>
            <a:ext cx="6400800" cy="20574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800" b="1" baseline="0">
                <a:solidFill>
                  <a:schemeClr val="bg2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Closing– Myriad Pro, Bold, 28pt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371600" y="4706034"/>
            <a:ext cx="5943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1600 Clifton Road NE, Atlanta, GA 30333</a:t>
            </a:r>
          </a:p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Telephone, 1-800-CDC-INFO (232-4636)/TTY: 1-888-232-6348</a:t>
            </a:r>
          </a:p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E-mail: cdcinfo@cdc.gov 	Web: www.cdc.gov</a:t>
            </a:r>
          </a:p>
        </p:txBody>
      </p:sp>
      <p:sp>
        <p:nvSpPr>
          <p:cNvPr id="10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2286000" y="6272784"/>
            <a:ext cx="5105400" cy="18288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Place Descriptor Here</a:t>
            </a:r>
            <a:endParaRPr lang="en-US" dirty="0"/>
          </a:p>
        </p:txBody>
      </p:sp>
      <p:sp>
        <p:nvSpPr>
          <p:cNvPr id="12" name="Text Placeholder 6"/>
          <p:cNvSpPr>
            <a:spLocks noGrp="1"/>
          </p:cNvSpPr>
          <p:nvPr>
            <p:ph type="body" sz="quarter" idx="12" hasCustomPrompt="1"/>
          </p:nvPr>
        </p:nvSpPr>
        <p:spPr>
          <a:xfrm>
            <a:off x="2286000" y="6464808"/>
            <a:ext cx="5105400" cy="22860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Place Descriptor Here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1371600" y="4432012"/>
            <a:ext cx="6400800" cy="2923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300" b="0" dirty="0" smtClean="0">
                <a:solidFill>
                  <a:schemeClr val="tx2"/>
                </a:solidFill>
                <a:latin typeface="+mj-lt"/>
              </a:rPr>
              <a:t>For more information please contact Centers for Disease Control and Prevention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371600" y="4706034"/>
            <a:ext cx="5943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1600 Clifton Road NE, Atlanta, GA 30333</a:t>
            </a:r>
          </a:p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Telephone, 1-800-CDC-INFO (232-4636)/TTY: 1-888-232-6348</a:t>
            </a:r>
          </a:p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E-mail: cdcinfo@cdc.gov 	Web: www.cdc.gov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371600" y="5421868"/>
            <a:ext cx="59436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900" b="0" dirty="0" smtClean="0">
                <a:solidFill>
                  <a:schemeClr val="tx2"/>
                </a:solidFill>
                <a:latin typeface="+mj-lt"/>
              </a:rPr>
              <a:t>The findings</a:t>
            </a:r>
            <a:r>
              <a:rPr lang="en-US" sz="900" b="0" baseline="0" dirty="0" smtClean="0">
                <a:solidFill>
                  <a:schemeClr val="tx2"/>
                </a:solidFill>
                <a:latin typeface="+mj-lt"/>
              </a:rPr>
              <a:t> and conclusions in this report are those of the authors and do not necessarily represent the official position of the Centers for Disease Control and Prevention.</a:t>
            </a:r>
            <a:endParaRPr lang="en-US" sz="900" b="0" dirty="0" smtClean="0">
              <a:solidFill>
                <a:schemeClr val="tx2"/>
              </a:solidFill>
              <a:latin typeface="+mj-lt"/>
            </a:endParaRPr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</p:sldLayoutIdLst>
  <p:transition>
    <p:fade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/>
          </p:cNvSpPr>
          <p:nvPr>
            <p:ph type="title" idx="4294967295"/>
          </p:nvPr>
        </p:nvSpPr>
        <p:spPr>
          <a:xfrm>
            <a:off x="462776" y="304800"/>
            <a:ext cx="8229600" cy="1066800"/>
          </a:xfrm>
          <a:prstGeom prst="rect">
            <a:avLst/>
          </a:prstGeom>
        </p:spPr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n-US" sz="2800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Arial" charset="0"/>
              </a:rPr>
              <a:t>Figure 4.2. Incidence of acute hepatitis </a:t>
            </a:r>
            <a:r>
              <a:rPr lang="en-US" sz="28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Arial" charset="0"/>
              </a:rPr>
              <a:t>C,</a:t>
            </a:r>
            <a:r>
              <a:rPr lang="en-US" sz="2800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Arial" charset="0"/>
              </a:rPr>
              <a:t/>
            </a:r>
            <a:br>
              <a:rPr lang="en-US" sz="2800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Arial" charset="0"/>
              </a:rPr>
            </a:br>
            <a:r>
              <a:rPr lang="en-US" sz="2800" b="1" dirty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Arial" charset="0"/>
              </a:rPr>
              <a:t> by age group — United States, </a:t>
            </a:r>
            <a:r>
              <a:rPr lang="en-US" sz="28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Arial" charset="0"/>
              </a:rPr>
              <a:t>2000–2012</a:t>
            </a:r>
          </a:p>
        </p:txBody>
      </p:sp>
      <p:graphicFrame>
        <p:nvGraphicFramePr>
          <p:cNvPr id="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99076128"/>
              </p:ext>
            </p:extLst>
          </p:nvPr>
        </p:nvGraphicFramePr>
        <p:xfrm>
          <a:off x="533400" y="1295400"/>
          <a:ext cx="826477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381000" y="6096000"/>
            <a:ext cx="830580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en-US" sz="1000" b="0" dirty="0">
                <a:solidFill>
                  <a:schemeClr val="bg2"/>
                </a:solidFill>
                <a:latin typeface="+mn-lt"/>
                <a:cs typeface="Arial" charset="0"/>
              </a:rPr>
              <a:t>Source: National </a:t>
            </a:r>
            <a:r>
              <a:rPr lang="en-US" sz="1000" b="0" dirty="0" err="1">
                <a:solidFill>
                  <a:schemeClr val="bg2"/>
                </a:solidFill>
                <a:latin typeface="+mn-lt"/>
                <a:cs typeface="Arial" charset="0"/>
              </a:rPr>
              <a:t>Notifiable</a:t>
            </a:r>
            <a:r>
              <a:rPr lang="en-US" sz="1000" b="0" dirty="0">
                <a:solidFill>
                  <a:schemeClr val="bg2"/>
                </a:solidFill>
                <a:latin typeface="+mn-lt"/>
                <a:cs typeface="Arial" charset="0"/>
              </a:rPr>
              <a:t> Diseases Surveillance System (NNDSS)</a:t>
            </a:r>
          </a:p>
        </p:txBody>
      </p:sp>
    </p:spTree>
    <p:extLst>
      <p:ext uri="{BB962C8B-B14F-4D97-AF65-F5344CB8AC3E}">
        <p14:creationId xmlns:p14="http://schemas.microsoft.com/office/powerpoint/2010/main" val="3718315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NCHHSTP_PPT_dark(">
  <a:themeElements>
    <a:clrScheme name="NCBDD Dark PPT Colors">
      <a:dk1>
        <a:srgbClr val="FFC000"/>
      </a:dk1>
      <a:lt1>
        <a:srgbClr val="0F56DC"/>
      </a:lt1>
      <a:dk2>
        <a:srgbClr val="FFFFFF"/>
      </a:dk2>
      <a:lt2>
        <a:srgbClr val="FFFFFF"/>
      </a:lt2>
      <a:accent1>
        <a:srgbClr val="7CA295"/>
      </a:accent1>
      <a:accent2>
        <a:srgbClr val="8A343D"/>
      </a:accent2>
      <a:accent3>
        <a:srgbClr val="6639B7"/>
      </a:accent3>
      <a:accent4>
        <a:srgbClr val="D47B22"/>
      </a:accent4>
      <a:accent5>
        <a:srgbClr val="EAAB00"/>
      </a:accent5>
      <a:accent6>
        <a:srgbClr val="7F7F7F"/>
      </a:accent6>
      <a:hlink>
        <a:srgbClr val="007D57"/>
      </a:hlink>
      <a:folHlink>
        <a:srgbClr val="FFFFFF"/>
      </a:folHlink>
    </a:clrScheme>
    <a:fontScheme name="CDC Myriad Web Pro">
      <a:majorFont>
        <a:latin typeface="Myriad Web Pro"/>
        <a:ea typeface=""/>
        <a:cs typeface=""/>
      </a:majorFont>
      <a:minorFont>
        <a:latin typeface="Myriad Web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12475</TotalTime>
  <Words>159</Words>
  <Application>Microsoft Office PowerPoint</Application>
  <PresentationFormat>On-screen Show (4:3)</PresentationFormat>
  <Paragraphs>6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NCHHSTP_PPT_dark(</vt:lpstr>
      <vt:lpstr>Figure 4.2. Incidence of acute hepatitis C,  by age group — United States, 2000–2012</vt:lpstr>
    </vt:vector>
  </TitlesOfParts>
  <Company>ITSO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hdn0</dc:creator>
  <cp:lastModifiedBy>CDC User</cp:lastModifiedBy>
  <cp:revision>350</cp:revision>
  <cp:lastPrinted>2013-03-26T13:45:08Z</cp:lastPrinted>
  <dcterms:created xsi:type="dcterms:W3CDTF">2010-03-26T18:21:29Z</dcterms:created>
  <dcterms:modified xsi:type="dcterms:W3CDTF">2014-08-25T17:55:34Z</dcterms:modified>
</cp:coreProperties>
</file>