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3"/>
  </p:notesMasterIdLst>
  <p:handoutMasterIdLst>
    <p:handoutMasterId r:id="rId4"/>
  </p:handoutMasterIdLst>
  <p:sldIdLst>
    <p:sldId id="295" r:id="rId2"/>
  </p:sldIdLst>
  <p:sldSz cx="9144000" cy="6858000" type="screen4x3"/>
  <p:notesSz cx="7010400" cy="9236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022C5E"/>
    <a:srgbClr val="F2A596"/>
    <a:srgbClr val="5AA545"/>
    <a:srgbClr val="E8ED1F"/>
    <a:srgbClr val="18BA20"/>
    <a:srgbClr val="6AB69E"/>
    <a:srgbClr val="488DB8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718" autoAdjust="0"/>
    <p:restoredTop sz="62594" autoAdjust="0"/>
  </p:normalViewPr>
  <p:slideViewPr>
    <p:cSldViewPr>
      <p:cViewPr varScale="1">
        <p:scale>
          <a:sx n="68" d="100"/>
          <a:sy n="68" d="100"/>
        </p:scale>
        <p:origin x="-150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258307555305585"/>
          <c:y val="4.6255506607928945E-2"/>
          <c:w val="0.82536534495688041"/>
          <c:h val="0.78752286645988878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Reported Acute Cases </c:v>
                </c:pt>
              </c:strCache>
            </c:strRef>
          </c:tx>
          <c:cat>
            <c:numRef>
              <c:f>Sheet1!$A$2:$A$14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Sheet1!$B$2:$B$14</c:f>
              <c:numCache>
                <c:formatCode>#,##0</c:formatCode>
                <c:ptCount val="13"/>
                <c:pt idx="0" formatCode="General">
                  <c:v>3197</c:v>
                </c:pt>
                <c:pt idx="1">
                  <c:v>1640</c:v>
                </c:pt>
                <c:pt idx="2">
                  <c:v>1223</c:v>
                </c:pt>
                <c:pt idx="3" formatCode="General">
                  <c:v>891</c:v>
                </c:pt>
                <c:pt idx="4" formatCode="General">
                  <c:v>758</c:v>
                </c:pt>
                <c:pt idx="5" formatCode="General">
                  <c:v>694</c:v>
                </c:pt>
                <c:pt idx="6" formatCode="General">
                  <c:v>802</c:v>
                </c:pt>
                <c:pt idx="7" formatCode="General">
                  <c:v>849</c:v>
                </c:pt>
                <c:pt idx="8" formatCode="General">
                  <c:v>878</c:v>
                </c:pt>
                <c:pt idx="9" formatCode="General">
                  <c:v>781</c:v>
                </c:pt>
                <c:pt idx="10">
                  <c:v>850</c:v>
                </c:pt>
                <c:pt idx="11">
                  <c:v>1229</c:v>
                </c:pt>
                <c:pt idx="12" formatCode="General">
                  <c:v>1778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6674560"/>
        <c:axId val="96676480"/>
      </c:lineChart>
      <c:catAx>
        <c:axId val="9667456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400" b="0" i="0" u="none" strike="noStrike" baseline="0">
                    <a:solidFill>
                      <a:schemeClr val="bg2"/>
                    </a:solidFill>
                    <a:latin typeface="+mn-lt"/>
                    <a:ea typeface="Calibri"/>
                    <a:cs typeface="Calibri"/>
                  </a:defRPr>
                </a:pPr>
                <a:r>
                  <a:rPr lang="en-US" sz="1400" b="0">
                    <a:solidFill>
                      <a:schemeClr val="bg2"/>
                    </a:solidFill>
                    <a:latin typeface="+mn-lt"/>
                  </a:rPr>
                  <a:t>Year</a:t>
                </a:r>
              </a:p>
            </c:rich>
          </c:tx>
          <c:layout>
            <c:manualLayout>
              <c:xMode val="edge"/>
              <c:yMode val="edge"/>
              <c:x val="0.48332642013498844"/>
              <c:y val="0.9349608349737536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-2700000" vert="horz"/>
          <a:lstStyle/>
          <a:p>
            <a:pPr>
              <a:defRPr sz="1400" baseline="0">
                <a:solidFill>
                  <a:schemeClr val="bg2"/>
                </a:solidFill>
              </a:defRPr>
            </a:pPr>
            <a:endParaRPr lang="en-US"/>
          </a:p>
        </c:txPr>
        <c:crossAx val="96676480"/>
        <c:crosses val="autoZero"/>
        <c:auto val="1"/>
        <c:lblAlgn val="ctr"/>
        <c:lblOffset val="100"/>
        <c:tickLblSkip val="2"/>
        <c:tickMarkSkip val="1"/>
        <c:noMultiLvlLbl val="0"/>
      </c:catAx>
      <c:valAx>
        <c:axId val="96676480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sz="1400" b="0" i="0" u="none" strike="noStrike" baseline="0">
                    <a:solidFill>
                      <a:schemeClr val="tx1"/>
                    </a:solidFill>
                    <a:latin typeface="+mn-lt"/>
                    <a:ea typeface="Arial"/>
                    <a:cs typeface="Arial"/>
                  </a:defRPr>
                </a:pPr>
                <a:r>
                  <a:rPr lang="en-US" sz="1400" b="0" i="0" u="none" strike="noStrike" baseline="0" dirty="0" smtClean="0">
                    <a:solidFill>
                      <a:schemeClr val="tx1"/>
                    </a:solidFill>
                    <a:latin typeface="+mn-lt"/>
                  </a:rPr>
                  <a:t>Number of cases</a:t>
                </a:r>
                <a:endParaRPr lang="en-US" sz="1400" b="0" i="0" u="none" strike="noStrike" baseline="0" dirty="0">
                  <a:solidFill>
                    <a:schemeClr val="tx1"/>
                  </a:solidFill>
                  <a:latin typeface="+mn-lt"/>
                </a:endParaRPr>
              </a:p>
            </c:rich>
          </c:tx>
          <c:layout>
            <c:manualLayout>
              <c:xMode val="edge"/>
              <c:yMode val="edge"/>
              <c:x val="0"/>
              <c:y val="0.2689751615053334"/>
            </c:manualLayout>
          </c:layout>
          <c:overlay val="0"/>
        </c:title>
        <c:numFmt formatCode="#,##0" sourceLinked="0"/>
        <c:majorTickMark val="out"/>
        <c:minorTickMark val="out"/>
        <c:tickLblPos val="nextTo"/>
        <c:txPr>
          <a:bodyPr rot="0" vert="horz"/>
          <a:lstStyle/>
          <a:p>
            <a:pPr>
              <a:defRPr sz="1600">
                <a:solidFill>
                  <a:schemeClr val="tx1"/>
                </a:solidFill>
              </a:defRPr>
            </a:pPr>
            <a:endParaRPr lang="en-US"/>
          </a:p>
        </c:txPr>
        <c:crossAx val="96674560"/>
        <c:crosses val="autoZero"/>
        <c:crossBetween val="midCat"/>
      </c:valAx>
      <c:spPr>
        <a:noFill/>
        <a:ln w="25398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475" cy="4621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9" y="0"/>
            <a:ext cx="3038475" cy="4621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1086E256-2126-4DE5-AAF4-7F421B5FFAC6}" type="datetimeFigureOut">
              <a:rPr lang="en-US"/>
              <a:pPr>
                <a:defRPr/>
              </a:pPr>
              <a:t>8/25/2014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772378"/>
            <a:ext cx="3038475" cy="4621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9" y="8772378"/>
            <a:ext cx="3038475" cy="4621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6B038FD7-CD25-414F-9901-900948F6F7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5518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38475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9" y="0"/>
            <a:ext cx="3038475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5388" y="692150"/>
            <a:ext cx="4619625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387768"/>
            <a:ext cx="5607050" cy="41559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772378"/>
            <a:ext cx="3038475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9" y="8772378"/>
            <a:ext cx="3038475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fld id="{C2C9161E-7DF2-4454-994B-BCD73C006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55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387136"/>
            <a:ext cx="5140960" cy="4156234"/>
          </a:xfrm>
          <a:noFill/>
          <a:ln/>
        </p:spPr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The number of reported cases of acute hepatitis C declined rapidly until 2003 and remained steady until 2010.  However, from 2010 to 2011 there was a 45% increase in the number of reported hepatitis C (from 850 to 1,229 cases) and another 45% increase from 2011 to 2012 (from 1,229 to 1,778 cases), representing a 75% increase from 2010-2012. </a:t>
            </a:r>
            <a:endParaRPr lang="en-US" sz="1200" kern="1200" dirty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ta Slide (for content heavy tables and chart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Bad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 Bad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6705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3800"/>
              </a:lnSpc>
              <a:defRPr sz="3600" b="1" cap="all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Section Header</a:t>
            </a:r>
            <a:br>
              <a:rPr lang="en-US" dirty="0" smtClean="0"/>
            </a:br>
            <a:r>
              <a:rPr lang="en-US" dirty="0" smtClean="0"/>
              <a:t>Myriad Pro, bold, shadow, 36pt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ts val="22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Subhead – Myriad Pro, 20pt</a:t>
            </a:r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Header – Myriad Pro, bold, shadow, 20pt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75050" y="273051"/>
            <a:ext cx="5111750" cy="5518150"/>
          </a:xfrm>
          <a:prstGeom prst="rect">
            <a:avLst/>
          </a:prstGeom>
        </p:spPr>
        <p:txBody>
          <a:bodyPr anchor="ctr" anchorCtr="0"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1"/>
            <a:ext cx="3008313" cy="43560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Paragraph of type</a:t>
            </a:r>
          </a:p>
          <a:p>
            <a:pPr lvl="0"/>
            <a:r>
              <a:rPr lang="en-US" dirty="0" smtClean="0"/>
              <a:t>Myriad Pro, 14pt</a:t>
            </a: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Photo Title – Myriad Pro, Bold, Shadow, 20pt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ln w="25400">
            <a:solidFill>
              <a:schemeClr val="bg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Caption or credits for photo – Myriad Pro, 14pt</a:t>
            </a: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1981200"/>
            <a:ext cx="6400800" cy="2057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Closing– Myriad Pro, Bold, 28pt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371600" y="4432012"/>
            <a:ext cx="6400800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300" b="0" dirty="0" smtClean="0">
                <a:solidFill>
                  <a:schemeClr val="tx2"/>
                </a:solidFill>
                <a:latin typeface="+mj-lt"/>
              </a:rPr>
              <a:t>For more information please contact Centers for Disease Control and Prevention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71600" y="5421868"/>
            <a:ext cx="5943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900" b="0" dirty="0" smtClean="0">
                <a:solidFill>
                  <a:schemeClr val="tx2"/>
                </a:solidFill>
                <a:latin typeface="+mj-lt"/>
              </a:rPr>
              <a:t>The findings</a:t>
            </a:r>
            <a:r>
              <a:rPr lang="en-US" sz="900" b="0" baseline="0" dirty="0" smtClean="0">
                <a:solidFill>
                  <a:schemeClr val="tx2"/>
                </a:solidFill>
                <a:latin typeface="+mj-lt"/>
              </a:rPr>
              <a:t> and conclusions in this report are those of the authors and do not necessarily represent the official position of the Centers for Disease Control and Prevention.</a:t>
            </a:r>
            <a:endParaRPr lang="en-US" sz="900" b="0" dirty="0" smtClean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228600" y="304800"/>
            <a:ext cx="8915400" cy="914400"/>
          </a:xfrm>
          <a:prstGeom prst="rect">
            <a:avLst/>
          </a:prstGeo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800" b="1" dirty="0">
                <a:ln w="1143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charset="0"/>
              </a:rPr>
              <a:t>Figure 4.1. Reported </a:t>
            </a:r>
            <a:r>
              <a:rPr lang="en-US" sz="2800" b="1" dirty="0" smtClean="0">
                <a:ln w="1143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charset="0"/>
              </a:rPr>
              <a:t>number </a:t>
            </a:r>
            <a:r>
              <a:rPr lang="en-US" sz="2800" b="1" dirty="0">
                <a:ln w="1143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charset="0"/>
              </a:rPr>
              <a:t>of acute</a:t>
            </a:r>
            <a:br>
              <a:rPr lang="en-US" sz="2800" b="1" dirty="0">
                <a:ln w="1143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charset="0"/>
              </a:rPr>
            </a:br>
            <a:r>
              <a:rPr lang="en-US" sz="2800" b="1" dirty="0">
                <a:ln w="1143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charset="0"/>
              </a:rPr>
              <a:t>hepatitis C cases — United States, </a:t>
            </a:r>
            <a:r>
              <a:rPr lang="en-US" sz="2800" b="1" dirty="0" smtClean="0">
                <a:ln w="1143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charset="0"/>
              </a:rPr>
              <a:t>2000–2012</a:t>
            </a: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8770753"/>
              </p:ext>
            </p:extLst>
          </p:nvPr>
        </p:nvGraphicFramePr>
        <p:xfrm>
          <a:off x="381000" y="1197429"/>
          <a:ext cx="8382000" cy="50318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381000" y="6229290"/>
            <a:ext cx="7467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 smtClean="0">
                <a:solidFill>
                  <a:schemeClr val="bg2"/>
                </a:solidFill>
                <a:latin typeface="+mn-lt"/>
                <a:cs typeface="Arial" charset="0"/>
              </a:rPr>
              <a:t>Source</a:t>
            </a:r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: National Notifiable Diseases Surveillance System (NNDSS)</a:t>
            </a:r>
          </a:p>
          <a:p>
            <a:pPr eaLnBrk="0" hangingPunct="0"/>
            <a:endParaRPr lang="en-US" sz="1000" b="0" dirty="0">
              <a:solidFill>
                <a:schemeClr val="bg2"/>
              </a:solidFill>
              <a:latin typeface="+mn-lt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3271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CHHSTP_PPT_dark(">
  <a:themeElements>
    <a:clrScheme name="NCBDD Dark PPT Colors">
      <a:dk1>
        <a:srgbClr val="FFC000"/>
      </a:dk1>
      <a:lt1>
        <a:srgbClr val="0F56DC"/>
      </a:lt1>
      <a:dk2>
        <a:srgbClr val="FFFFFF"/>
      </a:dk2>
      <a:lt2>
        <a:srgbClr val="FFFFFF"/>
      </a:lt2>
      <a:accent1>
        <a:srgbClr val="7CA295"/>
      </a:accent1>
      <a:accent2>
        <a:srgbClr val="8A343D"/>
      </a:accent2>
      <a:accent3>
        <a:srgbClr val="6639B7"/>
      </a:accent3>
      <a:accent4>
        <a:srgbClr val="D47B22"/>
      </a:accent4>
      <a:accent5>
        <a:srgbClr val="EAAB00"/>
      </a:accent5>
      <a:accent6>
        <a:srgbClr val="7F7F7F"/>
      </a:accent6>
      <a:hlink>
        <a:srgbClr val="007D57"/>
      </a:hlink>
      <a:folHlink>
        <a:srgbClr val="FFFFFF"/>
      </a:folHlink>
    </a:clrScheme>
    <a:fontScheme name="CDC Myriad Web Pro">
      <a:majorFont>
        <a:latin typeface="Myriad Web Pro"/>
        <a:ea typeface=""/>
        <a:cs typeface=""/>
      </a:majorFont>
      <a:minorFont>
        <a:latin typeface="Myriad Web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12475</TotalTime>
  <Words>90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NCHHSTP_PPT_dark(</vt:lpstr>
      <vt:lpstr>Figure 4.1. Reported number of acute hepatitis C cases — United States, 2000–2012</vt:lpstr>
    </vt:vector>
  </TitlesOfParts>
  <Company>ITSO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hdn0</dc:creator>
  <cp:lastModifiedBy>CDC User</cp:lastModifiedBy>
  <cp:revision>349</cp:revision>
  <cp:lastPrinted>2013-03-26T13:45:08Z</cp:lastPrinted>
  <dcterms:created xsi:type="dcterms:W3CDTF">2010-03-26T18:21:29Z</dcterms:created>
  <dcterms:modified xsi:type="dcterms:W3CDTF">2014-08-25T17:55:15Z</dcterms:modified>
</cp:coreProperties>
</file>