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95" r:id="rId2"/>
    <p:sldId id="293" r:id="rId3"/>
    <p:sldId id="297" r:id="rId4"/>
    <p:sldId id="296" r:id="rId5"/>
    <p:sldId id="288" r:id="rId6"/>
    <p:sldId id="292" r:id="rId7"/>
    <p:sldId id="289" r:id="rId8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62594" autoAdjust="0"/>
  </p:normalViewPr>
  <p:slideViewPr>
    <p:cSldViewPr>
      <p:cViewPr varScale="1">
        <p:scale>
          <a:sx n="61" d="100"/>
          <a:sy n="61" d="100"/>
        </p:scale>
        <p:origin x="-137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58307555305585"/>
          <c:y val="4.6255506607928945E-2"/>
          <c:w val="0.82536534495688041"/>
          <c:h val="0.7875228664598887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#,##0</c:formatCode>
                <c:ptCount val="13"/>
                <c:pt idx="0" formatCode="General">
                  <c:v>3197</c:v>
                </c:pt>
                <c:pt idx="1">
                  <c:v>1640</c:v>
                </c:pt>
                <c:pt idx="2">
                  <c:v>1223</c:v>
                </c:pt>
                <c:pt idx="3" formatCode="General">
                  <c:v>891</c:v>
                </c:pt>
                <c:pt idx="4" formatCode="General">
                  <c:v>758</c:v>
                </c:pt>
                <c:pt idx="5" formatCode="General">
                  <c:v>694</c:v>
                </c:pt>
                <c:pt idx="6" formatCode="General">
                  <c:v>802</c:v>
                </c:pt>
                <c:pt idx="7" formatCode="General">
                  <c:v>849</c:v>
                </c:pt>
                <c:pt idx="8" formatCode="General">
                  <c:v>878</c:v>
                </c:pt>
                <c:pt idx="9" formatCode="General">
                  <c:v>781</c:v>
                </c:pt>
                <c:pt idx="10">
                  <c:v>850</c:v>
                </c:pt>
                <c:pt idx="11">
                  <c:v>1229</c:v>
                </c:pt>
                <c:pt idx="12" formatCode="General">
                  <c:v>1778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71712"/>
        <c:axId val="36777984"/>
      </c:lineChart>
      <c:catAx>
        <c:axId val="367717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 b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32642013498844"/>
              <c:y val="0.934960834973753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400" baseline="0">
                <a:solidFill>
                  <a:schemeClr val="bg2"/>
                </a:solidFill>
              </a:defRPr>
            </a:pPr>
            <a:endParaRPr lang="en-US"/>
          </a:p>
        </c:txPr>
        <c:crossAx val="3677798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677798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Number of cases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0.2689751615053334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36771712"/>
        <c:crosses val="autoZero"/>
        <c:crossBetween val="midCat"/>
      </c:valAx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7"/>
          <c:y val="4.6255506607928945E-2"/>
          <c:w val="0.86396509646822428"/>
          <c:h val="0.7875228664598891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0.11</c:v>
                </c:pt>
                <c:pt idx="1">
                  <c:v>0.08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0.06</c:v>
                </c:pt>
                <c:pt idx="5">
                  <c:v>0.06</c:v>
                </c:pt>
                <c:pt idx="6">
                  <c:v>0.06</c:v>
                </c:pt>
                <c:pt idx="7">
                  <c:v>0.06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1">
                  <c:v>0.1</c:v>
                </c:pt>
                <c:pt idx="12">
                  <c:v>0.11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20–29 yrs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0.79</c:v>
                </c:pt>
                <c:pt idx="1">
                  <c:v>0.53</c:v>
                </c:pt>
                <c:pt idx="2">
                  <c:v>0.56000000000000005</c:v>
                </c:pt>
                <c:pt idx="3">
                  <c:v>0.5</c:v>
                </c:pt>
                <c:pt idx="4">
                  <c:v>0.4</c:v>
                </c:pt>
                <c:pt idx="5">
                  <c:v>0.4</c:v>
                </c:pt>
                <c:pt idx="6">
                  <c:v>0.52</c:v>
                </c:pt>
                <c:pt idx="7">
                  <c:v>0.54</c:v>
                </c:pt>
                <c:pt idx="8">
                  <c:v>0.62</c:v>
                </c:pt>
                <c:pt idx="9">
                  <c:v>0.66</c:v>
                </c:pt>
                <c:pt idx="10">
                  <c:v>0.75</c:v>
                </c:pt>
                <c:pt idx="11">
                  <c:v>1.18</c:v>
                </c:pt>
                <c:pt idx="12">
                  <c:v>1.73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1.7</c:v>
                </c:pt>
                <c:pt idx="1">
                  <c:v>0.97</c:v>
                </c:pt>
                <c:pt idx="2">
                  <c:v>0.77</c:v>
                </c:pt>
                <c:pt idx="3">
                  <c:v>0.5</c:v>
                </c:pt>
                <c:pt idx="4">
                  <c:v>0.4</c:v>
                </c:pt>
                <c:pt idx="5">
                  <c:v>0.44</c:v>
                </c:pt>
                <c:pt idx="6">
                  <c:v>0.45</c:v>
                </c:pt>
                <c:pt idx="7">
                  <c:v>0.48</c:v>
                </c:pt>
                <c:pt idx="8">
                  <c:v>0.46</c:v>
                </c:pt>
                <c:pt idx="9">
                  <c:v>0.49</c:v>
                </c:pt>
                <c:pt idx="10">
                  <c:v>0.6</c:v>
                </c:pt>
                <c:pt idx="11">
                  <c:v>0.83</c:v>
                </c:pt>
                <c:pt idx="12">
                  <c:v>1.1200000000000001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2.83</c:v>
                </c:pt>
                <c:pt idx="1">
                  <c:v>1.5</c:v>
                </c:pt>
                <c:pt idx="2">
                  <c:v>0.92</c:v>
                </c:pt>
                <c:pt idx="3">
                  <c:v>0.6</c:v>
                </c:pt>
                <c:pt idx="4">
                  <c:v>0.51</c:v>
                </c:pt>
                <c:pt idx="5">
                  <c:v>0.39</c:v>
                </c:pt>
                <c:pt idx="6">
                  <c:v>0.42</c:v>
                </c:pt>
                <c:pt idx="7">
                  <c:v>0.49</c:v>
                </c:pt>
                <c:pt idx="8">
                  <c:v>0.45</c:v>
                </c:pt>
                <c:pt idx="9">
                  <c:v>0.43</c:v>
                </c:pt>
                <c:pt idx="10">
                  <c:v>0.33</c:v>
                </c:pt>
                <c:pt idx="11">
                  <c:v>0.44</c:v>
                </c:pt>
                <c:pt idx="12">
                  <c:v>0.65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9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1.5</c:v>
                </c:pt>
                <c:pt idx="1">
                  <c:v>0.73</c:v>
                </c:pt>
                <c:pt idx="2">
                  <c:v>0.44</c:v>
                </c:pt>
                <c:pt idx="3">
                  <c:v>0.34</c:v>
                </c:pt>
                <c:pt idx="4">
                  <c:v>0.28000000000000003</c:v>
                </c:pt>
                <c:pt idx="5">
                  <c:v>0.23</c:v>
                </c:pt>
                <c:pt idx="6">
                  <c:v>0.28000000000000003</c:v>
                </c:pt>
                <c:pt idx="7">
                  <c:v>0.31</c:v>
                </c:pt>
                <c:pt idx="8">
                  <c:v>0.35</c:v>
                </c:pt>
                <c:pt idx="9">
                  <c:v>0.22</c:v>
                </c:pt>
                <c:pt idx="10">
                  <c:v>0.25</c:v>
                </c:pt>
                <c:pt idx="11">
                  <c:v>0.28999999999999998</c:v>
                </c:pt>
                <c:pt idx="12">
                  <c:v>0.43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≥60 yrs</c:v>
                </c:pt>
              </c:strCache>
            </c:strRef>
          </c:tx>
          <c:spPr>
            <a:ln cap="flat">
              <a:solidFill>
                <a:schemeClr val="tx2"/>
              </a:solidFill>
            </a:ln>
          </c:spPr>
          <c:marker>
            <c:symbol val="plus"/>
            <c:size val="12"/>
            <c:spPr>
              <a:ln>
                <a:solidFill>
                  <a:schemeClr val="tx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Sheet1!$G$2:$G$14</c:f>
              <c:numCache>
                <c:formatCode>General</c:formatCode>
                <c:ptCount val="13"/>
                <c:pt idx="0">
                  <c:v>0.6</c:v>
                </c:pt>
                <c:pt idx="1">
                  <c:v>0.28999999999999998</c:v>
                </c:pt>
                <c:pt idx="2">
                  <c:v>0.14000000000000001</c:v>
                </c:pt>
                <c:pt idx="3">
                  <c:v>0.11</c:v>
                </c:pt>
                <c:pt idx="4">
                  <c:v>0.09</c:v>
                </c:pt>
                <c:pt idx="5">
                  <c:v>7.0000000000000007E-2</c:v>
                </c:pt>
                <c:pt idx="6">
                  <c:v>0.09</c:v>
                </c:pt>
                <c:pt idx="7">
                  <c:v>0.08</c:v>
                </c:pt>
                <c:pt idx="8">
                  <c:v>0.09</c:v>
                </c:pt>
                <c:pt idx="9">
                  <c:v>0.04</c:v>
                </c:pt>
                <c:pt idx="10">
                  <c:v>0.05</c:v>
                </c:pt>
                <c:pt idx="11">
                  <c:v>7.0000000000000007E-2</c:v>
                </c:pt>
                <c:pt idx="12">
                  <c:v>0.1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856960"/>
        <c:axId val="36859264"/>
      </c:lineChart>
      <c:catAx>
        <c:axId val="36856960"/>
        <c:scaling>
          <c:orientation val="minMax"/>
        </c:scaling>
        <c:delete val="0"/>
        <c:axPos val="b"/>
        <c:title>
          <c:tx>
            <c:rich>
              <a:bodyPr anchor="b" anchorCtr="1"/>
              <a:lstStyle/>
              <a:p>
                <a:pPr>
                  <a:defRPr b="0">
                    <a:solidFill>
                      <a:schemeClr val="bg2"/>
                    </a:solidFill>
                  </a:defRPr>
                </a:pPr>
                <a:r>
                  <a:rPr lang="en-US" b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601035678334322"/>
              <c:y val="0.925961520434945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 anchor="t" anchorCtr="1"/>
          <a:lstStyle/>
          <a:p>
            <a:pPr>
              <a:defRPr sz="1300" baseline="0">
                <a:solidFill>
                  <a:schemeClr val="bg2"/>
                </a:solidFill>
              </a:defRPr>
            </a:pPr>
            <a:endParaRPr lang="en-US"/>
          </a:p>
        </c:txPr>
        <c:crossAx val="3685926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685926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r>
                  <a:rPr lang="en-US" sz="1400" b="0">
                    <a:solidFill>
                      <a:schemeClr val="tx1"/>
                    </a:solidFill>
                  </a:rPr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0"/>
              <c:y val="7.94717847769028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36856960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2138639848236286"/>
          <c:y val="0.10356951122929062"/>
          <c:w val="0.22491386050148146"/>
          <c:h val="0.43367495078740836"/>
        </c:manualLayout>
      </c:layout>
      <c:overlay val="0"/>
      <c:txPr>
        <a:bodyPr/>
        <a:lstStyle/>
        <a:p>
          <a:pPr>
            <a:defRPr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8"/>
          <c:y val="4.6255506607928945E-2"/>
          <c:w val="0.86396509646822472"/>
          <c:h val="0.787522866459889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1.4</c:v>
                </c:pt>
                <c:pt idx="1">
                  <c:v>0.76</c:v>
                </c:pt>
                <c:pt idx="2">
                  <c:v>0.53</c:v>
                </c:pt>
                <c:pt idx="3">
                  <c:v>0.37</c:v>
                </c:pt>
                <c:pt idx="4">
                  <c:v>0.28999999999999998</c:v>
                </c:pt>
                <c:pt idx="5">
                  <c:v>0.26</c:v>
                </c:pt>
                <c:pt idx="6">
                  <c:v>0.28999999999999998</c:v>
                </c:pt>
                <c:pt idx="7">
                  <c:v>0.3</c:v>
                </c:pt>
                <c:pt idx="8">
                  <c:v>0.31</c:v>
                </c:pt>
                <c:pt idx="9">
                  <c:v>0.28000000000000003</c:v>
                </c:pt>
                <c:pt idx="10">
                  <c:v>0.32</c:v>
                </c:pt>
                <c:pt idx="11">
                  <c:v>0.44</c:v>
                </c:pt>
                <c:pt idx="12">
                  <c:v>0.65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0.83</c:v>
                </c:pt>
                <c:pt idx="1">
                  <c:v>0.44</c:v>
                </c:pt>
                <c:pt idx="2">
                  <c:v>0.33</c:v>
                </c:pt>
                <c:pt idx="3">
                  <c:v>0.26</c:v>
                </c:pt>
                <c:pt idx="4">
                  <c:v>0.21</c:v>
                </c:pt>
                <c:pt idx="5">
                  <c:v>0.21</c:v>
                </c:pt>
                <c:pt idx="6">
                  <c:v>0.24</c:v>
                </c:pt>
                <c:pt idx="7">
                  <c:v>0.26</c:v>
                </c:pt>
                <c:pt idx="8">
                  <c:v>0.28999999999999998</c:v>
                </c:pt>
                <c:pt idx="9">
                  <c:v>0.26</c:v>
                </c:pt>
                <c:pt idx="10">
                  <c:v>0.26</c:v>
                </c:pt>
                <c:pt idx="11">
                  <c:v>0.39</c:v>
                </c:pt>
                <c:pt idx="12">
                  <c:v>0.54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550528"/>
        <c:axId val="36557184"/>
      </c:lineChart>
      <c:catAx>
        <c:axId val="365505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7671859633297625"/>
              <c:y val="0.9452909968924257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3655718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655718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39654418197814E-3"/>
              <c:y val="6.9271316523903406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36550528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799528965130335"/>
          <c:y val="0.13961532152231224"/>
          <c:w val="0.18889886811023746"/>
          <c:h val="0.3242999507874018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98"/>
          <c:y val="4.6255506607928945E-2"/>
          <c:w val="0.86396509646822583"/>
          <c:h val="0.78752286645989023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0.52</c:v>
                </c:pt>
                <c:pt idx="1">
                  <c:v>0.56000000000000005</c:v>
                </c:pt>
                <c:pt idx="2">
                  <c:v>0.57999999999999996</c:v>
                </c:pt>
                <c:pt idx="3">
                  <c:v>0.32</c:v>
                </c:pt>
                <c:pt idx="4">
                  <c:v>0.52</c:v>
                </c:pt>
                <c:pt idx="5">
                  <c:v>0.31</c:v>
                </c:pt>
                <c:pt idx="6">
                  <c:v>0.6</c:v>
                </c:pt>
                <c:pt idx="7">
                  <c:v>0.46</c:v>
                </c:pt>
                <c:pt idx="8">
                  <c:v>0.57999999999999996</c:v>
                </c:pt>
                <c:pt idx="9">
                  <c:v>0.46</c:v>
                </c:pt>
                <c:pt idx="10">
                  <c:v>1.01</c:v>
                </c:pt>
                <c:pt idx="11">
                  <c:v>1.0900000000000001</c:v>
                </c:pt>
                <c:pt idx="12">
                  <c:v>2.0299999999999998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0.14000000000000001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0.06</c:v>
                </c:pt>
                <c:pt idx="5">
                  <c:v>0.02</c:v>
                </c:pt>
                <c:pt idx="6">
                  <c:v>7.0000000000000007E-2</c:v>
                </c:pt>
                <c:pt idx="7">
                  <c:v>0.02</c:v>
                </c:pt>
                <c:pt idx="8">
                  <c:v>0.04</c:v>
                </c:pt>
                <c:pt idx="9">
                  <c:v>0.04</c:v>
                </c:pt>
                <c:pt idx="10">
                  <c:v>7.0000000000000007E-2</c:v>
                </c:pt>
                <c:pt idx="11">
                  <c:v>0.05</c:v>
                </c:pt>
                <c:pt idx="12">
                  <c:v>0.1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1.29</c:v>
                </c:pt>
                <c:pt idx="1">
                  <c:v>0.66</c:v>
                </c:pt>
                <c:pt idx="2">
                  <c:v>0.37</c:v>
                </c:pt>
                <c:pt idx="3">
                  <c:v>0.27</c:v>
                </c:pt>
                <c:pt idx="4">
                  <c:v>0.17</c:v>
                </c:pt>
                <c:pt idx="5">
                  <c:v>0.11</c:v>
                </c:pt>
                <c:pt idx="6">
                  <c:v>0.16</c:v>
                </c:pt>
                <c:pt idx="7">
                  <c:v>0.18</c:v>
                </c:pt>
                <c:pt idx="8">
                  <c:v>0.16</c:v>
                </c:pt>
                <c:pt idx="9">
                  <c:v>0.12</c:v>
                </c:pt>
                <c:pt idx="10">
                  <c:v>0.11</c:v>
                </c:pt>
                <c:pt idx="11">
                  <c:v>0.14000000000000001</c:v>
                </c:pt>
                <c:pt idx="12">
                  <c:v>0.15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0.64</c:v>
                </c:pt>
                <c:pt idx="1">
                  <c:v>0.42</c:v>
                </c:pt>
                <c:pt idx="2">
                  <c:v>0.35</c:v>
                </c:pt>
                <c:pt idx="3">
                  <c:v>0.27</c:v>
                </c:pt>
                <c:pt idx="4">
                  <c:v>0.2</c:v>
                </c:pt>
                <c:pt idx="5">
                  <c:v>0.21</c:v>
                </c:pt>
                <c:pt idx="6">
                  <c:v>0.24</c:v>
                </c:pt>
                <c:pt idx="7">
                  <c:v>0.25</c:v>
                </c:pt>
                <c:pt idx="8">
                  <c:v>0.28999999999999998</c:v>
                </c:pt>
                <c:pt idx="9">
                  <c:v>0.27</c:v>
                </c:pt>
                <c:pt idx="10">
                  <c:v>0.31</c:v>
                </c:pt>
                <c:pt idx="11">
                  <c:v>0.47</c:v>
                </c:pt>
                <c:pt idx="12">
                  <c:v>0.64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0.36</c:v>
                </c:pt>
                <c:pt idx="1">
                  <c:v>0.36</c:v>
                </c:pt>
                <c:pt idx="2">
                  <c:v>0.28999999999999998</c:v>
                </c:pt>
                <c:pt idx="3">
                  <c:v>0.17</c:v>
                </c:pt>
                <c:pt idx="4">
                  <c:v>0.12</c:v>
                </c:pt>
                <c:pt idx="5">
                  <c:v>0.15</c:v>
                </c:pt>
                <c:pt idx="6">
                  <c:v>0.11</c:v>
                </c:pt>
                <c:pt idx="7">
                  <c:v>0.15</c:v>
                </c:pt>
                <c:pt idx="8">
                  <c:v>0.13</c:v>
                </c:pt>
                <c:pt idx="9">
                  <c:v>0.13</c:v>
                </c:pt>
                <c:pt idx="10">
                  <c:v>0.14000000000000001</c:v>
                </c:pt>
                <c:pt idx="11">
                  <c:v>0.17</c:v>
                </c:pt>
                <c:pt idx="12">
                  <c:v>0.21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607104"/>
        <c:axId val="36609408"/>
      </c:lineChart>
      <c:catAx>
        <c:axId val="36607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2785843175853017"/>
              <c:y val="0.9419704821447453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3660940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660940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4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36607104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3028105861767272"/>
          <c:y val="1.5944541225430696E-3"/>
          <c:w val="0.46692462270341206"/>
          <c:h val="0.50595410925195439"/>
        </c:manualLayout>
      </c:layout>
      <c:overlay val="0"/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682</c:v>
                </c:pt>
                <c:pt idx="1">
                  <c:v>368</c:v>
                </c:pt>
                <c:pt idx="2">
                  <c:v>728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0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513</c:v>
                </c:pt>
                <c:pt idx="1">
                  <c:v>17</c:v>
                </c:pt>
                <c:pt idx="2">
                  <c:v>18</c:v>
                </c:pt>
                <c:pt idx="3">
                  <c:v>187</c:v>
                </c:pt>
                <c:pt idx="4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346</c:v>
                </c:pt>
                <c:pt idx="1">
                  <c:v>204</c:v>
                </c:pt>
                <c:pt idx="2">
                  <c:v>104</c:v>
                </c:pt>
                <c:pt idx="3">
                  <c:v>442</c:v>
                </c:pt>
                <c:pt idx="4">
                  <c:v>114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919</c:v>
                </c:pt>
                <c:pt idx="1">
                  <c:v>734</c:v>
                </c:pt>
                <c:pt idx="2">
                  <c:v>1656</c:v>
                </c:pt>
                <c:pt idx="3">
                  <c:v>1149</c:v>
                </c:pt>
                <c:pt idx="4">
                  <c:v>1656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6088448"/>
        <c:axId val="36086912"/>
      </c:barChart>
      <c:valAx>
        <c:axId val="36086912"/>
        <c:scaling>
          <c:orientation val="minMax"/>
          <c:max val="18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36088448"/>
        <c:crosses val="autoZero"/>
        <c:crossBetween val="between"/>
      </c:valAx>
      <c:catAx>
        <c:axId val="3608844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1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3608691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>
              <a:tint val="75000"/>
              <a:shade val="95000"/>
              <a:satMod val="10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67999069434502502"/>
          <c:y val="7.3235253488050836E-2"/>
          <c:w val="0.15162034232900376"/>
          <c:h val="0.36313648293963324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2275285901762285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 baseline="0"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</c:v>
                </c:pt>
                <c:pt idx="1">
                  <c:v>4</c:v>
                </c:pt>
                <c:pt idx="2">
                  <c:v>86</c:v>
                </c:pt>
                <c:pt idx="3">
                  <c:v>52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790</c:v>
                </c:pt>
                <c:pt idx="1">
                  <c:v>714</c:v>
                </c:pt>
                <c:pt idx="2">
                  <c:v>585</c:v>
                </c:pt>
                <c:pt idx="3">
                  <c:v>659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974</c:v>
                </c:pt>
                <c:pt idx="1">
                  <c:v>1060</c:v>
                </c:pt>
                <c:pt idx="2">
                  <c:v>1107</c:v>
                </c:pt>
                <c:pt idx="3">
                  <c:v>1067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7174656"/>
        <c:axId val="37173120"/>
      </c:barChart>
      <c:valAx>
        <c:axId val="37173120"/>
        <c:scaling>
          <c:orientation val="minMax"/>
          <c:max val="12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37174656"/>
        <c:crosses val="autoZero"/>
        <c:crossBetween val="between"/>
      </c:valAx>
      <c:catAx>
        <c:axId val="37174656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37173120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6.8319420018208357E-2"/>
          <c:w val="0.14155371203599551"/>
          <c:h val="0.2238912706516675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8"/>
            <a:ext cx="560705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number of reported cases of acute hepatitis C declined rapidly until 2003 and remained steady until 2010.  However, from 2010 to 2011 there was a 45% increase in the number of reported hepatitis C (from 850 to 1,229 cases) and another 45% increase from 2011 to 2012 (from 1,229 to 1,778 cases), representing a 75% increase from 2010-2012. 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Prior to 2002, incidence rates for acute hepatitis C decreased for all age groups (with the exception of the 0–19 year age group); rates remained fairly constant for all age groups from 2002 through 2010.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rate of acute hepatitis C increased in every age group when compared with 2010 and 2011, with the largest increases among persons aged 0-19 years (from 0.05 to 0.11 cases per 100,000 population) and 20–29 years (from 0.75 to 1.73 cases per 100,000 population).  When comparing the 2012 hepatitis C rates of all age groups, persons aged 20–29 years had the highest rate (1.73 cases per 100,000 population) and persons aged ≥60 years had the lowest rate (0.10 cases per 100,000 population).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Incidence rates of acute hepatitis C decreased dramatically for both males and females from 2000-2003 and remained fairly constant from 2004-2010.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Since 2010, rates for both males and females have increased and in 2012, rates among males and females were 0.7 and 0.5 cases per 100,000 population, respectively.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Rates for acute hepatitis C decreased for all racial/ethnic populations through 2003.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2011-2012, acute hepatitis C rates increased 86.2% among American Indians/Alaska natives, 36.2% among white, non-Hispanics, and 23.5% among Hispanics.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2012 acute hepatitis C rates for Asian/Pacific Islanders, black, non-Hispanics, Hispanics, white, non-Hispanic, and American Indian/Alaska Natives were 0.1, 0.2, 0.2, 0.6 and 2.0, respectively.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1,778 case reports of acute hepatitis C received by CDC during 2012, 728 (40.9%) did not include a response (i.e., a “yes” or “no” response to any of the questions about risk behaviors and exposures) to enable assessment of risk behaviors or exposures.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1,050 case reports that had risk factor/exposure information: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368 (35%) indicated no risk behaviors/exposures for hepatitis C virus infection.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682 (65%) indicated at least one risk behavior/exposure in the 2 weeks to 6 months prior to illness onset.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682 who reported risk information: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513 (75%) indicated injection drug use risk (Figure 4.6a).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86 (13%) indicated recent surgery.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C9161E-7DF2-4454-994B-BCD73C0062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+mn-lt"/>
              </a:rPr>
              <a:t>Patients were asked about engagement in selected risk behaviors and exposures during the incubation period, 2 weeks to 6 months prior to onset of symptoms.</a:t>
            </a:r>
          </a:p>
          <a:p>
            <a:r>
              <a:rPr lang="en-US" b="1" dirty="0">
                <a:latin typeface="+mn-lt"/>
              </a:rPr>
              <a:t> </a:t>
            </a:r>
            <a:endParaRPr lang="en-US" b="1" dirty="0" smtClean="0">
              <a:latin typeface="+mn-lt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IDU is the most prevalent risk behavior identified.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859 case reports who answered “yes” or “no” to recent injection drug use, 513 (60%) said “yes” to the question.  Of the 221 case reports from males that included information about sexual preferences/practices, 7.7% (n=17) indicated sex with another man.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122 case reports that had information about sexual contact, 14.8% (n=18) involved persons reporting sexual contact with a person with confirmed or suspected HCV infection.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629 case reports that had information about number of sex partners, 29.7% (n=187) involved persons with ≥2 sex partners.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122 case reports that had information about household contact, 6.6% (n=8) indicated household contact with someone with confirmed or suspected HCV infection.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865D1B-0DC6-42CE-8930-912C113E9AA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+mn-lt"/>
              </a:rPr>
              <a:t>Patients were asked about engagement in selected risk behaviors and exposures during the incubation period, 2 weeks to 6 months prior to onset of symptoms.</a:t>
            </a:r>
          </a:p>
          <a:p>
            <a:r>
              <a:rPr lang="en-US" b="1" dirty="0">
                <a:latin typeface="+mn-lt"/>
              </a:rPr>
              <a:t> </a:t>
            </a:r>
            <a:endParaRPr lang="en-US" b="1" dirty="0" smtClean="0">
              <a:latin typeface="+mn-lt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804 case reports that contained information about occupational exposures, 1.7% (n=14) involved persons employed in a medical, dental, or other field involving contact with human blood.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718 case reports that had information about receipt of dialysis or a kidney transplant, 0.6% (n=4) indicated patient receipt of dialysis or a kidney transplant.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671 case reports that had information about surgery, 12.8% (n=86) were among persons who had undergone surgery.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711 case reports that included information about needle sticks, 7.3% (n=52) indicated accidental needle stick/puncture.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865D1B-0DC6-42CE-8930-912C113E9AA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304800"/>
            <a:ext cx="89154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4.1. Reported </a:t>
            </a:r>
            <a:r>
              <a:rPr lang="en-US" sz="28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number </a:t>
            </a:r>
            <a: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of acute</a:t>
            </a:r>
            <a:b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hepatitis C cases — United States, </a:t>
            </a:r>
            <a:r>
              <a:rPr lang="en-US" sz="28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770753"/>
              </p:ext>
            </p:extLst>
          </p:nvPr>
        </p:nvGraphicFramePr>
        <p:xfrm>
          <a:off x="381000" y="1197429"/>
          <a:ext cx="8382000" cy="5031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2929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  <a:p>
            <a:pPr eaLnBrk="0" hangingPunct="0"/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62776" y="3048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4.2.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age group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076128"/>
              </p:ext>
            </p:extLst>
          </p:nvPr>
        </p:nvGraphicFramePr>
        <p:xfrm>
          <a:off x="533400" y="1295400"/>
          <a:ext cx="826477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830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371831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4.3.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sex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317493"/>
              </p:ext>
            </p:extLst>
          </p:nvPr>
        </p:nvGraphicFramePr>
        <p:xfrm>
          <a:off x="381000" y="1364865"/>
          <a:ext cx="7981950" cy="4561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59535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4.4.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 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 by race/ethnicity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094633"/>
              </p:ext>
            </p:extLst>
          </p:nvPr>
        </p:nvGraphicFramePr>
        <p:xfrm>
          <a:off x="8382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89125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400" cap="none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4.5. Availability of information </a:t>
            </a:r>
            <a:r>
              <a:rPr lang="en-US" sz="2400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on risk </a:t>
            </a:r>
            <a:r>
              <a:rPr lang="en-US" sz="2400" cap="none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exposures/behaviors associated with acute hepatitis C — United States, </a:t>
            </a:r>
            <a:r>
              <a:rPr lang="en-US" sz="2400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2012</a:t>
            </a:r>
            <a:endParaRPr lang="en-US" sz="2400" b="1" cap="none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33400" y="5943600"/>
            <a:ext cx="7848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6261271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09600" y="5181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dirty="0" smtClean="0">
                <a:solidFill>
                  <a:schemeClr val="bg2"/>
                </a:solidFill>
              </a:rPr>
              <a:t>*Includes case reports indicating the presence of at least one of the following risks 6 weeks to 6 months prior to onset of acute, symptomatic hepatitis C:  1) using injection drugs; 2) having sexual contact with suspected/confirmed hepatitis C patient; 3) being a man who has sex with men; 4) having multiple sex partners concurrently; 5) having household contact with suspected/confirmed hepatitis C patient; 6) having had occupational exposure to blood; 7) being a hemodialysis patient; 8) having received a blood transfusion; 9)  having sustained a percutaneous injury; and 10) having undergone surgery.</a:t>
            </a:r>
            <a:endParaRPr lang="en-US" sz="9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9144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4.6a.  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Acute hepatitis C reports, </a:t>
            </a:r>
            <a:b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by risk behavior</a:t>
            </a:r>
            <a:r>
              <a:rPr lang="en-US" sz="2800" cap="none" baseline="30000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— United States, 2012</a:t>
            </a:r>
            <a:endParaRPr lang="en-US" sz="2800" cap="none" dirty="0">
              <a:ln w="5080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8" name="Rectangle 4"/>
          <p:cNvSpPr>
            <a:spLocks noChangeArrowheads="1"/>
          </p:cNvSpPr>
          <p:nvPr/>
        </p:nvSpPr>
        <p:spPr bwMode="auto">
          <a:xfrm>
            <a:off x="685800" y="5692914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dirty="0" smtClean="0">
                <a:solidFill>
                  <a:schemeClr val="bg2"/>
                </a:solidFill>
              </a:rPr>
              <a:t>*A total of 1,778 case reports of hepatitis C were received in 2012. 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1200" baseline="30000" dirty="0" smtClean="0">
                <a:solidFill>
                  <a:schemeClr val="bg2"/>
                </a:solidFill>
              </a:rPr>
              <a:t> </a:t>
            </a:r>
            <a:r>
              <a:rPr lang="en-US" sz="800" dirty="0" smtClean="0">
                <a:solidFill>
                  <a:schemeClr val="bg2"/>
                </a:solidFill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aseline="6000" dirty="0" smtClean="0">
                <a:solidFill>
                  <a:schemeClr val="bg2"/>
                </a:solidFill>
              </a:rPr>
              <a:t>§</a:t>
            </a:r>
            <a:r>
              <a:rPr lang="en-US" sz="800" dirty="0" smtClean="0">
                <a:solidFill>
                  <a:schemeClr val="bg2"/>
                </a:solidFill>
              </a:rPr>
              <a:t>Risk data not reported.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</a:rPr>
              <a:t>¶</a:t>
            </a:r>
            <a:r>
              <a:rPr lang="en-US" sz="800" dirty="0" smtClean="0">
                <a:solidFill>
                  <a:schemeClr val="bg2"/>
                </a:solidFill>
              </a:rPr>
              <a:t>A total of 955 hepatitis C cases were reported among males in 2012.</a:t>
            </a:r>
          </a:p>
          <a:p>
            <a:pPr eaLnBrk="0" hangingPunct="0"/>
            <a:r>
              <a:rPr lang="en-US" sz="800" dirty="0" smtClean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800" dirty="0">
                <a:solidFill>
                  <a:schemeClr val="bg2"/>
                </a:solidFill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53" name="Chart 52"/>
          <p:cNvGraphicFramePr/>
          <p:nvPr>
            <p:extLst>
              <p:ext uri="{D42A27DB-BD31-4B8C-83A1-F6EECF244321}">
                <p14:modId xmlns:p14="http://schemas.microsoft.com/office/powerpoint/2010/main" val="2515290621"/>
              </p:ext>
            </p:extLst>
          </p:nvPr>
        </p:nvGraphicFramePr>
        <p:xfrm>
          <a:off x="506437" y="1349514"/>
          <a:ext cx="8382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2" name="Rectangle 49"/>
          <p:cNvSpPr>
            <a:spLocks noChangeArrowheads="1"/>
          </p:cNvSpPr>
          <p:nvPr/>
        </p:nvSpPr>
        <p:spPr bwMode="auto">
          <a:xfrm>
            <a:off x="4697437" y="569737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  <p:extLst>
      <p:ext uri="{BB962C8B-B14F-4D97-AF65-F5344CB8AC3E}">
        <p14:creationId xmlns:p14="http://schemas.microsoft.com/office/powerpoint/2010/main" val="53156190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82000" cy="9906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4.6b.  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Acute hepatitis C reports, </a:t>
            </a:r>
            <a:b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by risk exposure</a:t>
            </a:r>
            <a:r>
              <a:rPr lang="en-US" sz="2800" cap="none" baseline="30000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— United States, 2012</a:t>
            </a:r>
            <a:endParaRPr lang="en-US" sz="2800" cap="none" dirty="0">
              <a:ln w="5080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533400" y="5892225"/>
            <a:ext cx="579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dirty="0" smtClean="0">
                <a:solidFill>
                  <a:schemeClr val="bg2"/>
                </a:solidFill>
              </a:rPr>
              <a:t>*A total of 1,778 case reports of hepatitis C were received in 2012. 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800" dirty="0" smtClean="0">
                <a:solidFill>
                  <a:schemeClr val="bg2"/>
                </a:solidFill>
              </a:rPr>
              <a:t>More than one risk exposure may be indicated on each case report.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</a:rPr>
              <a:t> </a:t>
            </a:r>
            <a:r>
              <a:rPr lang="en-US" sz="1200" baseline="6000" dirty="0" smtClean="0">
                <a:solidFill>
                  <a:schemeClr val="bg2"/>
                </a:solidFill>
              </a:rPr>
              <a:t>§</a:t>
            </a:r>
            <a:r>
              <a:rPr lang="en-US" sz="800" dirty="0" smtClean="0">
                <a:solidFill>
                  <a:schemeClr val="bg2"/>
                </a:solidFill>
              </a:rPr>
              <a:t>Risk data not reported.</a:t>
            </a:r>
          </a:p>
          <a:p>
            <a:pPr eaLnBrk="0" hangingPunct="0"/>
            <a:r>
              <a:rPr lang="en-US" sz="800" dirty="0" smtClean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800" dirty="0">
                <a:solidFill>
                  <a:schemeClr val="bg2"/>
                </a:solidFill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4018565347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9"/>
          <p:cNvSpPr>
            <a:spLocks noChangeArrowheads="1"/>
          </p:cNvSpPr>
          <p:nvPr/>
        </p:nvSpPr>
        <p:spPr bwMode="auto">
          <a:xfrm>
            <a:off x="3962400" y="562117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  <p:extLst>
      <p:ext uri="{BB962C8B-B14F-4D97-AF65-F5344CB8AC3E}">
        <p14:creationId xmlns:p14="http://schemas.microsoft.com/office/powerpoint/2010/main" val="421711782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12475</TotalTime>
  <Words>889</Words>
  <Application>Microsoft Office PowerPoint</Application>
  <PresentationFormat>On-screen Show (4:3)</PresentationFormat>
  <Paragraphs>65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NCHHSTP_PPT_dark(</vt:lpstr>
      <vt:lpstr>Figure 4.1. Reported number of acute hepatitis C cases — United States, 2000–2012</vt:lpstr>
      <vt:lpstr>Figure 4.2. Incidence of acute hepatitis C,  by age group — United States, 2000–2012</vt:lpstr>
      <vt:lpstr>Figure 4.3. Incidence of acute hepatitis C,  by sex — United States, 2000–2012</vt:lpstr>
      <vt:lpstr>Figure 4.4. Incidence of acute hepatitis C,    by race/ethnicity — United States, 2000–2012</vt:lpstr>
      <vt:lpstr>Figure 4.5. Availability of information on risk exposures/behaviors associated with acute hepatitis C — United States, 2012</vt:lpstr>
      <vt:lpstr>Figure 4.6a.  Acute hepatitis C reports,  by risk behavior† — United States, 2012</vt:lpstr>
      <vt:lpstr>Figure 4.6b.  Acute hepatitis C reports,  by risk exposure†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Ben Kupronis</cp:lastModifiedBy>
  <cp:revision>348</cp:revision>
  <cp:lastPrinted>2013-03-26T13:45:08Z</cp:lastPrinted>
  <dcterms:created xsi:type="dcterms:W3CDTF">2010-03-26T18:21:29Z</dcterms:created>
  <dcterms:modified xsi:type="dcterms:W3CDTF">2014-08-22T19:23:02Z</dcterms:modified>
</cp:coreProperties>
</file>