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3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59593" autoAdjust="0"/>
  </p:normalViewPr>
  <p:slideViewPr>
    <p:cSldViewPr>
      <p:cViewPr varScale="1">
        <p:scale>
          <a:sx n="64" d="100"/>
          <a:sy n="64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1530488376452948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2</c:v>
                </c:pt>
                <c:pt idx="2">
                  <c:v>5</c:v>
                </c:pt>
                <c:pt idx="3">
                  <c:v>148</c:v>
                </c:pt>
                <c:pt idx="4">
                  <c:v>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1473</c:v>
                </c:pt>
                <c:pt idx="1">
                  <c:v>1175</c:v>
                </c:pt>
                <c:pt idx="2">
                  <c:v>1373</c:v>
                </c:pt>
                <c:pt idx="3">
                  <c:v>1228</c:v>
                </c:pt>
                <c:pt idx="4">
                  <c:v>1239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Occupation</c:v>
                </c:pt>
                <c:pt idx="1">
                  <c:v>Dialysis patient</c:v>
                </c:pt>
                <c:pt idx="2">
                  <c:v>Transfusion Recipient</c:v>
                </c:pt>
                <c:pt idx="3">
                  <c:v>Surgery</c:v>
                </c:pt>
                <c:pt idx="4">
                  <c:v>Needle Stick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1411</c:v>
                </c:pt>
                <c:pt idx="1">
                  <c:v>1718</c:v>
                </c:pt>
                <c:pt idx="2">
                  <c:v>1517</c:v>
                </c:pt>
                <c:pt idx="3">
                  <c:v>1519</c:v>
                </c:pt>
                <c:pt idx="4">
                  <c:v>1589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2099712"/>
        <c:axId val="112089728"/>
      </c:barChart>
      <c:valAx>
        <c:axId val="112089728"/>
        <c:scaling>
          <c:orientation val="minMax"/>
          <c:max val="2000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2099712"/>
        <c:crosses val="autoZero"/>
        <c:crossBetween val="between"/>
      </c:valAx>
      <c:catAx>
        <c:axId val="11209971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208972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42367593632847655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24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Patients were asked about engagement in selected risk behaviors and exposures during the incubation period, 6 weeks to 6 months prior to onset of symptoms.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1,484 case reports that contained information about occupational exposures, 0.7% (n=11) indicated employment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1,177 case reports that included information about receipt of dialysis or kidney transplant, 0.2% (n=2) reported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1,378 case reports that had information about receipt of blood transfusion, 0.4% (n=5) noted receipt of a blood transfusion.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1,376 case reports that had information about surgery they had received, 10.8% (n=148) reported having had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1,306 case reports that had information about needle sticks, 5.1% (n=67) reported an accidental needle stick/puncture.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3.6b. Acute hepatitis B reports*, </a:t>
            </a:r>
            <a:b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400" b="1" baseline="300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pitchFamily="34" charset="0"/>
              </a:rPr>
              <a:t>†</a:t>
            </a:r>
            <a:r>
              <a:rPr lang="en-US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57200" y="5791200"/>
            <a:ext cx="7010400" cy="62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2,895 case reports of hepatitis B were received in 2012.  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</a:t>
            </a:r>
          </a:p>
          <a:p>
            <a:pPr eaLnBrk="0" hangingPunct="0">
              <a:spcAft>
                <a:spcPts val="100"/>
              </a:spcAft>
            </a:pPr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Risk data not reported.</a:t>
            </a:r>
          </a:p>
          <a:p>
            <a:pPr eaLnBrk="0" hangingPunct="0">
              <a:spcAft>
                <a:spcPts val="100"/>
              </a:spcAft>
            </a:pPr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</a:t>
            </a:r>
            <a:r>
              <a:rPr lang="en-US" sz="8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  <p:sp>
        <p:nvSpPr>
          <p:cNvPr id="49" name="Rectangle 49"/>
          <p:cNvSpPr>
            <a:spLocks noChangeArrowheads="1"/>
          </p:cNvSpPr>
          <p:nvPr/>
        </p:nvSpPr>
        <p:spPr bwMode="auto">
          <a:xfrm>
            <a:off x="3767324" y="5544979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  <p:graphicFrame>
        <p:nvGraphicFramePr>
          <p:cNvPr id="50" name="Chart 49"/>
          <p:cNvGraphicFramePr/>
          <p:nvPr>
            <p:extLst>
              <p:ext uri="{D42A27DB-BD31-4B8C-83A1-F6EECF244321}">
                <p14:modId xmlns:p14="http://schemas.microsoft.com/office/powerpoint/2010/main" val="993140106"/>
              </p:ext>
            </p:extLst>
          </p:nvPr>
        </p:nvGraphicFramePr>
        <p:xfrm>
          <a:off x="304800" y="1295400"/>
          <a:ext cx="8534400" cy="4296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10734</TotalTime>
  <Words>220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3.6b. Acute hepatitis B reports*, 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347</cp:revision>
  <cp:lastPrinted>2012-04-12T21:10:31Z</cp:lastPrinted>
  <dcterms:created xsi:type="dcterms:W3CDTF">2010-03-26T18:21:29Z</dcterms:created>
  <dcterms:modified xsi:type="dcterms:W3CDTF">2014-08-25T17:54:33Z</dcterms:modified>
</cp:coreProperties>
</file>