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286" r:id="rId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22C5E"/>
    <a:srgbClr val="F2A596"/>
    <a:srgbClr val="5AA545"/>
    <a:srgbClr val="E8ED1F"/>
    <a:srgbClr val="18BA20"/>
    <a:srgbClr val="6AB69E"/>
    <a:srgbClr val="488DB8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3" autoAdjust="0"/>
    <p:restoredTop sz="59593" autoAdjust="0"/>
  </p:normalViewPr>
  <p:slideViewPr>
    <p:cSldViewPr>
      <p:cViewPr varScale="1">
        <p:scale>
          <a:sx n="64" d="100"/>
          <a:sy n="64" d="100"/>
        </p:scale>
        <p:origin x="-138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-1998" y="-9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597484276729561"/>
          <c:y val="3.168543372754519E-2"/>
          <c:w val="0.81530488376452948"/>
          <c:h val="0.860372704166918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Yes</c:v>
                </c:pt>
              </c:strCache>
            </c:strRef>
          </c:tx>
          <c:invertIfNegative val="0"/>
          <c:dLbls>
            <c:dLbl>
              <c:idx val="0"/>
              <c:layout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delete val="1"/>
            </c:dLbl>
            <c:txPr>
              <a:bodyPr/>
              <a:lstStyle/>
              <a:p>
                <a:pPr>
                  <a:defRPr>
                    <a:solidFill>
                      <a:schemeClr val="tx2"/>
                    </a:solidFill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Injection-drug user</c:v>
                </c:pt>
                <c:pt idx="1">
                  <c:v>Sexual contact</c:v>
                </c:pt>
                <c:pt idx="2">
                  <c:v>Men who have sex
with men¶</c:v>
                </c:pt>
                <c:pt idx="3">
                  <c:v>Multiple sex partners</c:v>
                </c:pt>
                <c:pt idx="4">
                  <c:v>Household contact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280</c:v>
                </c:pt>
                <c:pt idx="1">
                  <c:v>46</c:v>
                </c:pt>
                <c:pt idx="2">
                  <c:v>36</c:v>
                </c:pt>
                <c:pt idx="3">
                  <c:v>194</c:v>
                </c:pt>
                <c:pt idx="4">
                  <c:v>10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</c:v>
                </c:pt>
              </c:strCache>
            </c:strRef>
          </c:tx>
          <c:invertIfNegative val="0"/>
          <c:dLbls>
            <c:dLbl>
              <c:idx val="8"/>
              <c:delete val="1"/>
            </c:dLbl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Injection-drug user</c:v>
                </c:pt>
                <c:pt idx="1">
                  <c:v>Sexual contact</c:v>
                </c:pt>
                <c:pt idx="2">
                  <c:v>Men who have sex
with men¶</c:v>
                </c:pt>
                <c:pt idx="3">
                  <c:v>Multiple sex partners</c:v>
                </c:pt>
                <c:pt idx="4">
                  <c:v>Household contact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1065</c:v>
                </c:pt>
                <c:pt idx="1">
                  <c:v>866</c:v>
                </c:pt>
                <c:pt idx="2">
                  <c:v>106</c:v>
                </c:pt>
                <c:pt idx="3">
                  <c:v>467</c:v>
                </c:pt>
                <c:pt idx="4">
                  <c:v>902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Missing§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Injection-drug user</c:v>
                </c:pt>
                <c:pt idx="1">
                  <c:v>Sexual contact</c:v>
                </c:pt>
                <c:pt idx="2">
                  <c:v>Men who have sex
with men¶</c:v>
                </c:pt>
                <c:pt idx="3">
                  <c:v>Multiple sex partners</c:v>
                </c:pt>
                <c:pt idx="4">
                  <c:v>Household contact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1550</c:v>
                </c:pt>
                <c:pt idx="1">
                  <c:v>1983</c:v>
                </c:pt>
                <c:pt idx="2">
                  <c:v>1661</c:v>
                </c:pt>
                <c:pt idx="3">
                  <c:v>2234</c:v>
                </c:pt>
                <c:pt idx="4">
                  <c:v>1983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35157504"/>
        <c:axId val="35155968"/>
      </c:barChart>
      <c:valAx>
        <c:axId val="35155968"/>
        <c:scaling>
          <c:orientation val="minMax"/>
          <c:max val="2500"/>
          <c:min val="0"/>
        </c:scaling>
        <c:delete val="0"/>
        <c:axPos val="t"/>
        <c:majorGridlines/>
        <c:numFmt formatCode="General" sourceLinked="1"/>
        <c:majorTickMark val="none"/>
        <c:minorTickMark val="none"/>
        <c:tickLblPos val="high"/>
        <c:txPr>
          <a:bodyPr rot="0" vert="horz" anchor="t" anchorCtr="0"/>
          <a:lstStyle/>
          <a:p>
            <a:pPr>
              <a:defRPr/>
            </a:pPr>
            <a:endParaRPr lang="en-US"/>
          </a:p>
        </c:txPr>
        <c:crossAx val="35157504"/>
        <c:crosses val="autoZero"/>
        <c:crossBetween val="between"/>
      </c:valAx>
      <c:catAx>
        <c:axId val="35157504"/>
        <c:scaling>
          <c:orientation val="maxMin"/>
        </c:scaling>
        <c:delete val="0"/>
        <c:axPos val="l"/>
        <c:numFmt formatCode="General" sourceLinked="1"/>
        <c:majorTickMark val="cross"/>
        <c:minorTickMark val="none"/>
        <c:tickLblPos val="nextTo"/>
        <c:spPr>
          <a:ln w="19050"/>
        </c:spPr>
        <c:txPr>
          <a:bodyPr rot="0" vert="horz" anchor="ctr" anchorCtr="0"/>
          <a:lstStyle/>
          <a:p>
            <a: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/>
            </a:pPr>
            <a:endParaRPr lang="en-US"/>
          </a:p>
        </c:txPr>
        <c:crossAx val="35155968"/>
        <c:crosses val="autoZero"/>
        <c:auto val="0"/>
        <c:lblAlgn val="ctr"/>
        <c:lblOffset val="50"/>
        <c:tickMarkSkip val="1"/>
        <c:noMultiLvlLbl val="0"/>
      </c:catAx>
      <c:spPr>
        <a:ln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81231533558305202"/>
          <c:y val="0.37928858726009496"/>
          <c:w val="0.14155371203599551"/>
          <c:h val="0.22389127065166756"/>
        </c:manualLayout>
      </c:layout>
      <c:overlay val="1"/>
    </c:legend>
    <c:plotVisOnly val="1"/>
    <c:dispBlanksAs val="gap"/>
    <c:showDLblsOverMax val="0"/>
  </c:chart>
  <c:txPr>
    <a:bodyPr/>
    <a:lstStyle/>
    <a:p>
      <a:pPr>
        <a:spcBef>
          <a:spcPts val="0"/>
        </a:spcBef>
        <a:spcAft>
          <a:spcPts val="0"/>
        </a:spcAft>
        <a:defRPr sz="1800"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0.15833</cdr:x>
      <cdr:y>0.09859</cdr:y>
    </cdr:from>
    <cdr:to>
      <cdr:x>0.25833</cdr:x>
      <cdr:y>0.26761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47800" y="5334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1086E256-2126-4DE5-AAF4-7F421B5FFAC6}" type="datetimeFigureOut">
              <a:rPr lang="en-US"/>
              <a:pPr>
                <a:defRPr/>
              </a:pPr>
              <a:t>8/25/2014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B038FD7-CD25-414F-9901-900948F6F7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249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C2C9161E-7DF2-4454-994B-BCD73C006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8339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Patients were asked about engagement in selected risk behaviors and exposures during the incubation period, 6 weeks to 6 months prior to onset of symptoms. </a:t>
            </a:r>
          </a:p>
          <a:p>
            <a:endParaRPr lang="en-US" sz="1200" kern="120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1,345 case reports that had information about injection-drug use, 20.8% (n=280) noted use of these drugs.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666 who could specify a risk, 280 (42%) indicated injection drug use, and 194 (29%) indicated multiple recent sex partners.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912 case reports that had information about sexual contact, 5.0% (n=46) indicated sexual contact with a person with confirmed or suspected hepatitis B infection.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142 case reports from males that included information about sexual preference/practices, 25.4% (n=36) indicated sex with another man.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661 case reports that had information about number of sex partners, 29.3% (n=194) were among persons with ≥2 sex partners.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912 case reports that had information about household contact, 1.1% (n=10) indicated household contact with someone with confirmed or suspected hepatitis B infection.</a:t>
            </a:r>
          </a:p>
          <a:p>
            <a:pPr lvl="0"/>
            <a:endParaRPr lang="en-US" sz="1200" kern="120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6705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4432012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00" b="0" dirty="0" smtClean="0">
                <a:solidFill>
                  <a:schemeClr val="tx2"/>
                </a:solidFill>
                <a:latin typeface="+mj-lt"/>
              </a:rPr>
              <a:t>For more information please contact Centers for Disease Control and Prevention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00" b="0" dirty="0" smtClean="0">
                <a:solidFill>
                  <a:schemeClr val="tx2"/>
                </a:solidFill>
                <a:latin typeface="+mj-lt"/>
              </a:rPr>
              <a:t>The findings</a:t>
            </a:r>
            <a:r>
              <a:rPr lang="en-US" sz="900" b="0" baseline="0" dirty="0" smtClean="0">
                <a:solidFill>
                  <a:schemeClr val="tx2"/>
                </a:solidFill>
                <a:latin typeface="+mj-lt"/>
              </a:rPr>
              <a:t> and conclusions in this report are those of the authors and do not necessarily represent the official position of the Centers for Disease Control and Prevention.</a:t>
            </a:r>
            <a:endParaRPr lang="en-US" sz="900" b="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457200"/>
            <a:ext cx="8229600" cy="9144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Figure 3.6a. Acute hepatitis B reports*, </a:t>
            </a:r>
            <a:b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</a:b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by risk behavior</a:t>
            </a:r>
            <a:r>
              <a:rPr lang="en-US" sz="2400" b="1" baseline="3000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†</a:t>
            </a: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 — United States, 2012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533400" y="5638800"/>
            <a:ext cx="6934200" cy="759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ts val="0"/>
              </a:spcBef>
              <a:spcAft>
                <a:spcPts val="100"/>
              </a:spcAft>
            </a:pP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*A total of 2,895 case reports of hepatitis B were received in 2012.</a:t>
            </a:r>
          </a:p>
          <a:p>
            <a:pPr eaLnBrk="0" hangingPunct="0">
              <a:spcBef>
                <a:spcPts val="0"/>
              </a:spcBef>
              <a:spcAft>
                <a:spcPts val="100"/>
              </a:spcAft>
            </a:pPr>
            <a:r>
              <a:rPr lang="en-US" sz="1200" b="0" baseline="30000" dirty="0" smtClean="0">
                <a:solidFill>
                  <a:schemeClr val="bg2"/>
                </a:solidFill>
                <a:latin typeface="+mn-lt"/>
                <a:cs typeface="Arial" charset="0"/>
              </a:rPr>
              <a:t>†</a:t>
            </a:r>
            <a:r>
              <a:rPr lang="en-US" sz="1200" b="0" baseline="30000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More than one risk behavior may be indicated on each case report.</a:t>
            </a:r>
          </a:p>
          <a:p>
            <a:pPr eaLnBrk="0" hangingPunct="0">
              <a:spcBef>
                <a:spcPts val="0"/>
              </a:spcBef>
              <a:spcAft>
                <a:spcPts val="100"/>
              </a:spcAft>
            </a:pPr>
            <a:r>
              <a:rPr lang="en-US" sz="1200" b="0" baseline="30000" dirty="0" smtClean="0">
                <a:solidFill>
                  <a:schemeClr val="bg2"/>
                </a:solidFill>
                <a:latin typeface="+mn-lt"/>
              </a:rPr>
              <a:t>§</a:t>
            </a: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 No risk data reported.</a:t>
            </a:r>
            <a:endParaRPr lang="en-US" sz="800" b="0" baseline="30000" dirty="0" smtClean="0">
              <a:solidFill>
                <a:schemeClr val="bg2"/>
              </a:solidFill>
              <a:latin typeface="+mn-lt"/>
            </a:endParaRPr>
          </a:p>
          <a:p>
            <a:pPr eaLnBrk="0" hangingPunct="0">
              <a:spcBef>
                <a:spcPts val="0"/>
              </a:spcBef>
              <a:spcAft>
                <a:spcPts val="100"/>
              </a:spcAft>
            </a:pPr>
            <a:r>
              <a:rPr lang="en-US" sz="1200" b="0" baseline="30000" dirty="0" smtClean="0">
                <a:solidFill>
                  <a:schemeClr val="bg2"/>
                </a:solidFill>
                <a:latin typeface="+mn-lt"/>
              </a:rPr>
              <a:t>¶</a:t>
            </a: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A total of 1,803 hepatitis B cases were reported among males in 2012..</a:t>
            </a:r>
          </a:p>
          <a:p>
            <a:pPr eaLnBrk="0" hangingPunct="0">
              <a:spcBef>
                <a:spcPts val="0"/>
              </a:spcBef>
              <a:spcAft>
                <a:spcPts val="100"/>
              </a:spcAft>
            </a:pPr>
            <a:r>
              <a:rPr lang="en-US" sz="800" b="0" dirty="0" smtClean="0">
                <a:solidFill>
                  <a:schemeClr val="bg2"/>
                </a:solidFill>
                <a:latin typeface="+mn-lt"/>
                <a:cs typeface="Arial" charset="0"/>
              </a:rPr>
              <a:t>Source</a:t>
            </a:r>
            <a:r>
              <a:rPr lang="en-US" sz="800" b="0" dirty="0">
                <a:solidFill>
                  <a:schemeClr val="bg2"/>
                </a:solidFill>
                <a:latin typeface="+mn-lt"/>
                <a:cs typeface="Arial" charset="0"/>
              </a:rPr>
              <a:t>: National </a:t>
            </a:r>
            <a:r>
              <a:rPr lang="en-US" sz="8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8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  <p:sp>
        <p:nvSpPr>
          <p:cNvPr id="50" name="Rectangle 49"/>
          <p:cNvSpPr>
            <a:spLocks noChangeArrowheads="1"/>
          </p:cNvSpPr>
          <p:nvPr/>
        </p:nvSpPr>
        <p:spPr bwMode="auto">
          <a:xfrm>
            <a:off x="3810000" y="5522229"/>
            <a:ext cx="14747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Number of cases</a:t>
            </a:r>
          </a:p>
        </p:txBody>
      </p:sp>
      <p:graphicFrame>
        <p:nvGraphicFramePr>
          <p:cNvPr id="51" name="Chart 50"/>
          <p:cNvGraphicFramePr/>
          <p:nvPr>
            <p:extLst>
              <p:ext uri="{D42A27DB-BD31-4B8C-83A1-F6EECF244321}">
                <p14:modId xmlns:p14="http://schemas.microsoft.com/office/powerpoint/2010/main" val="778807304"/>
              </p:ext>
            </p:extLst>
          </p:nvPr>
        </p:nvGraphicFramePr>
        <p:xfrm>
          <a:off x="304800" y="1295399"/>
          <a:ext cx="8534400" cy="42268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HHSTP_PPT_dark(">
  <a:themeElements>
    <a:clrScheme name="NCBD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CA295"/>
      </a:accent1>
      <a:accent2>
        <a:srgbClr val="8A343D"/>
      </a:accent2>
      <a:accent3>
        <a:srgbClr val="6639B7"/>
      </a:accent3>
      <a:accent4>
        <a:srgbClr val="D47B22"/>
      </a:accent4>
      <a:accent5>
        <a:srgbClr val="EAAB00"/>
      </a:accent5>
      <a:accent6>
        <a:srgbClr val="7F7F7F"/>
      </a:accent6>
      <a:hlink>
        <a:srgbClr val="007D57"/>
      </a:hlink>
      <a:folHlink>
        <a:srgbClr val="FFFF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tpblue</Template>
  <TotalTime>10734</TotalTime>
  <Words>266</Words>
  <Application>Microsoft Office PowerPoint</Application>
  <PresentationFormat>On-screen Show (4:3)</PresentationFormat>
  <Paragraphs>17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NCHHSTP_PPT_dark(</vt:lpstr>
      <vt:lpstr>Figure 3.6a. Acute hepatitis B reports*,  by risk behavior† — United States, 2012</vt:lpstr>
    </vt:vector>
  </TitlesOfParts>
  <Company>ITSO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hdn0</dc:creator>
  <cp:lastModifiedBy>CDC User</cp:lastModifiedBy>
  <cp:revision>346</cp:revision>
  <cp:lastPrinted>2012-04-12T21:10:31Z</cp:lastPrinted>
  <dcterms:created xsi:type="dcterms:W3CDTF">2010-03-26T18:21:29Z</dcterms:created>
  <dcterms:modified xsi:type="dcterms:W3CDTF">2014-08-25T17:54:19Z</dcterms:modified>
</cp:coreProperties>
</file>