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88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8" d="100"/>
          <a:sy n="78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442725909261343"/>
          <c:y val="3.168543372754519E-2"/>
          <c:w val="0.74685250281214843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2"/>
                    </a:solidFill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38</c:v>
                </c:pt>
                <c:pt idx="1">
                  <c:v>14</c:v>
                </c:pt>
                <c:pt idx="2">
                  <c:v>34</c:v>
                </c:pt>
                <c:pt idx="3">
                  <c:v>13</c:v>
                </c:pt>
                <c:pt idx="4">
                  <c:v>23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invertIfNegative val="0"/>
          <c:dLbls>
            <c:dLbl>
              <c:idx val="8"/>
              <c:delete val="1"/>
            </c:dLbl>
            <c:txPr>
              <a:bodyPr/>
              <a:lstStyle/>
              <a:p>
                <a:pPr>
                  <a:defRPr>
                    <a:solidFill>
                      <a:schemeClr val="tx1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716</c:v>
                </c:pt>
                <c:pt idx="1">
                  <c:v>859</c:v>
                </c:pt>
                <c:pt idx="2">
                  <c:v>758</c:v>
                </c:pt>
                <c:pt idx="3">
                  <c:v>690</c:v>
                </c:pt>
                <c:pt idx="4">
                  <c:v>731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txPr>
              <a:bodyPr/>
              <a:lstStyle/>
              <a:p>
                <a:pPr>
                  <a:defRPr>
                    <a:solidFill>
                      <a:srgbClr val="000000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Sexual/household contact with hepatitis A-infected person</c:v>
                </c:pt>
                <c:pt idx="1">
                  <c:v>Child/employee in a daycare center</c:v>
                </c:pt>
                <c:pt idx="2">
                  <c:v>Contact with a daycare child or employee</c:v>
                </c:pt>
                <c:pt idx="3">
                  <c:v>Food/waterborne outbreak</c:v>
                </c:pt>
                <c:pt idx="4">
                  <c:v>Other contact with hepatitis A patient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808</c:v>
                </c:pt>
                <c:pt idx="1">
                  <c:v>689</c:v>
                </c:pt>
                <c:pt idx="2">
                  <c:v>770</c:v>
                </c:pt>
                <c:pt idx="3">
                  <c:v>859</c:v>
                </c:pt>
                <c:pt idx="4">
                  <c:v>808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3010944"/>
        <c:axId val="113009408"/>
      </c:barChart>
      <c:valAx>
        <c:axId val="113009408"/>
        <c:scaling>
          <c:orientation val="minMax"/>
          <c:max val="100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/>
            </a:pPr>
            <a:endParaRPr lang="en-US"/>
          </a:p>
        </c:txPr>
        <c:crossAx val="113010944"/>
        <c:crosses val="autoZero"/>
        <c:crossBetween val="between"/>
      </c:valAx>
      <c:catAx>
        <c:axId val="113010944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400" b="0"/>
            </a:pPr>
            <a:endParaRPr lang="en-US"/>
          </a:p>
        </c:txPr>
        <c:crossAx val="113009408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1231533558305202"/>
          <c:y val="0.39669573319458579"/>
          <c:w val="0.14155371203599551"/>
          <c:h val="0.22389127065166756"/>
        </c:manualLayout>
      </c:layout>
      <c:overlay val="1"/>
      <c:spPr>
        <a:noFill/>
      </c:sp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Figure 2.6b presents patient engagement in selected risk behaviors and exposures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754 case reports that contained information about contact, 5.0% (n=38) involved persons who had sexual or household contact with a person confirmed or suspected of having hepatitis 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873 case reports that included information about employment or attendance at a nursery, day-care center, or preschool, 1.6% (n=14) involved persons who worked at or attended a nursery, day-care center, or preschool.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792 case reports that included information about household contact with an employee of or a child attending a nursery, day-care center, or preschool, 4.3% (n=34) indicated such contact.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703 case reports that had information about linkage to an outbreak, 1.8% (n=13) indicated exposure that may have been linked to a common-source foodborne or waterborne outbreak.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754 case reports that included information about additional contact (i.e., other than household or sexual contact) with someone confirmed or suspected of having hepatitis A, 3.1% (n=23) of persons reported such contact. </a:t>
            </a:r>
          </a:p>
          <a:p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152400" y="457200"/>
            <a:ext cx="8763000" cy="9144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800" b="1" dirty="0" smtClean="0">
                <a:ln w="11430"/>
                <a:latin typeface="+mn-lt"/>
                <a:cs typeface="Arial" charset="0"/>
              </a:rPr>
              <a:t>Figure 2.6b.  Acute hepatitis A reports*,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risk exposure</a:t>
            </a:r>
            <a:r>
              <a:rPr lang="en-US" sz="2800" b="1" baseline="30000" dirty="0" smtClean="0">
                <a:ln w="11430"/>
                <a:latin typeface="+mn-lt"/>
                <a:cs typeface="Arial" pitchFamily="34" charset="0"/>
              </a:rPr>
              <a:t>†</a:t>
            </a:r>
            <a:r>
              <a:rPr lang="en-US" sz="2800" b="1" dirty="0" smtClean="0">
                <a:ln w="11430"/>
                <a:latin typeface="+mn-lt"/>
                <a:cs typeface="Arial" charset="0"/>
              </a:rPr>
              <a:t> — United States, 2012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533400" y="5791200"/>
            <a:ext cx="5029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*A total of 1,562 case reports with hepatitis A were received in 2012.  </a:t>
            </a:r>
          </a:p>
          <a:p>
            <a:pPr eaLnBrk="0" hangingPunct="0"/>
            <a:r>
              <a:rPr lang="en-US" sz="1200" b="0" baseline="30000" dirty="0" smtClean="0">
                <a:solidFill>
                  <a:schemeClr val="bg2"/>
                </a:solidFill>
                <a:latin typeface="Myriad Pro" pitchFamily="34" charset="0"/>
                <a:cs typeface="Arial" charset="0"/>
              </a:rPr>
              <a:t>†</a:t>
            </a:r>
            <a:r>
              <a:rPr lang="en-US" sz="800" b="0" baseline="30000" dirty="0" smtClean="0">
                <a:solidFill>
                  <a:schemeClr val="bg2"/>
                </a:solidFill>
                <a:latin typeface="Myriad Pro" pitchFamily="34" charset="0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More than one risk exposure may be indicated on each case report. </a:t>
            </a:r>
          </a:p>
          <a:p>
            <a:pPr eaLnBrk="0" hangingPunct="0"/>
            <a:r>
              <a:rPr lang="en-US" sz="1200" b="0" baseline="8000" dirty="0" smtClean="0">
                <a:solidFill>
                  <a:schemeClr val="bg2"/>
                </a:solidFill>
                <a:latin typeface="Myriad Pro" pitchFamily="34" charset="0"/>
              </a:rPr>
              <a:t>§</a:t>
            </a:r>
            <a:r>
              <a:rPr lang="en-US" sz="1200" b="0" baseline="30000" dirty="0" smtClean="0">
                <a:solidFill>
                  <a:schemeClr val="bg2"/>
                </a:solidFill>
                <a:latin typeface="+mn-lt"/>
              </a:rPr>
              <a:t> </a:t>
            </a:r>
            <a:r>
              <a:rPr lang="en-US" sz="800" b="0" dirty="0" smtClean="0">
                <a:solidFill>
                  <a:schemeClr val="bg2"/>
                </a:solidFill>
                <a:latin typeface="+mn-lt"/>
              </a:rPr>
              <a:t>No risk data reported.</a:t>
            </a:r>
          </a:p>
          <a:p>
            <a:pPr eaLnBrk="0" hangingPunct="0"/>
            <a:r>
              <a:rPr lang="en-US" sz="800" b="0" dirty="0" smtClean="0">
                <a:solidFill>
                  <a:schemeClr val="bg2"/>
                </a:solidFill>
                <a:latin typeface="+mn-lt"/>
                <a:cs typeface="Arial" charset="0"/>
              </a:rPr>
              <a:t>Source</a:t>
            </a:r>
            <a:r>
              <a:rPr lang="en-US" sz="800" b="0" dirty="0">
                <a:solidFill>
                  <a:schemeClr val="bg2"/>
                </a:solidFill>
                <a:latin typeface="+mn-lt"/>
                <a:cs typeface="Arial" charset="0"/>
              </a:rPr>
              <a:t>: National Notifiable Diseases Surveillance System (NNDSS)</a:t>
            </a:r>
          </a:p>
        </p:txBody>
      </p:sp>
      <p:graphicFrame>
        <p:nvGraphicFramePr>
          <p:cNvPr id="47" name="Chart 46"/>
          <p:cNvGraphicFramePr/>
          <p:nvPr>
            <p:extLst>
              <p:ext uri="{D42A27DB-BD31-4B8C-83A1-F6EECF244321}">
                <p14:modId xmlns:p14="http://schemas.microsoft.com/office/powerpoint/2010/main" val="2275242343"/>
              </p:ext>
            </p:extLst>
          </p:nvPr>
        </p:nvGraphicFramePr>
        <p:xfrm>
          <a:off x="304800" y="1295400"/>
          <a:ext cx="8534400" cy="4408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9"/>
          <p:cNvSpPr>
            <a:spLocks noChangeArrowheads="1"/>
          </p:cNvSpPr>
          <p:nvPr/>
        </p:nvSpPr>
        <p:spPr bwMode="auto">
          <a:xfrm>
            <a:off x="4038600" y="5609510"/>
            <a:ext cx="155170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</a:rPr>
              <a:t>Number of cases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16407</TotalTime>
  <Words>272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2.6b.  Acute hepatitis A reports*, by risk exposure† — United States, 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521</cp:revision>
  <cp:lastPrinted>2012-04-16T17:55:55Z</cp:lastPrinted>
  <dcterms:created xsi:type="dcterms:W3CDTF">2010-03-26T18:21:29Z</dcterms:created>
  <dcterms:modified xsi:type="dcterms:W3CDTF">2014-08-25T17:50:45Z</dcterms:modified>
</cp:coreProperties>
</file>