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9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BB0A3"/>
    <a:srgbClr val="9E5ECE"/>
    <a:srgbClr val="488DB8"/>
    <a:srgbClr val="022C5E"/>
    <a:srgbClr val="FFFF99"/>
    <a:srgbClr val="5AA545"/>
    <a:srgbClr val="06C6A6"/>
    <a:srgbClr val="6BE2EF"/>
    <a:srgbClr val="E4E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1593" autoAdjust="0"/>
  </p:normalViewPr>
  <p:slideViewPr>
    <p:cSldViewPr>
      <p:cViewPr varScale="1">
        <p:scale>
          <a:sx n="78" d="100"/>
          <a:sy n="78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40476190476191"/>
          <c:y val="3.168543372754519E-2"/>
          <c:w val="0.76687499999999997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92</c:v>
                </c:pt>
                <c:pt idx="1">
                  <c:v>13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Pt>
            <c:idx val="2"/>
            <c:invertIfNegative val="0"/>
            <c:bubble3D val="0"/>
          </c:dPt>
          <c:dLbls>
            <c:dLbl>
              <c:idx val="2"/>
              <c:layout>
                <c:manualLayout>
                  <c:x val="6.7238470191226373E-3"/>
                  <c:y val="-8.6200108607113763E-3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621</c:v>
                </c:pt>
                <c:pt idx="1">
                  <c:v>555</c:v>
                </c:pt>
                <c:pt idx="2">
                  <c:v>61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849</c:v>
                </c:pt>
                <c:pt idx="1">
                  <c:v>994</c:v>
                </c:pt>
                <c:pt idx="2">
                  <c:v>704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5547904"/>
        <c:axId val="135546368"/>
      </c:barChart>
      <c:valAx>
        <c:axId val="135546368"/>
        <c:scaling>
          <c:orientation val="minMax"/>
          <c:max val="10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35547904"/>
        <c:crosses val="autoZero"/>
        <c:crossBetween val="between"/>
        <c:majorUnit val="250"/>
      </c:valAx>
      <c:catAx>
        <c:axId val="13554790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135546368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9297009748781389"/>
          <c:y val="0.63520137569010771"/>
          <c:w val="0.14155371203599551"/>
          <c:h val="0.22389127065166756"/>
        </c:manualLayout>
      </c:layout>
      <c:overlay val="1"/>
      <c:spPr>
        <a:noFill/>
      </c:sp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7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Patient engagement in selected risk behaviors and exposures during the incubation period, 2–6 weeks prior to onset of symptoms: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713 case reports that had information about travel, 12.9% (n= 92) involved persons who had traveled outside the United States or Canada.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568 case reports that included information about injection-drug use, 2.3% (n=13) indicated use of these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65 case reports from males that included information about sexual preference/practices, 6.2% (n=4) indicated sex with another man.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2.6a.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behavior</a:t>
            </a:r>
            <a:r>
              <a:rPr lang="en-US" sz="2800" b="1" baseline="30000" dirty="0" smtClean="0">
                <a:ln w="11430"/>
                <a:latin typeface="+mn-lt"/>
                <a:cs typeface="Arial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2012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62000" y="5715000"/>
            <a:ext cx="586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1,562 case reports of hepatitis A were received in 2012.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769 hepatitis A cases were reported among males in 2012.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038600" y="560951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40" name="Chart 39"/>
          <p:cNvGraphicFramePr/>
          <p:nvPr>
            <p:extLst>
              <p:ext uri="{D42A27DB-BD31-4B8C-83A1-F6EECF244321}">
                <p14:modId xmlns:p14="http://schemas.microsoft.com/office/powerpoint/2010/main" val="4049519207"/>
              </p:ext>
            </p:extLst>
          </p:nvPr>
        </p:nvGraphicFramePr>
        <p:xfrm>
          <a:off x="304800" y="1295400"/>
          <a:ext cx="8534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16406</TotalTime>
  <Words>173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2.6a.  Acute hepatitis A reports*, by risk behavior†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520</cp:revision>
  <cp:lastPrinted>2012-04-16T17:55:55Z</cp:lastPrinted>
  <dcterms:created xsi:type="dcterms:W3CDTF">2010-03-26T18:21:29Z</dcterms:created>
  <dcterms:modified xsi:type="dcterms:W3CDTF">2014-08-25T17:50:29Z</dcterms:modified>
</cp:coreProperties>
</file>