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3"/>
  </p:notesMasterIdLst>
  <p:handoutMasterIdLst>
    <p:handoutMasterId r:id="rId4"/>
  </p:handoutMasterIdLst>
  <p:sldIdLst>
    <p:sldId id="294" r:id="rId2"/>
  </p:sldIdLst>
  <p:sldSz cx="9144000" cy="6858000" type="screen4x3"/>
  <p:notesSz cx="7010400" cy="92964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BB0A3"/>
    <a:srgbClr val="9E5ECE"/>
    <a:srgbClr val="488DB8"/>
    <a:srgbClr val="022C5E"/>
    <a:srgbClr val="FFFF99"/>
    <a:srgbClr val="5AA545"/>
    <a:srgbClr val="06C6A6"/>
    <a:srgbClr val="6BE2EF"/>
    <a:srgbClr val="E4E04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38" autoAdjust="0"/>
    <p:restoredTop sz="71593" autoAdjust="0"/>
  </p:normalViewPr>
  <p:slideViewPr>
    <p:cSldViewPr>
      <p:cViewPr varScale="1">
        <p:scale>
          <a:sx n="78" d="100"/>
          <a:sy n="78" d="100"/>
        </p:scale>
        <p:origin x="-1140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022" y="-84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454563245384074"/>
          <c:y val="4.6255506607928945E-2"/>
          <c:w val="0.86396509646822395"/>
          <c:h val="0.78752286645988889"/>
        </c:manualLayout>
      </c:layout>
      <c:lineChart>
        <c:grouping val="standard"/>
        <c:varyColors val="0"/>
        <c:ser>
          <c:idx val="6"/>
          <c:order val="0"/>
          <c:tx>
            <c:strRef>
              <c:f>Sheet1!$B$1</c:f>
              <c:strCache>
                <c:ptCount val="1"/>
                <c:pt idx="0">
                  <c:v>American Indian/Alaska Native</c:v>
                </c:pt>
              </c:strCache>
            </c:strRef>
          </c:tx>
          <c:spPr>
            <a:ln cap="flat">
              <a:solidFill>
                <a:schemeClr val="bg2"/>
              </a:solidFill>
              <a:prstDash val="solid"/>
            </a:ln>
          </c:spPr>
          <c:marker>
            <c:symbol val="circle"/>
            <c:size val="10"/>
            <c:spPr>
              <a:noFill/>
              <a:ln>
                <a:solidFill>
                  <a:schemeClr val="bg2"/>
                </a:solidFill>
              </a:ln>
            </c:spPr>
          </c:marker>
          <c:dPt>
            <c:idx val="5"/>
            <c:bubble3D val="0"/>
            <c:spPr>
              <a:ln cap="flat">
                <a:solidFill>
                  <a:schemeClr val="bg2"/>
                </a:solidFill>
                <a:prstDash val="solid"/>
              </a:ln>
            </c:spPr>
          </c:dPt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Sheet1!$B$2:$B$14</c:f>
              <c:numCache>
                <c:formatCode>General</c:formatCode>
                <c:ptCount val="13"/>
                <c:pt idx="0">
                  <c:v>3.03</c:v>
                </c:pt>
                <c:pt idx="1">
                  <c:v>4.7300000000000004</c:v>
                </c:pt>
                <c:pt idx="2">
                  <c:v>3.24</c:v>
                </c:pt>
                <c:pt idx="3">
                  <c:v>1.17</c:v>
                </c:pt>
                <c:pt idx="4">
                  <c:v>0.63</c:v>
                </c:pt>
                <c:pt idx="5">
                  <c:v>0.48</c:v>
                </c:pt>
                <c:pt idx="6">
                  <c:v>0.47</c:v>
                </c:pt>
                <c:pt idx="7">
                  <c:v>0.53</c:v>
                </c:pt>
                <c:pt idx="8">
                  <c:v>0.61</c:v>
                </c:pt>
                <c:pt idx="9">
                  <c:v>0.28999999999999998</c:v>
                </c:pt>
                <c:pt idx="10">
                  <c:v>0.23</c:v>
                </c:pt>
                <c:pt idx="11">
                  <c:v>0.65</c:v>
                </c:pt>
                <c:pt idx="12">
                  <c:v>0.23</c:v>
                </c:pt>
              </c:numCache>
            </c:numRef>
          </c:val>
          <c:smooth val="0"/>
        </c:ser>
        <c:ser>
          <c:idx val="0"/>
          <c:order val="1"/>
          <c:tx>
            <c:strRef>
              <c:f>Sheet1!$C$1</c:f>
              <c:strCache>
                <c:ptCount val="1"/>
                <c:pt idx="0">
                  <c:v>Asian/Pacific Islander</c:v>
                </c:pt>
              </c:strCache>
            </c:strRef>
          </c:tx>
          <c:spPr>
            <a:ln>
              <a:solidFill>
                <a:schemeClr val="accent4"/>
              </a:solidFill>
            </a:ln>
          </c:spPr>
          <c:marker>
            <c:symbol val="diamond"/>
            <c:size val="9"/>
            <c:spPr>
              <a:solidFill>
                <a:schemeClr val="accent4"/>
              </a:solidFill>
              <a:ln>
                <a:solidFill>
                  <a:schemeClr val="accent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Sheet1!$C$2:$C$14</c:f>
              <c:numCache>
                <c:formatCode>General</c:formatCode>
                <c:ptCount val="13"/>
                <c:pt idx="0">
                  <c:v>2.11</c:v>
                </c:pt>
                <c:pt idx="1">
                  <c:v>2.02</c:v>
                </c:pt>
                <c:pt idx="2">
                  <c:v>2.11</c:v>
                </c:pt>
                <c:pt idx="3">
                  <c:v>1.9</c:v>
                </c:pt>
                <c:pt idx="4">
                  <c:v>2.85</c:v>
                </c:pt>
                <c:pt idx="5">
                  <c:v>1.66</c:v>
                </c:pt>
                <c:pt idx="6">
                  <c:v>1.42</c:v>
                </c:pt>
                <c:pt idx="7">
                  <c:v>1.08</c:v>
                </c:pt>
                <c:pt idx="8">
                  <c:v>1.27</c:v>
                </c:pt>
                <c:pt idx="9">
                  <c:v>1.03</c:v>
                </c:pt>
                <c:pt idx="10">
                  <c:v>0.97</c:v>
                </c:pt>
                <c:pt idx="11">
                  <c:v>0.84</c:v>
                </c:pt>
                <c:pt idx="12">
                  <c:v>0.59</c:v>
                </c:pt>
              </c:numCache>
            </c:numRef>
          </c:val>
          <c:smooth val="0"/>
        </c:ser>
        <c:ser>
          <c:idx val="1"/>
          <c:order val="2"/>
          <c:tx>
            <c:strRef>
              <c:f>Sheet1!$D$1</c:f>
              <c:strCache>
                <c:ptCount val="1"/>
                <c:pt idx="0">
                  <c:v>Black, Non-Hispanic</c:v>
                </c:pt>
              </c:strCache>
            </c:strRef>
          </c:tx>
          <c:spPr>
            <a:ln>
              <a:solidFill>
                <a:srgbClr val="E4E044"/>
              </a:solidFill>
            </a:ln>
          </c:spPr>
          <c:marker>
            <c:symbol val="star"/>
            <c:size val="11"/>
            <c:spPr>
              <a:noFill/>
              <a:ln>
                <a:solidFill>
                  <a:srgbClr val="E4E044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Sheet1!$D$2:$D$14</c:f>
              <c:numCache>
                <c:formatCode>General</c:formatCode>
                <c:ptCount val="13"/>
                <c:pt idx="0">
                  <c:v>4.0999999999999996</c:v>
                </c:pt>
                <c:pt idx="1">
                  <c:v>2.5299999999999998</c:v>
                </c:pt>
                <c:pt idx="2">
                  <c:v>1.98</c:v>
                </c:pt>
                <c:pt idx="3">
                  <c:v>1.52</c:v>
                </c:pt>
                <c:pt idx="4">
                  <c:v>0.96</c:v>
                </c:pt>
                <c:pt idx="5">
                  <c:v>0.78</c:v>
                </c:pt>
                <c:pt idx="6">
                  <c:v>0.63</c:v>
                </c:pt>
                <c:pt idx="7">
                  <c:v>0.44</c:v>
                </c:pt>
                <c:pt idx="8">
                  <c:v>0.39</c:v>
                </c:pt>
                <c:pt idx="9">
                  <c:v>0.41</c:v>
                </c:pt>
                <c:pt idx="10">
                  <c:v>0.25</c:v>
                </c:pt>
                <c:pt idx="11">
                  <c:v>0.27</c:v>
                </c:pt>
                <c:pt idx="12">
                  <c:v>0.24</c:v>
                </c:pt>
              </c:numCache>
            </c:numRef>
          </c:val>
          <c:smooth val="0"/>
        </c:ser>
        <c:ser>
          <c:idx val="2"/>
          <c:order val="3"/>
          <c:tx>
            <c:strRef>
              <c:f>Sheet1!$E$1</c:f>
              <c:strCache>
                <c:ptCount val="1"/>
                <c:pt idx="0">
                  <c:v>White, Non-Hispanic</c:v>
                </c:pt>
              </c:strCache>
            </c:strRef>
          </c:tx>
          <c:spPr>
            <a:ln>
              <a:solidFill>
                <a:srgbClr val="00B050"/>
              </a:solidFill>
            </a:ln>
          </c:spPr>
          <c:marker>
            <c:symbol val="triangle"/>
            <c:size val="9"/>
            <c:spPr>
              <a:solidFill>
                <a:srgbClr val="00B050"/>
              </a:solidFill>
              <a:ln>
                <a:solidFill>
                  <a:srgbClr val="00B050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Sheet1!$E$2:$E$14</c:f>
              <c:numCache>
                <c:formatCode>General</c:formatCode>
                <c:ptCount val="13"/>
                <c:pt idx="0">
                  <c:v>2.66</c:v>
                </c:pt>
                <c:pt idx="1">
                  <c:v>2.37</c:v>
                </c:pt>
                <c:pt idx="2">
                  <c:v>1.96</c:v>
                </c:pt>
                <c:pt idx="3">
                  <c:v>1.54</c:v>
                </c:pt>
                <c:pt idx="4">
                  <c:v>1.0900000000000001</c:v>
                </c:pt>
                <c:pt idx="5">
                  <c:v>0.89</c:v>
                </c:pt>
                <c:pt idx="6">
                  <c:v>0.72</c:v>
                </c:pt>
                <c:pt idx="7">
                  <c:v>0.65</c:v>
                </c:pt>
                <c:pt idx="8">
                  <c:v>0.57999999999999996</c:v>
                </c:pt>
                <c:pt idx="9">
                  <c:v>0.4</c:v>
                </c:pt>
                <c:pt idx="10">
                  <c:v>0.35</c:v>
                </c:pt>
                <c:pt idx="11">
                  <c:v>0.28999999999999998</c:v>
                </c:pt>
                <c:pt idx="12">
                  <c:v>0.38</c:v>
                </c:pt>
              </c:numCache>
            </c:numRef>
          </c:val>
          <c:smooth val="0"/>
        </c:ser>
        <c:ser>
          <c:idx val="3"/>
          <c:order val="4"/>
          <c:tx>
            <c:strRef>
              <c:f>Sheet1!$F$1</c:f>
              <c:strCache>
                <c:ptCount val="1"/>
                <c:pt idx="0">
                  <c:v>Hispanic</c:v>
                </c:pt>
              </c:strCache>
            </c:strRef>
          </c:tx>
          <c:spPr>
            <a:ln>
              <a:solidFill>
                <a:schemeClr val="accent3"/>
              </a:solidFill>
            </a:ln>
          </c:spPr>
          <c:marker>
            <c:symbol val="square"/>
            <c:size val="9"/>
            <c:spPr>
              <a:solidFill>
                <a:schemeClr val="accent3"/>
              </a:solidFill>
              <a:ln>
                <a:solidFill>
                  <a:schemeClr val="accent3"/>
                </a:solidFill>
              </a:ln>
            </c:spPr>
          </c:marker>
          <c:cat>
            <c:numRef>
              <c:f>Sheet1!$A$2:$A$14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Sheet1!$F$2:$F$14</c:f>
              <c:numCache>
                <c:formatCode>General</c:formatCode>
                <c:ptCount val="13"/>
                <c:pt idx="0">
                  <c:v>9.77</c:v>
                </c:pt>
                <c:pt idx="1">
                  <c:v>5.01</c:v>
                </c:pt>
                <c:pt idx="2">
                  <c:v>4.01</c:v>
                </c:pt>
                <c:pt idx="3">
                  <c:v>2.79</c:v>
                </c:pt>
                <c:pt idx="4">
                  <c:v>2.75</c:v>
                </c:pt>
                <c:pt idx="5">
                  <c:v>2.76</c:v>
                </c:pt>
                <c:pt idx="6">
                  <c:v>2.3199999999999998</c:v>
                </c:pt>
                <c:pt idx="7">
                  <c:v>1.43</c:v>
                </c:pt>
                <c:pt idx="8">
                  <c:v>1.02</c:v>
                </c:pt>
                <c:pt idx="9">
                  <c:v>0.83</c:v>
                </c:pt>
                <c:pt idx="10">
                  <c:v>0.7</c:v>
                </c:pt>
                <c:pt idx="11">
                  <c:v>0.53</c:v>
                </c:pt>
                <c:pt idx="12">
                  <c:v>0.49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7016448"/>
        <c:axId val="7018752"/>
      </c:lineChart>
      <c:catAx>
        <c:axId val="7016448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 sz="1600" b="0" i="0" u="none" strike="noStrike" baseline="0">
                    <a:solidFill>
                      <a:schemeClr val="bg2"/>
                    </a:solidFill>
                    <a:latin typeface="+mn-lt"/>
                    <a:ea typeface="Calibri"/>
                    <a:cs typeface="Calibri"/>
                  </a:defRPr>
                </a:pPr>
                <a:r>
                  <a:rPr lang="en-US" sz="1600" b="0" dirty="0">
                    <a:solidFill>
                      <a:schemeClr val="bg2"/>
                    </a:solidFill>
                    <a:latin typeface="+mn-lt"/>
                  </a:rPr>
                  <a:t>Year</a:t>
                </a:r>
              </a:p>
            </c:rich>
          </c:tx>
          <c:layout>
            <c:manualLayout>
              <c:xMode val="edge"/>
              <c:yMode val="edge"/>
              <c:x val="0.47328157786759423"/>
              <c:y val="0.94083727726088218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txPr>
          <a:bodyPr rot="-2700000" vert="horz"/>
          <a:lstStyle/>
          <a:p>
            <a:pPr>
              <a:defRPr sz="1600" baseline="0">
                <a:solidFill>
                  <a:schemeClr val="bg2"/>
                </a:solidFill>
              </a:defRPr>
            </a:pPr>
            <a:endParaRPr lang="en-US"/>
          </a:p>
        </c:txPr>
        <c:crossAx val="7018752"/>
        <c:crossesAt val="0"/>
        <c:auto val="1"/>
        <c:lblAlgn val="ctr"/>
        <c:lblOffset val="100"/>
        <c:tickLblSkip val="2"/>
        <c:tickMarkSkip val="1"/>
        <c:noMultiLvlLbl val="0"/>
      </c:catAx>
      <c:valAx>
        <c:axId val="7018752"/>
        <c:scaling>
          <c:orientation val="minMax"/>
          <c:max val="10"/>
        </c:scaling>
        <c:delete val="0"/>
        <c:axPos val="l"/>
        <c:title>
          <c:tx>
            <c:rich>
              <a:bodyPr/>
              <a:lstStyle/>
              <a:p>
                <a:pPr>
                  <a:defRPr sz="1400" b="0" i="0" u="none" strike="noStrike" baseline="0">
                    <a:solidFill>
                      <a:schemeClr val="tx1"/>
                    </a:solidFill>
                    <a:latin typeface="+mn-lt"/>
                    <a:ea typeface="Arial"/>
                    <a:cs typeface="Arial"/>
                  </a:defRPr>
                </a:pPr>
                <a:r>
                  <a:rPr lang="en-US" sz="1400" b="0" i="0" u="none" strike="noStrike" baseline="0" dirty="0">
                    <a:solidFill>
                      <a:schemeClr val="tx1"/>
                    </a:solidFill>
                    <a:latin typeface="+mn-lt"/>
                  </a:rPr>
                  <a:t>Reported </a:t>
                </a:r>
                <a:r>
                  <a:rPr lang="en-US" sz="1400" b="0" i="0" u="none" strike="noStrike" baseline="0" dirty="0" smtClean="0">
                    <a:solidFill>
                      <a:schemeClr val="tx1"/>
                    </a:solidFill>
                    <a:latin typeface="+mn-lt"/>
                  </a:rPr>
                  <a:t>cases/100,000 population                     </a:t>
                </a:r>
                <a:endParaRPr lang="en-US" sz="1400" b="0" i="0" u="none" strike="noStrike" baseline="0" dirty="0">
                  <a:solidFill>
                    <a:schemeClr val="tx1"/>
                  </a:solidFill>
                  <a:latin typeface="+mn-lt"/>
                </a:endParaRPr>
              </a:p>
            </c:rich>
          </c:tx>
          <c:layout>
            <c:manualLayout>
              <c:xMode val="edge"/>
              <c:yMode val="edge"/>
              <c:x val="4.2297805557810434E-3"/>
              <c:y val="6.7865147243937093E-2"/>
            </c:manualLayout>
          </c:layout>
          <c:overlay val="0"/>
        </c:title>
        <c:numFmt formatCode="General" sourceLinked="1"/>
        <c:majorTickMark val="out"/>
        <c:minorTickMark val="out"/>
        <c:tickLblPos val="nextTo"/>
        <c:txPr>
          <a:bodyPr rot="0" vert="horz"/>
          <a:lstStyle/>
          <a:p>
            <a:pPr>
              <a:defRPr sz="1600"/>
            </a:pPr>
            <a:endParaRPr lang="en-US"/>
          </a:p>
        </c:txPr>
        <c:crossAx val="7016448"/>
        <c:crosses val="autoZero"/>
        <c:crossBetween val="midCat"/>
      </c:valAx>
    </c:plotArea>
    <c:legend>
      <c:legendPos val="r"/>
      <c:layout>
        <c:manualLayout>
          <c:xMode val="edge"/>
          <c:yMode val="edge"/>
          <c:x val="0.55305481346082963"/>
          <c:y val="1.9823697336638087E-2"/>
          <c:w val="0.43741071428572054"/>
          <c:h val="0.50595410925195627"/>
        </c:manualLayout>
      </c:layout>
      <c:overlay val="0"/>
      <c:txPr>
        <a:bodyPr/>
        <a:lstStyle/>
        <a:p>
          <a:pPr>
            <a:defRPr sz="1600">
              <a:solidFill>
                <a:schemeClr val="bg2"/>
              </a:solidFill>
            </a:defRPr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9" y="0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62F3CAEC-39C7-40F8-99B5-F518E6398476}" type="datetimeFigureOut">
              <a:rPr lang="en-US"/>
              <a:pPr>
                <a:defRPr/>
              </a:pPr>
              <a:t>8/25/2014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 eaLnBrk="0" hangingPunct="0">
              <a:defRPr sz="120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9" y="8829675"/>
            <a:ext cx="3038475" cy="465138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 eaLnBrk="0" hangingPunct="0">
              <a:defRPr sz="1200" smtClean="0"/>
            </a:lvl1pPr>
          </a:lstStyle>
          <a:p>
            <a:pPr>
              <a:defRPr/>
            </a:pPr>
            <a:fld id="{8D63A9B1-16ED-499D-92BF-65F2F9F3AD2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0737675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39" y="0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675" y="4416427"/>
            <a:ext cx="5607050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 b="0"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819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39" y="8829675"/>
            <a:ext cx="3038475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3177" tIns="46589" rIns="93177" bIns="46589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/>
            </a:lvl1pPr>
          </a:lstStyle>
          <a:p>
            <a:pPr>
              <a:defRPr/>
            </a:pPr>
            <a:fld id="{BF2162EA-B22B-4C65-8CF4-41453BBF4B5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1205108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34720" y="4415790"/>
            <a:ext cx="5140960" cy="4183380"/>
          </a:xfrm>
          <a:noFill/>
          <a:ln/>
        </p:spPr>
        <p:txBody>
          <a:bodyPr/>
          <a:lstStyle/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From 2000-2007, rates of hepatitis A among Hispanics were generally higher than those of other racial/ethnic populations.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In 2012, the rate of hepatitis A among Hispanics was 0.49 cases per 100,000 population, the lowest rate recorded for this group since 2000.  </a:t>
            </a:r>
          </a:p>
          <a:p>
            <a:pPr marL="171450" lvl="0" indent="-171450">
              <a:buFont typeface="Arial" panose="020B0604020202020204" pitchFamily="34" charset="0"/>
              <a:buChar char="•"/>
            </a:pPr>
            <a:r>
              <a:rPr lang="en-US" sz="12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+mn-cs"/>
              </a:rPr>
              <a:t>Although rates of acute hepatitis A among Asian/Pacific Islanders have continued to decline, from 2008-2012, this group had a higher rate of hepatitis A compared with other racial/ethnic groups; in 2012, the rate among Asian/Pacific Islanders was 0.59 per 100,000 population.</a:t>
            </a:r>
            <a:endParaRPr lang="en-US" sz="1200" kern="1200" dirty="0">
              <a:solidFill>
                <a:schemeClr val="tx1"/>
              </a:solidFill>
              <a:effectLst/>
              <a:latin typeface="Arial" charset="0"/>
              <a:ea typeface="+mn-ea"/>
              <a:cs typeface="+mn-cs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BF2162EA-B22B-4C65-8CF4-41453BBF4B54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har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en-US" noProof="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ata Slide (for content heavy tables and charts)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3886200"/>
            <a:ext cx="6400800" cy="4572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0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Presenters Name – Myriad Pro, Bold, 20pt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1371600" y="4267200"/>
            <a:ext cx="6400800" cy="1295400"/>
          </a:xfrm>
          <a:prstGeom prst="rect">
            <a:avLst/>
          </a:prstGeom>
        </p:spPr>
        <p:txBody>
          <a:bodyPr/>
          <a:lstStyle>
            <a:lvl1pPr algn="ctr">
              <a:lnSpc>
                <a:spcPts val="2000"/>
              </a:lnSpc>
              <a:buNone/>
              <a:defRPr sz="18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sz="1800" dirty="0" smtClean="0"/>
              <a:t>Title of Presenter –Myriad Pro, 18pt</a:t>
            </a:r>
          </a:p>
          <a:p>
            <a:pPr lvl="0"/>
            <a:endParaRPr lang="en-US" sz="1800" dirty="0" smtClean="0"/>
          </a:p>
          <a:p>
            <a:pPr lvl="0"/>
            <a:r>
              <a:rPr lang="en-US" sz="1800" dirty="0" smtClean="0"/>
              <a:t>Title of Event</a:t>
            </a:r>
          </a:p>
          <a:p>
            <a:pPr lvl="0"/>
            <a:r>
              <a:rPr lang="en-US" sz="1800" dirty="0" smtClean="0"/>
              <a:t>Date of Event</a:t>
            </a:r>
            <a:endParaRPr lang="en-US" dirty="0"/>
          </a:p>
        </p:txBody>
      </p:sp>
      <p:sp>
        <p:nvSpPr>
          <p:cNvPr id="11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1981200"/>
            <a:ext cx="8229600" cy="1676400"/>
          </a:xfrm>
          <a:prstGeom prst="rect">
            <a:avLst/>
          </a:prstGeom>
        </p:spPr>
        <p:txBody>
          <a:bodyPr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Title of Presentation – Myriad Pro</a:t>
            </a:r>
            <a:br>
              <a:rPr lang="en-US" dirty="0" smtClean="0"/>
            </a:br>
            <a:r>
              <a:rPr lang="en-US" dirty="0" smtClean="0"/>
              <a:t> Bold, Shadow 28pt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sic Content Badg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000"/>
              </a:lnSpc>
              <a:defRPr sz="28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57200" y="1600201"/>
            <a:ext cx="8229600" cy="4191000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6705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lnSpc>
                <a:spcPts val="3800"/>
              </a:lnSpc>
              <a:defRPr sz="3600" b="1" cap="all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Section Header</a:t>
            </a:r>
            <a:br>
              <a:rPr lang="en-US" dirty="0" smtClean="0"/>
            </a:br>
            <a:r>
              <a:rPr lang="en-US" dirty="0" smtClean="0"/>
              <a:t>Myriad Pro, bold, shadow, 36pt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lnSpc>
                <a:spcPts val="2200"/>
              </a:lnSpc>
              <a:buNone/>
              <a:defRPr sz="2000" baseline="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Subhead – Myriad Pro, 20pt</a:t>
            </a: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Header – Myriad Pro, bold, shadow, 20pt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575050" y="273051"/>
            <a:ext cx="5111750" cy="5518150"/>
          </a:xfrm>
          <a:prstGeom prst="rect">
            <a:avLst/>
          </a:prstGeom>
        </p:spPr>
        <p:txBody>
          <a:bodyPr anchor="ctr" anchorCtr="0"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400" b="1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0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180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1800">
                <a:solidFill>
                  <a:schemeClr val="bg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457200" y="1435101"/>
            <a:ext cx="3008313" cy="435609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Paragraph of type</a:t>
            </a:r>
          </a:p>
          <a:p>
            <a:pPr lvl="0"/>
            <a:r>
              <a:rPr lang="en-US" dirty="0" smtClean="0"/>
              <a:t>Myriad Pro, 14pt</a:t>
            </a: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5791200"/>
            <a:ext cx="8229600" cy="609600"/>
          </a:xfrm>
          <a:prstGeom prst="rect">
            <a:avLst/>
          </a:prstGeom>
        </p:spPr>
        <p:txBody>
          <a:bodyPr anchor="b" anchorCtr="0"/>
          <a:lstStyle>
            <a:lvl1pPr algn="l">
              <a:lnSpc>
                <a:spcPts val="1100"/>
              </a:lnSpc>
              <a:buNone/>
              <a:defRPr sz="1100" baseline="0">
                <a:solidFill>
                  <a:schemeClr val="tx2"/>
                </a:solidFill>
              </a:defRPr>
            </a:lvl1pPr>
            <a:lvl2pPr algn="ctr">
              <a:defRPr>
                <a:solidFill>
                  <a:schemeClr val="tx2"/>
                </a:solidFill>
              </a:defRPr>
            </a:lvl2pPr>
            <a:lvl3pPr algn="ctr">
              <a:defRPr>
                <a:solidFill>
                  <a:schemeClr val="tx2"/>
                </a:solidFill>
              </a:defRPr>
            </a:lvl3pPr>
            <a:lvl4pPr algn="ctr">
              <a:defRPr>
                <a:solidFill>
                  <a:schemeClr val="tx2"/>
                </a:solidFill>
              </a:defRPr>
            </a:lvl4pPr>
            <a:lvl5pPr algn="ctr"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 smtClean="0"/>
              <a:t>*Citations and references – Myriad Pro, 11pt</a:t>
            </a:r>
            <a:endParaRPr lang="en-US" dirty="0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 baseline="0">
                <a:solidFill>
                  <a:schemeClr val="tx1"/>
                </a:solidFill>
                <a:effectLst/>
              </a:defRPr>
            </a:lvl1pPr>
          </a:lstStyle>
          <a:p>
            <a:r>
              <a:rPr lang="en-US" dirty="0" smtClean="0"/>
              <a:t>Photo Title – Myriad Pro, Bold, Shadow, 20pt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ln w="25400">
            <a:solidFill>
              <a:schemeClr val="bg2"/>
            </a:solidFill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chemeClr val="bg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Caption or credits for photo – Myriad Pro, 14pt</a:t>
            </a:r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losing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71600" y="1981200"/>
            <a:ext cx="6400800" cy="20574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800" b="1" baseline="0">
                <a:solidFill>
                  <a:schemeClr val="bg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Closing– Myriad Pro, Bold, 28pt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0" name="Text Placeholder 5"/>
          <p:cNvSpPr>
            <a:spLocks noGrp="1"/>
          </p:cNvSpPr>
          <p:nvPr>
            <p:ph type="body" sz="quarter" idx="11" hasCustomPrompt="1"/>
          </p:nvPr>
        </p:nvSpPr>
        <p:spPr>
          <a:xfrm>
            <a:off x="2286000" y="6272784"/>
            <a:ext cx="5105400" cy="18288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12" name="Text Placeholder 6"/>
          <p:cNvSpPr>
            <a:spLocks noGrp="1"/>
          </p:cNvSpPr>
          <p:nvPr>
            <p:ph type="body" sz="quarter" idx="12" hasCustomPrompt="1"/>
          </p:nvPr>
        </p:nvSpPr>
        <p:spPr>
          <a:xfrm>
            <a:off x="2286000" y="6464808"/>
            <a:ext cx="5105400" cy="228600"/>
          </a:xfrm>
          <a:prstGeom prst="rect">
            <a:avLst/>
          </a:prstGeom>
        </p:spPr>
        <p:txBody>
          <a:bodyPr/>
          <a:lstStyle>
            <a:lvl1pPr>
              <a:buNone/>
              <a:defRPr sz="1000" baseline="0">
                <a:solidFill>
                  <a:schemeClr val="bg2"/>
                </a:solidFill>
              </a:defRPr>
            </a:lvl1pPr>
          </a:lstStyle>
          <a:p>
            <a:r>
              <a:rPr lang="en-US" dirty="0" smtClean="0"/>
              <a:t>Place Descriptor Here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1371600" y="4432012"/>
            <a:ext cx="6400800" cy="2923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300" b="0" dirty="0" smtClean="0">
                <a:solidFill>
                  <a:schemeClr val="tx2"/>
                </a:solidFill>
                <a:latin typeface="+mj-lt"/>
              </a:rPr>
              <a:t>For more information please contact Centers for Disease Control and Prevention</a:t>
            </a:r>
          </a:p>
        </p:txBody>
      </p:sp>
      <p:sp>
        <p:nvSpPr>
          <p:cNvPr id="13" name="Rectangle 12"/>
          <p:cNvSpPr/>
          <p:nvPr/>
        </p:nvSpPr>
        <p:spPr>
          <a:xfrm>
            <a:off x="1371600" y="4706034"/>
            <a:ext cx="594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1600 Clifton Road NE, Atlanta, GA 30333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Telephone, 1-800-CDC-INFO (232-4636)/TTY: 1-888-232-6348</a:t>
            </a:r>
          </a:p>
          <a:p>
            <a:pPr lvl="0"/>
            <a:r>
              <a:rPr lang="en-US" sz="1200" dirty="0" smtClean="0">
                <a:solidFill>
                  <a:schemeClr val="tx2"/>
                </a:solidFill>
                <a:latin typeface="+mj-lt"/>
              </a:rPr>
              <a:t>E-mail: cdcinfo@cdc.gov 	Web: www.cdc.gov</a:t>
            </a:r>
          </a:p>
        </p:txBody>
      </p:sp>
      <p:sp>
        <p:nvSpPr>
          <p:cNvPr id="14" name="Rectangle 13"/>
          <p:cNvSpPr/>
          <p:nvPr/>
        </p:nvSpPr>
        <p:spPr>
          <a:xfrm>
            <a:off x="1371600" y="5421868"/>
            <a:ext cx="59436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900" b="0" dirty="0" smtClean="0">
                <a:solidFill>
                  <a:schemeClr val="tx2"/>
                </a:solidFill>
                <a:latin typeface="+mj-lt"/>
              </a:rPr>
              <a:t>The findings</a:t>
            </a:r>
            <a:r>
              <a:rPr lang="en-US" sz="900" b="0" baseline="0" dirty="0" smtClean="0">
                <a:solidFill>
                  <a:schemeClr val="tx2"/>
                </a:solidFill>
                <a:latin typeface="+mj-lt"/>
              </a:rPr>
              <a:t> and conclusions in this report are those of the authors and do not necessarily represent the official position of the Centers for Disease Control and Prevention.</a:t>
            </a:r>
            <a:endParaRPr lang="en-US" sz="900" b="0" dirty="0" smtClean="0">
              <a:solidFill>
                <a:schemeClr val="tx2"/>
              </a:solidFill>
              <a:latin typeface="+mj-lt"/>
            </a:endParaRPr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</p:sldLayoutIdLst>
  <p:transition>
    <p:fade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 idx="4294967295"/>
          </p:nvPr>
        </p:nvSpPr>
        <p:spPr>
          <a:xfrm>
            <a:off x="304800" y="533400"/>
            <a:ext cx="8534400" cy="1066800"/>
          </a:xfrm>
          <a:prstGeom prst="rect">
            <a:avLst/>
          </a:prstGeom>
        </p:spPr>
        <p:txBody>
          <a:bodyPr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eaLnBrk="1" hangingPunct="1"/>
            <a:r>
              <a:rPr lang="en-US" sz="2800" b="1" dirty="0" smtClean="0">
                <a:ln w="11430"/>
                <a:latin typeface="+mn-lt"/>
                <a:cs typeface="Arial" charset="0"/>
              </a:rPr>
              <a:t>Figure 2.4.  Incidence of acute hepatitis A,</a:t>
            </a:r>
            <a:br>
              <a:rPr lang="en-US" sz="2800" b="1" dirty="0" smtClean="0">
                <a:ln w="11430"/>
                <a:latin typeface="+mn-lt"/>
                <a:cs typeface="Arial" charset="0"/>
              </a:rPr>
            </a:br>
            <a:r>
              <a:rPr lang="en-US" sz="2800" b="1" dirty="0" smtClean="0">
                <a:ln w="11430"/>
                <a:latin typeface="+mn-lt"/>
                <a:cs typeface="Arial" charset="0"/>
              </a:rPr>
              <a:t>by race/ethnicity — United States, 2000–2012</a:t>
            </a:r>
          </a:p>
        </p:txBody>
      </p:sp>
      <p:graphicFrame>
        <p:nvGraphicFramePr>
          <p:cNvPr id="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9026369"/>
              </p:ext>
            </p:extLst>
          </p:nvPr>
        </p:nvGraphicFramePr>
        <p:xfrm>
          <a:off x="457200" y="1447800"/>
          <a:ext cx="8208344" cy="45937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304800" y="6230779"/>
            <a:ext cx="769620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r>
              <a:rPr lang="en-US" sz="1000" b="0" dirty="0">
                <a:solidFill>
                  <a:schemeClr val="bg2"/>
                </a:solidFill>
                <a:latin typeface="+mn-lt"/>
                <a:cs typeface="Arial" charset="0"/>
              </a:rPr>
              <a:t>Source: National Notifiable Diseases Surveillance System (NNDSS)</a:t>
            </a:r>
          </a:p>
        </p:txBody>
      </p:sp>
    </p:spTree>
    <p:extLst>
      <p:ext uri="{BB962C8B-B14F-4D97-AF65-F5344CB8AC3E}">
        <p14:creationId xmlns:p14="http://schemas.microsoft.com/office/powerpoint/2010/main" val="1340968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CHHSTP_PPT_dark(">
  <a:themeElements>
    <a:clrScheme name="NCBDD Dark PPT Colors">
      <a:dk1>
        <a:srgbClr val="FFC000"/>
      </a:dk1>
      <a:lt1>
        <a:srgbClr val="0F56DC"/>
      </a:lt1>
      <a:dk2>
        <a:srgbClr val="FFFFFF"/>
      </a:dk2>
      <a:lt2>
        <a:srgbClr val="FFFFFF"/>
      </a:lt2>
      <a:accent1>
        <a:srgbClr val="7CA295"/>
      </a:accent1>
      <a:accent2>
        <a:srgbClr val="8A343D"/>
      </a:accent2>
      <a:accent3>
        <a:srgbClr val="6639B7"/>
      </a:accent3>
      <a:accent4>
        <a:srgbClr val="D47B22"/>
      </a:accent4>
      <a:accent5>
        <a:srgbClr val="EAAB00"/>
      </a:accent5>
      <a:accent6>
        <a:srgbClr val="7F7F7F"/>
      </a:accent6>
      <a:hlink>
        <a:srgbClr val="007D57"/>
      </a:hlink>
      <a:folHlink>
        <a:srgbClr val="FFFFFF"/>
      </a:folHlink>
    </a:clrScheme>
    <a:fontScheme name="CDC Myriad Web Pro">
      <a:majorFont>
        <a:latin typeface="Myriad Web Pro"/>
        <a:ea typeface=""/>
        <a:cs typeface=""/>
      </a:majorFont>
      <a:minorFont>
        <a:latin typeface="Myriad Web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tpblue</Template>
  <TotalTime>16406</TotalTime>
  <Words>116</Words>
  <Application>Microsoft Office PowerPoint</Application>
  <PresentationFormat>On-screen Show (4:3)</PresentationFormat>
  <Paragraphs>8</Paragraphs>
  <Slides>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NCHHSTP_PPT_dark(</vt:lpstr>
      <vt:lpstr>Figure 2.4.  Incidence of acute hepatitis A, by race/ethnicity — United States, 2000–2012</vt:lpstr>
    </vt:vector>
  </TitlesOfParts>
  <Company>ITSO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hdn0</dc:creator>
  <cp:lastModifiedBy>CDC User</cp:lastModifiedBy>
  <cp:revision>518</cp:revision>
  <cp:lastPrinted>2012-04-16T17:55:55Z</cp:lastPrinted>
  <dcterms:created xsi:type="dcterms:W3CDTF">2010-03-26T18:21:29Z</dcterms:created>
  <dcterms:modified xsi:type="dcterms:W3CDTF">2014-08-25T17:49:49Z</dcterms:modified>
</cp:coreProperties>
</file>