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BB0A3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1593" autoAdjust="0"/>
  </p:normalViewPr>
  <p:slideViewPr>
    <p:cSldViewPr>
      <p:cViewPr varScale="1">
        <p:scale>
          <a:sx n="78" d="100"/>
          <a:sy n="78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1"/>
          <c:y val="4.6255506607928945E-2"/>
          <c:w val="0.86396509646822373"/>
          <c:h val="0.78752286645988856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0–9 yrs</c:v>
                </c:pt>
              </c:strCache>
            </c:strRef>
          </c:tx>
          <c:spPr>
            <a:ln cap="flat">
              <a:solidFill>
                <a:schemeClr val="bg2"/>
              </a:solidFill>
              <a:prstDash val="dash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6.56</c:v>
                </c:pt>
                <c:pt idx="1">
                  <c:v>3.18</c:v>
                </c:pt>
                <c:pt idx="2">
                  <c:v>2.2599999999999998</c:v>
                </c:pt>
                <c:pt idx="3">
                  <c:v>1.77</c:v>
                </c:pt>
                <c:pt idx="4">
                  <c:v>1.86</c:v>
                </c:pt>
                <c:pt idx="5">
                  <c:v>1.42</c:v>
                </c:pt>
                <c:pt idx="6">
                  <c:v>1.07</c:v>
                </c:pt>
                <c:pt idx="7">
                  <c:v>0.66</c:v>
                </c:pt>
                <c:pt idx="8">
                  <c:v>0.51</c:v>
                </c:pt>
                <c:pt idx="9">
                  <c:v>0.31</c:v>
                </c:pt>
                <c:pt idx="10">
                  <c:v>0.31</c:v>
                </c:pt>
                <c:pt idx="11">
                  <c:v>0.18</c:v>
                </c:pt>
                <c:pt idx="12">
                  <c:v>0.15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10–19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dPt>
            <c:idx val="4"/>
            <c:bubble3D val="0"/>
          </c:dPt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5.13</c:v>
                </c:pt>
                <c:pt idx="1">
                  <c:v>3.11</c:v>
                </c:pt>
                <c:pt idx="2">
                  <c:v>2.3199999999999998</c:v>
                </c:pt>
                <c:pt idx="3">
                  <c:v>2.2000000000000002</c:v>
                </c:pt>
                <c:pt idx="4">
                  <c:v>2</c:v>
                </c:pt>
                <c:pt idx="5">
                  <c:v>1.59</c:v>
                </c:pt>
                <c:pt idx="6">
                  <c:v>1.27</c:v>
                </c:pt>
                <c:pt idx="7">
                  <c:v>0.94</c:v>
                </c:pt>
                <c:pt idx="8">
                  <c:v>0.78</c:v>
                </c:pt>
                <c:pt idx="9">
                  <c:v>0.56999999999999995</c:v>
                </c:pt>
                <c:pt idx="10">
                  <c:v>0.49</c:v>
                </c:pt>
                <c:pt idx="11">
                  <c:v>0.41</c:v>
                </c:pt>
                <c:pt idx="12">
                  <c:v>0.4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20–29 yrs 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6.22</c:v>
                </c:pt>
                <c:pt idx="1">
                  <c:v>4.78</c:v>
                </c:pt>
                <c:pt idx="2">
                  <c:v>4.0599999999999996</c:v>
                </c:pt>
                <c:pt idx="3">
                  <c:v>3.45</c:v>
                </c:pt>
                <c:pt idx="4">
                  <c:v>2.3199999999999998</c:v>
                </c:pt>
                <c:pt idx="5">
                  <c:v>1.95</c:v>
                </c:pt>
                <c:pt idx="6">
                  <c:v>1.55</c:v>
                </c:pt>
                <c:pt idx="7">
                  <c:v>1.37</c:v>
                </c:pt>
                <c:pt idx="8">
                  <c:v>1.03</c:v>
                </c:pt>
                <c:pt idx="9">
                  <c:v>0.96</c:v>
                </c:pt>
                <c:pt idx="10">
                  <c:v>0.81</c:v>
                </c:pt>
                <c:pt idx="11">
                  <c:v>0.64</c:v>
                </c:pt>
                <c:pt idx="12">
                  <c:v>0.69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5.72</c:v>
                </c:pt>
                <c:pt idx="1">
                  <c:v>5.52</c:v>
                </c:pt>
                <c:pt idx="2">
                  <c:v>4.1500000000000004</c:v>
                </c:pt>
                <c:pt idx="3">
                  <c:v>2.81</c:v>
                </c:pt>
                <c:pt idx="4">
                  <c:v>1.81</c:v>
                </c:pt>
                <c:pt idx="5">
                  <c:v>1.53</c:v>
                </c:pt>
                <c:pt idx="6">
                  <c:v>1.21</c:v>
                </c:pt>
                <c:pt idx="7">
                  <c:v>1.17</c:v>
                </c:pt>
                <c:pt idx="8">
                  <c:v>0.94</c:v>
                </c:pt>
                <c:pt idx="9">
                  <c:v>0.77</c:v>
                </c:pt>
                <c:pt idx="10">
                  <c:v>0.57999999999999996</c:v>
                </c:pt>
                <c:pt idx="11">
                  <c:v>0.51</c:v>
                </c:pt>
                <c:pt idx="12">
                  <c:v>0.51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3.9</c:v>
                </c:pt>
                <c:pt idx="1">
                  <c:v>3.75</c:v>
                </c:pt>
                <c:pt idx="2">
                  <c:v>3.26</c:v>
                </c:pt>
                <c:pt idx="3">
                  <c:v>2.7</c:v>
                </c:pt>
                <c:pt idx="4">
                  <c:v>1.57</c:v>
                </c:pt>
                <c:pt idx="5">
                  <c:v>1.33</c:v>
                </c:pt>
                <c:pt idx="6">
                  <c:v>1.21</c:v>
                </c:pt>
                <c:pt idx="7">
                  <c:v>0.95</c:v>
                </c:pt>
                <c:pt idx="8">
                  <c:v>0.86</c:v>
                </c:pt>
                <c:pt idx="9">
                  <c:v>0.62</c:v>
                </c:pt>
                <c:pt idx="10">
                  <c:v>0.46</c:v>
                </c:pt>
                <c:pt idx="11">
                  <c:v>0.39</c:v>
                </c:pt>
                <c:pt idx="12">
                  <c:v>0.47</c:v>
                </c:pt>
              </c:numCache>
            </c:numRef>
          </c:val>
          <c:smooth val="0"/>
        </c:ser>
        <c:ser>
          <c:idx val="4"/>
          <c:order val="5"/>
          <c:tx>
            <c:strRef>
              <c:f>Sheet1!$G$1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488DB8"/>
              </a:solidFill>
            </a:ln>
          </c:spPr>
          <c:marker>
            <c:symbol val="circle"/>
            <c:size val="9"/>
            <c:spPr>
              <a:solidFill>
                <a:srgbClr val="4BACC6"/>
              </a:solidFill>
              <a:ln>
                <a:solidFill>
                  <a:srgbClr val="488DB8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Sheet1!$G$2:$G$14</c:f>
              <c:numCache>
                <c:formatCode>General</c:formatCode>
                <c:ptCount val="13"/>
                <c:pt idx="0">
                  <c:v>3</c:v>
                </c:pt>
                <c:pt idx="1">
                  <c:v>2.95</c:v>
                </c:pt>
                <c:pt idx="2">
                  <c:v>2.4900000000000002</c:v>
                </c:pt>
                <c:pt idx="3">
                  <c:v>2.6</c:v>
                </c:pt>
                <c:pt idx="4">
                  <c:v>1.66</c:v>
                </c:pt>
                <c:pt idx="5">
                  <c:v>1.42</c:v>
                </c:pt>
                <c:pt idx="6">
                  <c:v>1.07</c:v>
                </c:pt>
                <c:pt idx="7">
                  <c:v>0.9</c:v>
                </c:pt>
                <c:pt idx="8">
                  <c:v>0.86</c:v>
                </c:pt>
                <c:pt idx="9">
                  <c:v>0.55000000000000004</c:v>
                </c:pt>
                <c:pt idx="10">
                  <c:v>0.47</c:v>
                </c:pt>
                <c:pt idx="11">
                  <c:v>0.42</c:v>
                </c:pt>
                <c:pt idx="12">
                  <c:v>0.56000000000000005</c:v>
                </c:pt>
              </c:numCache>
            </c:numRef>
          </c:val>
          <c:smooth val="0"/>
        </c:ser>
        <c:ser>
          <c:idx val="5"/>
          <c:order val="6"/>
          <c:tx>
            <c:strRef>
              <c:f>Sheet1!$H$1</c:f>
              <c:strCache>
                <c:ptCount val="1"/>
                <c:pt idx="0">
                  <c:v>≥ 60 yrs</c:v>
                </c:pt>
              </c:strCache>
            </c:strRef>
          </c:tx>
          <c:spPr>
            <a:ln cap="flat">
              <a:solidFill>
                <a:schemeClr val="bg2"/>
              </a:solidFill>
            </a:ln>
          </c:spPr>
          <c:marker>
            <c:symbol val="plus"/>
            <c:size val="12"/>
            <c:spPr>
              <a:ln>
                <a:solidFill>
                  <a:schemeClr val="bg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Sheet1!$H$2:$H$14</c:f>
              <c:numCache>
                <c:formatCode>General</c:formatCode>
                <c:ptCount val="13"/>
                <c:pt idx="0">
                  <c:v>2.4500000000000002</c:v>
                </c:pt>
                <c:pt idx="1">
                  <c:v>2.35</c:v>
                </c:pt>
                <c:pt idx="2">
                  <c:v>2.5499999999999998</c:v>
                </c:pt>
                <c:pt idx="3">
                  <c:v>2.63</c:v>
                </c:pt>
                <c:pt idx="4">
                  <c:v>2.0699999999999998</c:v>
                </c:pt>
                <c:pt idx="5">
                  <c:v>1.35</c:v>
                </c:pt>
                <c:pt idx="6">
                  <c:v>1.03</c:v>
                </c:pt>
                <c:pt idx="7">
                  <c:v>0.93</c:v>
                </c:pt>
                <c:pt idx="8">
                  <c:v>0.92</c:v>
                </c:pt>
                <c:pt idx="9">
                  <c:v>0.68</c:v>
                </c:pt>
                <c:pt idx="10">
                  <c:v>0.59</c:v>
                </c:pt>
                <c:pt idx="11">
                  <c:v>0.5</c:v>
                </c:pt>
                <c:pt idx="12">
                  <c:v>0.59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155968"/>
        <c:axId val="105179008"/>
      </c:lineChart>
      <c:catAx>
        <c:axId val="1051559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436496753695543"/>
              <c:y val="0.937872938721467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0517900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0517900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Reported cases/100,000 </a:t>
                </a: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p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7543859649123007E-3"/>
              <c:y val="0.10604870555829997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05155968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68242505870976755"/>
          <c:y val="7.2016653406892256E-2"/>
          <c:w val="0.23874283311673575"/>
          <c:h val="0.5059541092519566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7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Rates of acute hepatitis A declined for all age groups from 2000-2012.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Rates were similar and low among persons in all age groups in 2012 (&lt;1.0 case per 100,000 population; range: 0.15–0.69).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rates were highest for persons aged 20–29 years (0.69 cases per 100,000 population); the lowest rates were among children aged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9 years (0.15 cases per 100,000 population).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533400"/>
            <a:ext cx="84582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2.2.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 by age group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009061"/>
              </p:ext>
            </p:extLst>
          </p:nvPr>
        </p:nvGraphicFramePr>
        <p:xfrm>
          <a:off x="457200" y="1371600"/>
          <a:ext cx="8077200" cy="4615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154579"/>
            <a:ext cx="7620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61961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16405</TotalTime>
  <Words>96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2.2.  Incidence of acute hepatitis A,  by age group — United States, 2000–2012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516</cp:revision>
  <cp:lastPrinted>2012-04-16T17:55:55Z</cp:lastPrinted>
  <dcterms:created xsi:type="dcterms:W3CDTF">2010-03-26T18:21:29Z</dcterms:created>
  <dcterms:modified xsi:type="dcterms:W3CDTF">2014-08-25T17:49:12Z</dcterms:modified>
</cp:coreProperties>
</file>