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9"/>
  </p:notesMasterIdLst>
  <p:handoutMasterIdLst>
    <p:handoutMasterId r:id="rId10"/>
  </p:handoutMasterIdLst>
  <p:sldIdLst>
    <p:sldId id="295" r:id="rId2"/>
    <p:sldId id="293" r:id="rId3"/>
    <p:sldId id="297" r:id="rId4"/>
    <p:sldId id="296" r:id="rId5"/>
    <p:sldId id="288" r:id="rId6"/>
    <p:sldId id="289" r:id="rId7"/>
    <p:sldId id="292" r:id="rId8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22C5E"/>
    <a:srgbClr val="F2A596"/>
    <a:srgbClr val="5AA545"/>
    <a:srgbClr val="E8ED1F"/>
    <a:srgbClr val="18BA20"/>
    <a:srgbClr val="6AB69E"/>
    <a:srgbClr val="488DB8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8" autoAdjust="0"/>
    <p:restoredTop sz="70964" autoAdjust="0"/>
  </p:normalViewPr>
  <p:slideViewPr>
    <p:cSldViewPr>
      <p:cViewPr varScale="1">
        <p:scale>
          <a:sx n="76" d="100"/>
          <a:sy n="76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258307555305585"/>
          <c:y val="4.6255506607928945E-2"/>
          <c:w val="0.82536534495688041"/>
          <c:h val="0.78752286645988878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Reported Acute Cases </c:v>
                </c:pt>
              </c:strCache>
            </c:strRef>
          </c:tx>
          <c:spPr>
            <a:ln>
              <a:solidFill>
                <a:srgbClr val="F2A596"/>
              </a:solidFill>
            </a:ln>
          </c:spPr>
          <c:marker>
            <c:symbol val="circle"/>
            <c:size val="9"/>
            <c:spPr>
              <a:solidFill>
                <a:srgbClr val="F2A596"/>
              </a:solidFill>
              <a:ln>
                <a:solidFill>
                  <a:srgbClr val="F2A596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Sheet1!$B$2:$B$13</c:f>
              <c:numCache>
                <c:formatCode>#,##0</c:formatCode>
                <c:ptCount val="12"/>
                <c:pt idx="0" formatCode="General">
                  <c:v>3197</c:v>
                </c:pt>
                <c:pt idx="1">
                  <c:v>1640</c:v>
                </c:pt>
                <c:pt idx="2">
                  <c:v>1223</c:v>
                </c:pt>
                <c:pt idx="3" formatCode="General">
                  <c:v>891</c:v>
                </c:pt>
                <c:pt idx="4" formatCode="General">
                  <c:v>758</c:v>
                </c:pt>
                <c:pt idx="5" formatCode="General">
                  <c:v>694</c:v>
                </c:pt>
                <c:pt idx="6" formatCode="General">
                  <c:v>802</c:v>
                </c:pt>
                <c:pt idx="7" formatCode="General">
                  <c:v>849</c:v>
                </c:pt>
                <c:pt idx="8" formatCode="General">
                  <c:v>878</c:v>
                </c:pt>
                <c:pt idx="9" formatCode="General">
                  <c:v>781</c:v>
                </c:pt>
                <c:pt idx="10">
                  <c:v>850</c:v>
                </c:pt>
                <c:pt idx="11">
                  <c:v>1229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9024000"/>
        <c:axId val="129026304"/>
      </c:lineChart>
      <c:catAx>
        <c:axId val="1290240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400" b="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8332642013498844"/>
              <c:y val="0.934960834973753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400" baseline="0">
                <a:solidFill>
                  <a:schemeClr val="bg2"/>
                </a:solidFill>
              </a:defRPr>
            </a:pPr>
            <a:endParaRPr lang="en-US"/>
          </a:p>
        </c:txPr>
        <c:crossAx val="12902630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2902630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Number of cases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0"/>
              <c:y val="0.2689751615053334"/>
            </c:manualLayout>
          </c:layout>
          <c:overlay val="0"/>
        </c:title>
        <c:numFmt formatCode="#,##0" sourceLinked="0"/>
        <c:majorTickMark val="out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129024000"/>
        <c:crosses val="autoZero"/>
        <c:crossBetween val="midCat"/>
      </c:valAx>
      <c:spPr>
        <a:noFill/>
        <a:ln w="25398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4563245384077"/>
          <c:y val="4.6255506607928945E-2"/>
          <c:w val="0.86396509646822428"/>
          <c:h val="0.7875228664598891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0–19 yrs 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diamond"/>
            <c:size val="9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0.11</c:v>
                </c:pt>
                <c:pt idx="1">
                  <c:v>0.08</c:v>
                </c:pt>
                <c:pt idx="2">
                  <c:v>0.08</c:v>
                </c:pt>
                <c:pt idx="3">
                  <c:v>7.0000000000000007E-2</c:v>
                </c:pt>
                <c:pt idx="4">
                  <c:v>0.06</c:v>
                </c:pt>
                <c:pt idx="5">
                  <c:v>0.06</c:v>
                </c:pt>
                <c:pt idx="6">
                  <c:v>0.06</c:v>
                </c:pt>
                <c:pt idx="7">
                  <c:v>0.06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20–29 yrs</c:v>
                </c:pt>
              </c:strCache>
            </c:strRef>
          </c:tx>
          <c:spPr>
            <a:ln>
              <a:solidFill>
                <a:srgbClr val="E4E044"/>
              </a:solidFill>
            </a:ln>
          </c:spPr>
          <c:marker>
            <c:symbol val="star"/>
            <c:size val="11"/>
            <c:spPr>
              <a:noFill/>
              <a:ln>
                <a:solidFill>
                  <a:srgbClr val="E4E044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0.79</c:v>
                </c:pt>
                <c:pt idx="1">
                  <c:v>0.53</c:v>
                </c:pt>
                <c:pt idx="2">
                  <c:v>0.56000000000000005</c:v>
                </c:pt>
                <c:pt idx="3">
                  <c:v>0.5</c:v>
                </c:pt>
                <c:pt idx="4">
                  <c:v>0.4</c:v>
                </c:pt>
                <c:pt idx="5">
                  <c:v>0.4</c:v>
                </c:pt>
                <c:pt idx="6">
                  <c:v>0.52</c:v>
                </c:pt>
                <c:pt idx="7">
                  <c:v>0.54</c:v>
                </c:pt>
                <c:pt idx="8">
                  <c:v>0.62</c:v>
                </c:pt>
                <c:pt idx="9">
                  <c:v>0.66</c:v>
                </c:pt>
                <c:pt idx="10">
                  <c:v>0.75</c:v>
                </c:pt>
                <c:pt idx="11">
                  <c:v>1.18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30–39 yrs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1.7</c:v>
                </c:pt>
                <c:pt idx="1">
                  <c:v>0.97</c:v>
                </c:pt>
                <c:pt idx="2">
                  <c:v>0.77</c:v>
                </c:pt>
                <c:pt idx="3">
                  <c:v>0.5</c:v>
                </c:pt>
                <c:pt idx="4">
                  <c:v>0.4</c:v>
                </c:pt>
                <c:pt idx="5">
                  <c:v>0.44</c:v>
                </c:pt>
                <c:pt idx="6">
                  <c:v>0.45</c:v>
                </c:pt>
                <c:pt idx="7">
                  <c:v>0.48</c:v>
                </c:pt>
                <c:pt idx="8">
                  <c:v>0.46</c:v>
                </c:pt>
                <c:pt idx="9">
                  <c:v>0.49</c:v>
                </c:pt>
                <c:pt idx="10">
                  <c:v>0.6</c:v>
                </c:pt>
                <c:pt idx="11">
                  <c:v>0.83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40–49 yrs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square"/>
            <c:size val="9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2.83</c:v>
                </c:pt>
                <c:pt idx="1">
                  <c:v>1.5</c:v>
                </c:pt>
                <c:pt idx="2">
                  <c:v>0.92</c:v>
                </c:pt>
                <c:pt idx="3">
                  <c:v>0.6</c:v>
                </c:pt>
                <c:pt idx="4">
                  <c:v>0.51</c:v>
                </c:pt>
                <c:pt idx="5">
                  <c:v>0.39</c:v>
                </c:pt>
                <c:pt idx="6">
                  <c:v>0.42</c:v>
                </c:pt>
                <c:pt idx="7">
                  <c:v>0.49</c:v>
                </c:pt>
                <c:pt idx="8">
                  <c:v>0.45</c:v>
                </c:pt>
                <c:pt idx="9">
                  <c:v>0.43</c:v>
                </c:pt>
                <c:pt idx="10">
                  <c:v>0.33</c:v>
                </c:pt>
                <c:pt idx="11">
                  <c:v>0.44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50–59 yrs 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circle"/>
            <c:size val="9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Sheet1!$F$2:$F$13</c:f>
              <c:numCache>
                <c:formatCode>General</c:formatCode>
                <c:ptCount val="12"/>
                <c:pt idx="0">
                  <c:v>1.5</c:v>
                </c:pt>
                <c:pt idx="1">
                  <c:v>0.73</c:v>
                </c:pt>
                <c:pt idx="2">
                  <c:v>0.44</c:v>
                </c:pt>
                <c:pt idx="3">
                  <c:v>0.34</c:v>
                </c:pt>
                <c:pt idx="4">
                  <c:v>0.28000000000000003</c:v>
                </c:pt>
                <c:pt idx="5">
                  <c:v>0.23</c:v>
                </c:pt>
                <c:pt idx="6">
                  <c:v>0.28000000000000003</c:v>
                </c:pt>
                <c:pt idx="7">
                  <c:v>0.31</c:v>
                </c:pt>
                <c:pt idx="8">
                  <c:v>0.35</c:v>
                </c:pt>
                <c:pt idx="9">
                  <c:v>0.22</c:v>
                </c:pt>
                <c:pt idx="10">
                  <c:v>0.25</c:v>
                </c:pt>
                <c:pt idx="11">
                  <c:v>0.28999999999999998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≥60 yrs</c:v>
                </c:pt>
              </c:strCache>
            </c:strRef>
          </c:tx>
          <c:spPr>
            <a:ln cap="flat">
              <a:solidFill>
                <a:schemeClr val="tx2"/>
              </a:solidFill>
            </a:ln>
          </c:spPr>
          <c:marker>
            <c:symbol val="plus"/>
            <c:size val="12"/>
            <c:spPr>
              <a:ln>
                <a:solidFill>
                  <a:schemeClr val="tx2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Sheet1!$G$2:$G$13</c:f>
              <c:numCache>
                <c:formatCode>General</c:formatCode>
                <c:ptCount val="12"/>
                <c:pt idx="0">
                  <c:v>0.6</c:v>
                </c:pt>
                <c:pt idx="1">
                  <c:v>0.28999999999999998</c:v>
                </c:pt>
                <c:pt idx="2">
                  <c:v>0.14000000000000001</c:v>
                </c:pt>
                <c:pt idx="3">
                  <c:v>0.11</c:v>
                </c:pt>
                <c:pt idx="4">
                  <c:v>0.09</c:v>
                </c:pt>
                <c:pt idx="5">
                  <c:v>7.0000000000000007E-2</c:v>
                </c:pt>
                <c:pt idx="6">
                  <c:v>0.09</c:v>
                </c:pt>
                <c:pt idx="7">
                  <c:v>0.08</c:v>
                </c:pt>
                <c:pt idx="8">
                  <c:v>0.09</c:v>
                </c:pt>
                <c:pt idx="9">
                  <c:v>0.04</c:v>
                </c:pt>
                <c:pt idx="10">
                  <c:v>0.05</c:v>
                </c:pt>
                <c:pt idx="11">
                  <c:v>7.0000000000000007E-2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1280256"/>
        <c:axId val="131393792"/>
      </c:lineChart>
      <c:catAx>
        <c:axId val="131280256"/>
        <c:scaling>
          <c:orientation val="minMax"/>
        </c:scaling>
        <c:delete val="0"/>
        <c:axPos val="b"/>
        <c:title>
          <c:tx>
            <c:rich>
              <a:bodyPr anchor="b" anchorCtr="1"/>
              <a:lstStyle/>
              <a:p>
                <a:pPr>
                  <a:defRPr b="0">
                    <a:solidFill>
                      <a:schemeClr val="bg2"/>
                    </a:solidFill>
                  </a:defRPr>
                </a:pPr>
                <a:r>
                  <a:rPr lang="en-US" b="0">
                    <a:solidFill>
                      <a:schemeClr val="bg2"/>
                    </a:solidFill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4601035678334322"/>
              <c:y val="0.9259615204349455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 anchor="t" anchorCtr="1"/>
          <a:lstStyle/>
          <a:p>
            <a:pPr>
              <a:defRPr sz="1300" baseline="0">
                <a:solidFill>
                  <a:schemeClr val="bg2"/>
                </a:solidFill>
              </a:defRPr>
            </a:pPr>
            <a:endParaRPr lang="en-US"/>
          </a:p>
        </c:txPr>
        <c:crossAx val="131393792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31393792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>
                    <a:solidFill>
                      <a:schemeClr val="tx1"/>
                    </a:solidFill>
                  </a:defRPr>
                </a:pPr>
                <a:r>
                  <a:rPr lang="en-US" sz="1400" b="0">
                    <a:solidFill>
                      <a:schemeClr val="tx1"/>
                    </a:solidFill>
                  </a:rPr>
                  <a:t>Reported cases/100,000 population                     </a:t>
                </a:r>
              </a:p>
            </c:rich>
          </c:tx>
          <c:layout>
            <c:manualLayout>
              <c:xMode val="edge"/>
              <c:yMode val="edge"/>
              <c:x val="0"/>
              <c:y val="7.9471784776902893E-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 rot="0" vert="horz"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131280256"/>
        <c:crosses val="autoZero"/>
        <c:crossBetween val="midCat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72138639848236286"/>
          <c:y val="0.10356951122929062"/>
          <c:w val="0.22491386050148146"/>
          <c:h val="0.43367495078740836"/>
        </c:manualLayout>
      </c:layout>
      <c:overlay val="0"/>
      <c:txPr>
        <a:bodyPr/>
        <a:lstStyle/>
        <a:p>
          <a:pPr>
            <a:defRPr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456324538408"/>
          <c:y val="4.6255506607928945E-2"/>
          <c:w val="0.86396509646822472"/>
          <c:h val="0.7875228664598893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spPr>
            <a:ln>
              <a:solidFill>
                <a:srgbClr val="5AA545"/>
              </a:solidFill>
            </a:ln>
          </c:spPr>
          <c:marker>
            <c:symbol val="diamond"/>
            <c:size val="9"/>
            <c:spPr>
              <a:solidFill>
                <a:srgbClr val="5AA545"/>
              </a:solidFill>
              <a:ln>
                <a:noFill/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1.4</c:v>
                </c:pt>
                <c:pt idx="1">
                  <c:v>0.76</c:v>
                </c:pt>
                <c:pt idx="2">
                  <c:v>0.53</c:v>
                </c:pt>
                <c:pt idx="3">
                  <c:v>0.37</c:v>
                </c:pt>
                <c:pt idx="4">
                  <c:v>0.28999999999999998</c:v>
                </c:pt>
                <c:pt idx="5">
                  <c:v>0.26</c:v>
                </c:pt>
                <c:pt idx="6">
                  <c:v>0.28999999999999998</c:v>
                </c:pt>
                <c:pt idx="7">
                  <c:v>0.3</c:v>
                </c:pt>
                <c:pt idx="8">
                  <c:v>0.31</c:v>
                </c:pt>
                <c:pt idx="9">
                  <c:v>0.28000000000000003</c:v>
                </c:pt>
                <c:pt idx="10">
                  <c:v>0.32</c:v>
                </c:pt>
                <c:pt idx="11">
                  <c:v>0.44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spPr>
            <a:ln>
              <a:solidFill>
                <a:srgbClr val="F2A596"/>
              </a:solidFill>
            </a:ln>
          </c:spPr>
          <c:marker>
            <c:symbol val="circle"/>
            <c:size val="9"/>
            <c:spPr>
              <a:solidFill>
                <a:srgbClr val="F2A596"/>
              </a:solidFill>
              <a:ln>
                <a:solidFill>
                  <a:srgbClr val="F2A596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0.83</c:v>
                </c:pt>
                <c:pt idx="1">
                  <c:v>0.44</c:v>
                </c:pt>
                <c:pt idx="2">
                  <c:v>0.33</c:v>
                </c:pt>
                <c:pt idx="3">
                  <c:v>0.26</c:v>
                </c:pt>
                <c:pt idx="4">
                  <c:v>0.21</c:v>
                </c:pt>
                <c:pt idx="5">
                  <c:v>0.21</c:v>
                </c:pt>
                <c:pt idx="6">
                  <c:v>0.24</c:v>
                </c:pt>
                <c:pt idx="7">
                  <c:v>0.26</c:v>
                </c:pt>
                <c:pt idx="8">
                  <c:v>0.28999999999999998</c:v>
                </c:pt>
                <c:pt idx="9">
                  <c:v>0.26</c:v>
                </c:pt>
                <c:pt idx="10">
                  <c:v>0.26</c:v>
                </c:pt>
                <c:pt idx="11">
                  <c:v>0.39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593280"/>
        <c:axId val="38595584"/>
      </c:lineChart>
      <c:catAx>
        <c:axId val="385932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40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7671859633297625"/>
              <c:y val="0.9452909968924257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600" baseline="0">
                <a:solidFill>
                  <a:schemeClr val="bg2"/>
                </a:solidFill>
              </a:defRPr>
            </a:pPr>
            <a:endParaRPr lang="en-US"/>
          </a:p>
        </c:txPr>
        <c:crossAx val="3859558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3859558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>
                    <a:solidFill>
                      <a:schemeClr val="tx1"/>
                    </a:solidFill>
                    <a:latin typeface="+mn-lt"/>
                  </a:rPr>
                  <a:t>Reported </a:t>
                </a: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cases/100,000 population                     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4.2139654418197814E-3"/>
              <c:y val="6.9271316523903406E-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38593280"/>
        <c:crosses val="autoZero"/>
        <c:crossBetween val="midCat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74799528965130335"/>
          <c:y val="0.13961532152231224"/>
          <c:w val="0.18889886811023746"/>
          <c:h val="0.32429995078740181"/>
        </c:manualLayout>
      </c:layout>
      <c:overlay val="0"/>
      <c:txPr>
        <a:bodyPr/>
        <a:lstStyle/>
        <a:p>
          <a:pPr>
            <a:defRPr sz="16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4563245384098"/>
          <c:y val="4.6255506607928945E-2"/>
          <c:w val="0.86396509646822583"/>
          <c:h val="0.78752286645989023"/>
        </c:manualLayout>
      </c:layout>
      <c:lineChart>
        <c:grouping val="standard"/>
        <c:varyColors val="0"/>
        <c:ser>
          <c:idx val="6"/>
          <c:order val="0"/>
          <c:tx>
            <c:strRef>
              <c:f>Sheet1!$B$1</c:f>
              <c:strCache>
                <c:ptCount val="1"/>
                <c:pt idx="0">
                  <c:v>American Indian/Alaskan Native</c:v>
                </c:pt>
              </c:strCache>
            </c:strRef>
          </c:tx>
          <c:spPr>
            <a:ln cap="flat">
              <a:solidFill>
                <a:schemeClr val="bg2"/>
              </a:solidFill>
              <a:prstDash val="solid"/>
            </a:ln>
          </c:spPr>
          <c:marker>
            <c:symbol val="circle"/>
            <c:size val="10"/>
            <c:spPr>
              <a:noFill/>
              <a:ln>
                <a:solidFill>
                  <a:schemeClr val="bg2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0.52</c:v>
                </c:pt>
                <c:pt idx="1">
                  <c:v>0.56000000000000005</c:v>
                </c:pt>
                <c:pt idx="2">
                  <c:v>0.57999999999999996</c:v>
                </c:pt>
                <c:pt idx="3">
                  <c:v>0.32</c:v>
                </c:pt>
                <c:pt idx="4">
                  <c:v>0.52</c:v>
                </c:pt>
                <c:pt idx="5">
                  <c:v>0.31</c:v>
                </c:pt>
                <c:pt idx="6">
                  <c:v>0.6</c:v>
                </c:pt>
                <c:pt idx="7">
                  <c:v>0.46</c:v>
                </c:pt>
                <c:pt idx="8">
                  <c:v>0.57999999999999996</c:v>
                </c:pt>
                <c:pt idx="9">
                  <c:v>0.46</c:v>
                </c:pt>
                <c:pt idx="10">
                  <c:v>1.01</c:v>
                </c:pt>
                <c:pt idx="11">
                  <c:v>1.0900000000000001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Asian/Pacific Islander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diamond"/>
            <c:size val="9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0.14000000000000001</c:v>
                </c:pt>
                <c:pt idx="1">
                  <c:v>0.08</c:v>
                </c:pt>
                <c:pt idx="2">
                  <c:v>0.08</c:v>
                </c:pt>
                <c:pt idx="3">
                  <c:v>0.08</c:v>
                </c:pt>
                <c:pt idx="4">
                  <c:v>0.06</c:v>
                </c:pt>
                <c:pt idx="5">
                  <c:v>0.02</c:v>
                </c:pt>
                <c:pt idx="6">
                  <c:v>7.0000000000000007E-2</c:v>
                </c:pt>
                <c:pt idx="7">
                  <c:v>0.02</c:v>
                </c:pt>
                <c:pt idx="8">
                  <c:v>0.04</c:v>
                </c:pt>
                <c:pt idx="9">
                  <c:v>0.04</c:v>
                </c:pt>
                <c:pt idx="10">
                  <c:v>7.0000000000000007E-2</c:v>
                </c:pt>
                <c:pt idx="11">
                  <c:v>0.05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Black</c:v>
                </c:pt>
              </c:strCache>
            </c:strRef>
          </c:tx>
          <c:spPr>
            <a:ln>
              <a:solidFill>
                <a:srgbClr val="E4E044"/>
              </a:solidFill>
            </a:ln>
          </c:spPr>
          <c:marker>
            <c:symbol val="star"/>
            <c:size val="11"/>
            <c:spPr>
              <a:noFill/>
              <a:ln>
                <a:solidFill>
                  <a:srgbClr val="E4E044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1.29</c:v>
                </c:pt>
                <c:pt idx="1">
                  <c:v>0.66</c:v>
                </c:pt>
                <c:pt idx="2">
                  <c:v>0.37</c:v>
                </c:pt>
                <c:pt idx="3">
                  <c:v>0.27</c:v>
                </c:pt>
                <c:pt idx="4">
                  <c:v>0.17</c:v>
                </c:pt>
                <c:pt idx="5">
                  <c:v>0.11</c:v>
                </c:pt>
                <c:pt idx="6">
                  <c:v>0.16</c:v>
                </c:pt>
                <c:pt idx="7">
                  <c:v>0.18</c:v>
                </c:pt>
                <c:pt idx="8">
                  <c:v>0.16</c:v>
                </c:pt>
                <c:pt idx="9">
                  <c:v>0.12</c:v>
                </c:pt>
                <c:pt idx="10">
                  <c:v>0.11</c:v>
                </c:pt>
                <c:pt idx="11">
                  <c:v>0.14000000000000001</c:v>
                </c:pt>
              </c:numCache>
            </c:numRef>
          </c:val>
          <c:smooth val="0"/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White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0.64</c:v>
                </c:pt>
                <c:pt idx="1">
                  <c:v>0.42</c:v>
                </c:pt>
                <c:pt idx="2">
                  <c:v>0.35</c:v>
                </c:pt>
                <c:pt idx="3">
                  <c:v>0.27</c:v>
                </c:pt>
                <c:pt idx="4">
                  <c:v>0.2</c:v>
                </c:pt>
                <c:pt idx="5">
                  <c:v>0.21</c:v>
                </c:pt>
                <c:pt idx="6">
                  <c:v>0.24</c:v>
                </c:pt>
                <c:pt idx="7">
                  <c:v>0.25</c:v>
                </c:pt>
                <c:pt idx="8">
                  <c:v>0.28999999999999998</c:v>
                </c:pt>
                <c:pt idx="9">
                  <c:v>0.27</c:v>
                </c:pt>
                <c:pt idx="10">
                  <c:v>0.31</c:v>
                </c:pt>
                <c:pt idx="11">
                  <c:v>0.47</c:v>
                </c:pt>
              </c:numCache>
            </c:numRef>
          </c:val>
          <c:smooth val="0"/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Hispanic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square"/>
            <c:size val="9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Sheet1!$F$2:$F$13</c:f>
              <c:numCache>
                <c:formatCode>General</c:formatCode>
                <c:ptCount val="12"/>
                <c:pt idx="0">
                  <c:v>0.36</c:v>
                </c:pt>
                <c:pt idx="1">
                  <c:v>0.36</c:v>
                </c:pt>
                <c:pt idx="2">
                  <c:v>0.28999999999999998</c:v>
                </c:pt>
                <c:pt idx="3">
                  <c:v>0.17</c:v>
                </c:pt>
                <c:pt idx="4">
                  <c:v>0.12</c:v>
                </c:pt>
                <c:pt idx="5">
                  <c:v>0.15</c:v>
                </c:pt>
                <c:pt idx="6">
                  <c:v>0.11</c:v>
                </c:pt>
                <c:pt idx="7">
                  <c:v>0.15</c:v>
                </c:pt>
                <c:pt idx="8">
                  <c:v>0.13</c:v>
                </c:pt>
                <c:pt idx="9">
                  <c:v>0.13</c:v>
                </c:pt>
                <c:pt idx="10">
                  <c:v>0.14000000000000001</c:v>
                </c:pt>
                <c:pt idx="11">
                  <c:v>0.17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0718080"/>
        <c:axId val="140720384"/>
      </c:lineChart>
      <c:catAx>
        <c:axId val="1407180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40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5216393906644031"/>
              <c:y val="0.9428818263549767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600" baseline="0">
                <a:solidFill>
                  <a:schemeClr val="bg2"/>
                </a:solidFill>
              </a:defRPr>
            </a:pPr>
            <a:endParaRPr lang="en-US"/>
          </a:p>
        </c:txPr>
        <c:crossAx val="14072038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4072038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>
                    <a:solidFill>
                      <a:schemeClr val="tx1"/>
                    </a:solidFill>
                    <a:latin typeface="+mn-lt"/>
                  </a:rPr>
                  <a:t>Reported c</a:t>
                </a: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ases/100,000 population                     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4.2140136894652869E-3"/>
              <c:y val="7.7492287854359493E-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140718080"/>
        <c:crosses val="autoZero"/>
        <c:crossBetween val="midCat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53028105861767272"/>
          <c:y val="1.5944541225430696E-3"/>
          <c:w val="0.46692462270341206"/>
          <c:h val="0.50595410925195439"/>
        </c:manualLayout>
      </c:layout>
      <c:overlay val="0"/>
      <c:txPr>
        <a:bodyPr/>
        <a:lstStyle/>
        <a:p>
          <a:pPr>
            <a:defRPr sz="14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chemeClr val="accent1"/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</c:spPr>
          <c:dPt>
            <c:idx val="0"/>
            <c:bubble3D val="0"/>
            <c:spPr>
              <a:solidFill>
                <a:schemeClr val="tx1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c:spPr>
          </c:dPt>
          <c:dPt>
            <c:idx val="2"/>
            <c:bubble3D val="0"/>
            <c:spPr>
              <a:solidFill>
                <a:schemeClr val="accent2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c:spPr>
          </c:dPt>
          <c:dLbls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</c:dLbls>
          <c:cat>
            <c:strRef>
              <c:f>Sheet1!$A$2:$A$4</c:f>
              <c:strCache>
                <c:ptCount val="3"/>
                <c:pt idx="0">
                  <c:v>Risk identified*</c:v>
                </c:pt>
                <c:pt idx="1">
                  <c:v>No risk identified</c:v>
                </c:pt>
                <c:pt idx="2">
                  <c:v>Risk data missing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513</c:v>
                </c:pt>
                <c:pt idx="1">
                  <c:v>269</c:v>
                </c:pt>
                <c:pt idx="2">
                  <c:v>447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02"/>
      </c:pieChart>
    </c:plotArea>
    <c:legend>
      <c:legendPos val="r"/>
      <c:layout/>
      <c:overlay val="0"/>
    </c:legend>
    <c:plotVisOnly val="1"/>
    <c:dispBlanksAs val="gap"/>
    <c:showDLblsOverMax val="0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597484276729561"/>
          <c:y val="3.168543372754519E-2"/>
          <c:w val="0.82275285901762285"/>
          <c:h val="0.860372704166918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dLbls>
            <c:dLbl>
              <c:idx val="0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delete val="1"/>
            </c:dLbl>
            <c:txPr>
              <a:bodyPr/>
              <a:lstStyle/>
              <a:p>
                <a:pPr>
                  <a:defRPr baseline="0">
                    <a:solidFill>
                      <a:schemeClr val="tx2"/>
                    </a:solidFill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Occupation</c:v>
                </c:pt>
                <c:pt idx="1">
                  <c:v>Dialysis
patient</c:v>
                </c:pt>
                <c:pt idx="2">
                  <c:v>Surgery</c:v>
                </c:pt>
                <c:pt idx="3">
                  <c:v>Needle stick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</c:v>
                </c:pt>
                <c:pt idx="1">
                  <c:v>2</c:v>
                </c:pt>
                <c:pt idx="2">
                  <c:v>62</c:v>
                </c:pt>
                <c:pt idx="3">
                  <c:v>47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Occupation</c:v>
                </c:pt>
                <c:pt idx="1">
                  <c:v>Dialysis
patient</c:v>
                </c:pt>
                <c:pt idx="2">
                  <c:v>Surgery</c:v>
                </c:pt>
                <c:pt idx="3">
                  <c:v>Needle stick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615</c:v>
                </c:pt>
                <c:pt idx="1">
                  <c:v>562</c:v>
                </c:pt>
                <c:pt idx="2">
                  <c:v>459</c:v>
                </c:pt>
                <c:pt idx="3">
                  <c:v>478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Occupation</c:v>
                </c:pt>
                <c:pt idx="1">
                  <c:v>Dialysis
patient</c:v>
                </c:pt>
                <c:pt idx="2">
                  <c:v>Surgery</c:v>
                </c:pt>
                <c:pt idx="3">
                  <c:v>Needle stick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605</c:v>
                </c:pt>
                <c:pt idx="1">
                  <c:v>665</c:v>
                </c:pt>
                <c:pt idx="2">
                  <c:v>708</c:v>
                </c:pt>
                <c:pt idx="3">
                  <c:v>704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6381952"/>
        <c:axId val="116380416"/>
      </c:barChart>
      <c:valAx>
        <c:axId val="116380416"/>
        <c:scaling>
          <c:orientation val="minMax"/>
          <c:max val="800"/>
        </c:scaling>
        <c:delete val="0"/>
        <c:axPos val="t"/>
        <c:majorGridlines/>
        <c:numFmt formatCode="General" sourceLinked="1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/>
            </a:pPr>
            <a:endParaRPr lang="en-US"/>
          </a:p>
        </c:txPr>
        <c:crossAx val="116381952"/>
        <c:crosses val="autoZero"/>
        <c:crossBetween val="between"/>
      </c:valAx>
      <c:catAx>
        <c:axId val="116381952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0"/>
          <a:lstStyle/>
          <a:p>
            <a:pPr mar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/>
            </a:pPr>
            <a:endParaRPr lang="en-US"/>
          </a:p>
        </c:txPr>
        <c:crossAx val="116380416"/>
        <c:crosses val="autoZero"/>
        <c:auto val="0"/>
        <c:lblAlgn val="ctr"/>
        <c:lblOffset val="50"/>
        <c:tickMarkSkip val="1"/>
        <c:noMultiLvlLbl val="0"/>
      </c:cat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81231533558305202"/>
          <c:y val="6.8319420018208357E-2"/>
          <c:w val="0.14155371203599551"/>
          <c:h val="0.22389127065166756"/>
        </c:manualLayout>
      </c:layout>
      <c:overlay val="1"/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dLbls>
            <c:dLbl>
              <c:idx val="2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2"/>
                    </a:solidFill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Injection-drug
 use</c:v>
                </c:pt>
                <c:pt idx="1">
                  <c:v>Men who have
 sex with men¶</c:v>
                </c:pt>
                <c:pt idx="2">
                  <c:v>Sexual
contact</c:v>
                </c:pt>
                <c:pt idx="3">
                  <c:v>Multiple
sex partners</c:v>
                </c:pt>
                <c:pt idx="4">
                  <c:v>Household
contact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387</c:v>
                </c:pt>
                <c:pt idx="1">
                  <c:v>6</c:v>
                </c:pt>
                <c:pt idx="2">
                  <c:v>15</c:v>
                </c:pt>
                <c:pt idx="3">
                  <c:v>150</c:v>
                </c:pt>
                <c:pt idx="4">
                  <c:v>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Injection-drug
 use</c:v>
                </c:pt>
                <c:pt idx="1">
                  <c:v>Men who have
 sex with men¶</c:v>
                </c:pt>
                <c:pt idx="2">
                  <c:v>Sexual
contact</c:v>
                </c:pt>
                <c:pt idx="3">
                  <c:v>Multiple
sex partners</c:v>
                </c:pt>
                <c:pt idx="4">
                  <c:v>Household
contact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259</c:v>
                </c:pt>
                <c:pt idx="1">
                  <c:v>139</c:v>
                </c:pt>
                <c:pt idx="2">
                  <c:v>101</c:v>
                </c:pt>
                <c:pt idx="3">
                  <c:v>328</c:v>
                </c:pt>
                <c:pt idx="4">
                  <c:v>108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Injection-drug
 use</c:v>
                </c:pt>
                <c:pt idx="1">
                  <c:v>Men who have
 sex with men¶</c:v>
                </c:pt>
                <c:pt idx="2">
                  <c:v>Sexual
contact</c:v>
                </c:pt>
                <c:pt idx="3">
                  <c:v>Multiple
sex partners</c:v>
                </c:pt>
                <c:pt idx="4">
                  <c:v>Household
contact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583</c:v>
                </c:pt>
                <c:pt idx="1">
                  <c:v>496</c:v>
                </c:pt>
                <c:pt idx="2">
                  <c:v>1113</c:v>
                </c:pt>
                <c:pt idx="3">
                  <c:v>751</c:v>
                </c:pt>
                <c:pt idx="4">
                  <c:v>1113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6303360"/>
        <c:axId val="116301824"/>
      </c:barChart>
      <c:valAx>
        <c:axId val="116301824"/>
        <c:scaling>
          <c:orientation val="minMax"/>
          <c:max val="1200"/>
        </c:scaling>
        <c:delete val="0"/>
        <c:axPos val="t"/>
        <c:majorGridlines/>
        <c:numFmt formatCode="General" sourceLinked="1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/>
            </a:pPr>
            <a:endParaRPr lang="en-US"/>
          </a:p>
        </c:txPr>
        <c:crossAx val="116303360"/>
        <c:crosses val="autoZero"/>
        <c:crossBetween val="between"/>
      </c:valAx>
      <c:catAx>
        <c:axId val="116303360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1"/>
          <a:lstStyle/>
          <a:p>
            <a:pPr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/>
            </a:pPr>
            <a:endParaRPr lang="en-US"/>
          </a:p>
        </c:txPr>
        <c:crossAx val="116301824"/>
        <c:crosses val="autoZero"/>
        <c:auto val="0"/>
        <c:lblAlgn val="ctr"/>
        <c:lblOffset val="50"/>
        <c:tickMarkSkip val="1"/>
        <c:noMultiLvlLbl val="0"/>
      </c:catAx>
      <c:spPr>
        <a:ln>
          <a:solidFill>
            <a:schemeClr val="tx1">
              <a:tint val="75000"/>
              <a:shade val="95000"/>
              <a:satMod val="10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67999069434502502"/>
          <c:y val="7.3235253488050836E-2"/>
          <c:w val="0.15162034232900376"/>
          <c:h val="0.36313648293963324"/>
        </c:manualLayout>
      </c:layout>
      <c:overlay val="1"/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086E256-2126-4DE5-AAF4-7F421B5FFAC6}" type="datetimeFigureOut">
              <a:rPr lang="en-US"/>
              <a:pPr>
                <a:defRPr/>
              </a:pPr>
              <a:t>6/26/2013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378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772378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B038FD7-CD25-414F-9901-900948F6F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518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0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387768"/>
            <a:ext cx="5607050" cy="4155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2378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772378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C2C9161E-7DF2-4454-994B-BCD73C00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55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387136"/>
            <a:ext cx="5140960" cy="4156234"/>
          </a:xfrm>
          <a:noFill/>
          <a:ln/>
        </p:spPr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The number of reported cases of acute hepatitis C declined rapidly until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2003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and remained steady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until 2010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. 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For 2011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there was a 45% increase in hepatitis C cases.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There were 1,229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cases in 2011.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387136"/>
            <a:ext cx="5140960" cy="4156234"/>
          </a:xfrm>
          <a:noFill/>
          <a:ln/>
        </p:spPr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Prior to 2002, incidence rates for acute hepatitis C decreased for all age groups (excluding the 0–19 year age group); rates remained fairly constant from 2002 through 2010.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 2011, the overall rate of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acute hepatitis C increased from 2010, with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the 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largest 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increases among persons aged 0-19 years 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(from 0.05 to 0.10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cases per 100,000 population) and 20–29 years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(from 0.75 to 1.18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cases per 100,000 population). 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When compared to all age groups, persons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aged 20–29 years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had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the highest rate and persons ≥60 years of age (0.07 cases per 100,000 population) had the lowest rate.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387136"/>
            <a:ext cx="5140960" cy="4156234"/>
          </a:xfrm>
          <a:noFill/>
          <a:ln/>
        </p:spPr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Incidence rates of acute hepatitis C decreased dramatically for both males and females through 2003 and remained fairly constant from 2004 through 2010.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2011, rates for males and females increased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and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were both estimated at 0.4 cases per 100,000 population.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387136"/>
            <a:ext cx="5140960" cy="4156234"/>
          </a:xfrm>
          <a:noFill/>
          <a:ln/>
        </p:spPr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Rates for acute hepatitis C decreased for all racial/ethnic populations through 2003.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During 2002–2010, the incidence rate of acute hepatitis C remained below 0.5 cases per 100,000 for all racial/ethnic populations except AI/</a:t>
            </a:r>
            <a:r>
              <a:rPr lang="en-US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ANs.</a:t>
            </a:r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Rates for AI/ANs have been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higher than for other races/ethnicities, especially in 2010 and 2011.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2011 the rate for hepatitis C increased 51.6% among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White non-Hispanics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to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0.47 case per 100,000 population. 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The rate of hepatitis C among Black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non-Hispanics and Hispanics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increased 27.3%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(to 0.14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case per 100,000 population in 2011)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and 21.4%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(to 0.17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case per 100,000 population in 2011)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respectively. </a:t>
            </a:r>
          </a:p>
          <a:p>
            <a:pPr lvl="0"/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 2011 Asian/Pacific 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Islanders had the lowest rate for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hepatitis C at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0.05 case per 100,000 population.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1,229 case reports of acute hepatitis C received by CDC during 2011, 447 (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36.4%)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did not include a response (i.e., a “yes” or “no” response to any of the questions about risk behaviors and exposures) to enable assessment of risk behaviors or exposures.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782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(63.6%) case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reports that had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risk factor/exposure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information, 34.4% (n=269) indicated no risk behaviors/exposures for hepatitis C infection, and 65.6% (n=513) indicated at least one risk behavior/exposure for hepatitis C infection during the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2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weeks to 6 months prior to illness onset.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C9161E-7DF2-4454-994B-BCD73C0062E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+mn-lt"/>
              </a:rPr>
              <a:t>Patients were asked about engagement in selected risk behaviors and exposures during the incubation period, 2 weeks to 6 months prior to onset of symptoms.</a:t>
            </a:r>
          </a:p>
          <a:p>
            <a:r>
              <a:rPr lang="en-US" b="1" dirty="0">
                <a:latin typeface="+mn-lt"/>
              </a:rPr>
              <a:t> </a:t>
            </a:r>
            <a:endParaRPr lang="en-US" dirty="0">
              <a:latin typeface="+mn-lt"/>
            </a:endParaRPr>
          </a:p>
          <a:p>
            <a:pPr lvl="0"/>
            <a:r>
              <a:rPr lang="en-US" dirty="0">
                <a:latin typeface="+mn-lt"/>
              </a:rPr>
              <a:t>Of the </a:t>
            </a:r>
            <a:r>
              <a:rPr lang="en-US" dirty="0" smtClean="0">
                <a:latin typeface="+mn-lt"/>
              </a:rPr>
              <a:t>624 case </a:t>
            </a:r>
            <a:r>
              <a:rPr lang="en-US" dirty="0">
                <a:latin typeface="+mn-lt"/>
              </a:rPr>
              <a:t>reports that contained information about occupational exposures, </a:t>
            </a:r>
            <a:r>
              <a:rPr lang="en-US" dirty="0" smtClean="0">
                <a:latin typeface="+mn-lt"/>
              </a:rPr>
              <a:t>1.4% </a:t>
            </a:r>
            <a:r>
              <a:rPr lang="en-US" dirty="0">
                <a:latin typeface="+mn-lt"/>
              </a:rPr>
              <a:t>(</a:t>
            </a:r>
            <a:r>
              <a:rPr lang="en-US" dirty="0" smtClean="0">
                <a:latin typeface="+mn-lt"/>
              </a:rPr>
              <a:t>n=9) </a:t>
            </a:r>
            <a:r>
              <a:rPr lang="en-US" dirty="0">
                <a:latin typeface="+mn-lt"/>
              </a:rPr>
              <a:t>involved persons employed in a medical, dental, or other field involving contact with human blood.</a:t>
            </a:r>
          </a:p>
          <a:p>
            <a:pPr lvl="0"/>
            <a:r>
              <a:rPr lang="en-US" dirty="0">
                <a:latin typeface="+mn-lt"/>
              </a:rPr>
              <a:t>Of the </a:t>
            </a:r>
            <a:r>
              <a:rPr lang="en-US" dirty="0" smtClean="0">
                <a:latin typeface="+mn-lt"/>
              </a:rPr>
              <a:t>564 case </a:t>
            </a:r>
            <a:r>
              <a:rPr lang="en-US" dirty="0">
                <a:latin typeface="+mn-lt"/>
              </a:rPr>
              <a:t>reports that had information about receipt of dialysis or a kidney transplant, </a:t>
            </a:r>
            <a:r>
              <a:rPr lang="en-US" dirty="0" smtClean="0">
                <a:latin typeface="+mn-lt"/>
              </a:rPr>
              <a:t>0.4% </a:t>
            </a:r>
            <a:r>
              <a:rPr lang="en-US" dirty="0">
                <a:latin typeface="+mn-lt"/>
              </a:rPr>
              <a:t>(</a:t>
            </a:r>
            <a:r>
              <a:rPr lang="en-US" dirty="0" smtClean="0">
                <a:latin typeface="+mn-lt"/>
              </a:rPr>
              <a:t>n=2) </a:t>
            </a:r>
            <a:r>
              <a:rPr lang="en-US" dirty="0">
                <a:latin typeface="+mn-lt"/>
              </a:rPr>
              <a:t>indicated patient receipt of dialysis or a kidney transplant.</a:t>
            </a:r>
          </a:p>
          <a:p>
            <a:pPr lvl="0"/>
            <a:r>
              <a:rPr lang="en-US" dirty="0">
                <a:latin typeface="+mn-lt"/>
              </a:rPr>
              <a:t>Of the </a:t>
            </a:r>
            <a:r>
              <a:rPr lang="en-US" dirty="0" smtClean="0">
                <a:latin typeface="+mn-lt"/>
              </a:rPr>
              <a:t>521 case </a:t>
            </a:r>
            <a:r>
              <a:rPr lang="en-US" dirty="0">
                <a:latin typeface="+mn-lt"/>
              </a:rPr>
              <a:t>reports that had information about surgery, </a:t>
            </a:r>
            <a:r>
              <a:rPr lang="en-US" dirty="0" smtClean="0">
                <a:latin typeface="+mn-lt"/>
              </a:rPr>
              <a:t>11.9% </a:t>
            </a:r>
            <a:r>
              <a:rPr lang="en-US" dirty="0">
                <a:latin typeface="+mn-lt"/>
              </a:rPr>
              <a:t>(</a:t>
            </a:r>
            <a:r>
              <a:rPr lang="en-US" dirty="0" smtClean="0">
                <a:latin typeface="+mn-lt"/>
              </a:rPr>
              <a:t>n=62) </a:t>
            </a:r>
            <a:r>
              <a:rPr lang="en-US" dirty="0">
                <a:latin typeface="+mn-lt"/>
              </a:rPr>
              <a:t>were among persons who had undergone surgery.</a:t>
            </a:r>
          </a:p>
          <a:p>
            <a:pPr lvl="0"/>
            <a:r>
              <a:rPr lang="en-US" dirty="0">
                <a:latin typeface="+mn-lt"/>
              </a:rPr>
              <a:t>Of the </a:t>
            </a:r>
            <a:r>
              <a:rPr lang="en-US" dirty="0" smtClean="0">
                <a:latin typeface="+mn-lt"/>
              </a:rPr>
              <a:t>525 case </a:t>
            </a:r>
            <a:r>
              <a:rPr lang="en-US" dirty="0">
                <a:latin typeface="+mn-lt"/>
              </a:rPr>
              <a:t>reports that included information about needle sticks, </a:t>
            </a:r>
            <a:r>
              <a:rPr lang="en-US" dirty="0" smtClean="0">
                <a:latin typeface="+mn-lt"/>
              </a:rPr>
              <a:t>9.0% </a:t>
            </a:r>
            <a:r>
              <a:rPr lang="en-US" dirty="0">
                <a:latin typeface="+mn-lt"/>
              </a:rPr>
              <a:t>(</a:t>
            </a:r>
            <a:r>
              <a:rPr lang="en-US" dirty="0" smtClean="0">
                <a:latin typeface="+mn-lt"/>
              </a:rPr>
              <a:t>n=47) </a:t>
            </a:r>
            <a:r>
              <a:rPr lang="en-US" dirty="0">
                <a:latin typeface="+mn-lt"/>
              </a:rPr>
              <a:t>indicated accidental needle stick/puncture</a:t>
            </a:r>
            <a:r>
              <a:rPr lang="en-US" dirty="0" smtClean="0">
                <a:latin typeface="+mn-lt"/>
              </a:rPr>
              <a:t>.</a:t>
            </a:r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865D1B-0DC6-42CE-8930-912C113E9AA7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+mn-lt"/>
              </a:rPr>
              <a:t>Patients were asked about engagement in selected risk behaviors and exposures during the incubation period, 2 weeks to 6 months prior to onset of symptoms.</a:t>
            </a:r>
          </a:p>
          <a:p>
            <a:r>
              <a:rPr lang="en-US" b="1" dirty="0">
                <a:latin typeface="+mn-lt"/>
              </a:rPr>
              <a:t> </a:t>
            </a:r>
            <a:endParaRPr lang="en-US" dirty="0">
              <a:latin typeface="+mn-lt"/>
            </a:endParaRPr>
          </a:p>
          <a:p>
            <a:pPr lvl="0"/>
            <a:r>
              <a:rPr lang="en-US" dirty="0" smtClean="0">
                <a:latin typeface="+mn-lt"/>
              </a:rPr>
              <a:t>Of </a:t>
            </a:r>
            <a:r>
              <a:rPr lang="en-US" dirty="0">
                <a:latin typeface="+mn-lt"/>
              </a:rPr>
              <a:t>the </a:t>
            </a:r>
            <a:r>
              <a:rPr lang="en-US" dirty="0" smtClean="0">
                <a:latin typeface="+mn-lt"/>
              </a:rPr>
              <a:t>646 case </a:t>
            </a:r>
            <a:r>
              <a:rPr lang="en-US" dirty="0">
                <a:latin typeface="+mn-lt"/>
              </a:rPr>
              <a:t>reports that had information about injection-drug use, </a:t>
            </a:r>
            <a:r>
              <a:rPr lang="en-US" dirty="0" smtClean="0">
                <a:latin typeface="+mn-lt"/>
              </a:rPr>
              <a:t>59.9% </a:t>
            </a:r>
            <a:r>
              <a:rPr lang="en-US" dirty="0">
                <a:latin typeface="+mn-lt"/>
              </a:rPr>
              <a:t>(</a:t>
            </a:r>
            <a:r>
              <a:rPr lang="en-US" dirty="0" smtClean="0">
                <a:latin typeface="+mn-lt"/>
              </a:rPr>
              <a:t>n=387) </a:t>
            </a:r>
            <a:r>
              <a:rPr lang="en-US" dirty="0">
                <a:latin typeface="+mn-lt"/>
              </a:rPr>
              <a:t>noted use of these drugs.</a:t>
            </a:r>
          </a:p>
          <a:p>
            <a:pPr lvl="0"/>
            <a:r>
              <a:rPr lang="en-US" dirty="0">
                <a:latin typeface="+mn-lt"/>
              </a:rPr>
              <a:t>Of the </a:t>
            </a:r>
            <a:r>
              <a:rPr lang="en-US" dirty="0" smtClean="0">
                <a:latin typeface="+mn-lt"/>
              </a:rPr>
              <a:t>145 case </a:t>
            </a:r>
            <a:r>
              <a:rPr lang="en-US" dirty="0">
                <a:latin typeface="+mn-lt"/>
              </a:rPr>
              <a:t>reports from males that included information about sexual preferences/practices, </a:t>
            </a:r>
            <a:r>
              <a:rPr lang="en-US" dirty="0" smtClean="0">
                <a:latin typeface="+mn-lt"/>
              </a:rPr>
              <a:t>4.1% </a:t>
            </a:r>
            <a:r>
              <a:rPr lang="en-US" dirty="0">
                <a:latin typeface="+mn-lt"/>
              </a:rPr>
              <a:t>(</a:t>
            </a:r>
            <a:r>
              <a:rPr lang="en-US" dirty="0" smtClean="0">
                <a:latin typeface="+mn-lt"/>
              </a:rPr>
              <a:t>n=6) </a:t>
            </a:r>
            <a:r>
              <a:rPr lang="en-US" dirty="0">
                <a:latin typeface="+mn-lt"/>
              </a:rPr>
              <a:t>indicated sex with another man. </a:t>
            </a:r>
          </a:p>
          <a:p>
            <a:pPr lvl="0"/>
            <a:r>
              <a:rPr lang="en-US" dirty="0">
                <a:latin typeface="+mn-lt"/>
              </a:rPr>
              <a:t>Of the </a:t>
            </a:r>
            <a:r>
              <a:rPr lang="en-US" dirty="0" smtClean="0">
                <a:latin typeface="+mn-lt"/>
              </a:rPr>
              <a:t>116 case </a:t>
            </a:r>
            <a:r>
              <a:rPr lang="en-US" dirty="0">
                <a:latin typeface="+mn-lt"/>
              </a:rPr>
              <a:t>reports that had information about sexual contact, </a:t>
            </a:r>
            <a:r>
              <a:rPr lang="en-US" dirty="0" smtClean="0">
                <a:latin typeface="+mn-lt"/>
              </a:rPr>
              <a:t>12.9% </a:t>
            </a:r>
            <a:r>
              <a:rPr lang="en-US" dirty="0">
                <a:latin typeface="+mn-lt"/>
              </a:rPr>
              <a:t>(</a:t>
            </a:r>
            <a:r>
              <a:rPr lang="en-US" dirty="0" smtClean="0">
                <a:latin typeface="+mn-lt"/>
              </a:rPr>
              <a:t>n=15) </a:t>
            </a:r>
            <a:r>
              <a:rPr lang="en-US" dirty="0">
                <a:latin typeface="+mn-lt"/>
              </a:rPr>
              <a:t>involved persons reporting sexual contact with a person with confirmed or suspected hepatitis C infection.</a:t>
            </a:r>
          </a:p>
          <a:p>
            <a:pPr lvl="0"/>
            <a:r>
              <a:rPr lang="en-US" dirty="0">
                <a:latin typeface="+mn-lt"/>
              </a:rPr>
              <a:t>Of the </a:t>
            </a:r>
            <a:r>
              <a:rPr lang="en-US" dirty="0" smtClean="0">
                <a:latin typeface="+mn-lt"/>
              </a:rPr>
              <a:t>478 case </a:t>
            </a:r>
            <a:r>
              <a:rPr lang="en-US" dirty="0">
                <a:latin typeface="+mn-lt"/>
              </a:rPr>
              <a:t>reports that had information about number of sex partners, </a:t>
            </a:r>
            <a:r>
              <a:rPr lang="en-US" dirty="0" smtClean="0">
                <a:latin typeface="+mn-lt"/>
              </a:rPr>
              <a:t>31.4% </a:t>
            </a:r>
            <a:r>
              <a:rPr lang="en-US" dirty="0">
                <a:latin typeface="+mn-lt"/>
              </a:rPr>
              <a:t>(</a:t>
            </a:r>
            <a:r>
              <a:rPr lang="en-US" dirty="0" smtClean="0">
                <a:latin typeface="+mn-lt"/>
              </a:rPr>
              <a:t>n=150) </a:t>
            </a:r>
            <a:r>
              <a:rPr lang="en-US" dirty="0">
                <a:latin typeface="+mn-lt"/>
              </a:rPr>
              <a:t>involved persons with ≥2 sex partners.</a:t>
            </a:r>
          </a:p>
          <a:p>
            <a:pPr lvl="0"/>
            <a:r>
              <a:rPr lang="en-US" dirty="0">
                <a:latin typeface="+mn-lt"/>
              </a:rPr>
              <a:t>Of the </a:t>
            </a:r>
            <a:r>
              <a:rPr lang="en-US" dirty="0" smtClean="0">
                <a:latin typeface="+mn-lt"/>
              </a:rPr>
              <a:t>116 </a:t>
            </a:r>
            <a:r>
              <a:rPr lang="en-US" dirty="0">
                <a:latin typeface="+mn-lt"/>
              </a:rPr>
              <a:t>case reports that had information about household contact, </a:t>
            </a:r>
            <a:r>
              <a:rPr lang="en-US" dirty="0" smtClean="0">
                <a:latin typeface="+mn-lt"/>
              </a:rPr>
              <a:t>6.9% </a:t>
            </a:r>
            <a:r>
              <a:rPr lang="en-US" dirty="0">
                <a:latin typeface="+mn-lt"/>
              </a:rPr>
              <a:t>(</a:t>
            </a:r>
            <a:r>
              <a:rPr lang="en-US" dirty="0" smtClean="0">
                <a:latin typeface="+mn-lt"/>
              </a:rPr>
              <a:t>n=8) </a:t>
            </a:r>
            <a:r>
              <a:rPr lang="en-US" dirty="0">
                <a:latin typeface="+mn-lt"/>
              </a:rPr>
              <a:t>indicated household contact with someone with confirmed or suspected hepatitis C infection.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865D1B-0DC6-42CE-8930-912C113E9AA7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228600" y="304800"/>
            <a:ext cx="8915400" cy="9144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800" b="1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Figure 4.1. Reported </a:t>
            </a:r>
            <a:r>
              <a:rPr lang="en-US" sz="2800" b="1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number </a:t>
            </a:r>
            <a:r>
              <a:rPr lang="en-US" sz="2800" b="1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of acute</a:t>
            </a:r>
            <a:br>
              <a:rPr lang="en-US" sz="2800" b="1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800" b="1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hepatitis C cases — United States, </a:t>
            </a:r>
            <a:r>
              <a:rPr lang="en-US" sz="2800" b="1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2000–2011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595892"/>
              </p:ext>
            </p:extLst>
          </p:nvPr>
        </p:nvGraphicFramePr>
        <p:xfrm>
          <a:off x="381000" y="1197429"/>
          <a:ext cx="8382000" cy="50318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229290"/>
            <a:ext cx="7467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  <a:p>
            <a:pPr eaLnBrk="0" hangingPunct="0"/>
            <a:endParaRPr lang="en-US" sz="1000" b="0" dirty="0">
              <a:solidFill>
                <a:schemeClr val="bg2"/>
              </a:solidFill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27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62776" y="304800"/>
            <a:ext cx="8229600" cy="10668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4.2. Incidence of acute hepatitis </a:t>
            </a:r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C,</a:t>
            </a: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/>
            </a:r>
            <a:b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by age group — United States, </a:t>
            </a:r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2000–2011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5935731"/>
              </p:ext>
            </p:extLst>
          </p:nvPr>
        </p:nvGraphicFramePr>
        <p:xfrm>
          <a:off x="533400" y="1295400"/>
          <a:ext cx="826477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096000"/>
            <a:ext cx="8305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371831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0668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4.3. Incidence of acute hepatitis </a:t>
            </a:r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C,</a:t>
            </a: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/>
            </a:r>
            <a:b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by sex — United States, </a:t>
            </a:r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2000–2011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3860246"/>
              </p:ext>
            </p:extLst>
          </p:nvPr>
        </p:nvGraphicFramePr>
        <p:xfrm>
          <a:off x="381000" y="1364865"/>
          <a:ext cx="7981950" cy="4561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096000"/>
            <a:ext cx="7162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159535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0" y="533400"/>
            <a:ext cx="8229600" cy="10668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4.4. Incidence of acute hepatitis </a:t>
            </a:r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C, </a:t>
            </a: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/>
            </a:r>
            <a:b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 by race/ethnicity — United States, </a:t>
            </a:r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2000–2011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5379249"/>
              </p:ext>
            </p:extLst>
          </p:nvPr>
        </p:nvGraphicFramePr>
        <p:xfrm>
          <a:off x="838200" y="1676400"/>
          <a:ext cx="7315200" cy="4180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33400" y="6096000"/>
            <a:ext cx="7772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2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2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2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89125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"/>
          <p:cNvSpPr>
            <a:spLocks noGrp="1"/>
          </p:cNvSpPr>
          <p:nvPr>
            <p:ph type="title"/>
          </p:nvPr>
        </p:nvSpPr>
        <p:spPr>
          <a:xfrm>
            <a:off x="304800" y="457200"/>
            <a:ext cx="8534400" cy="10668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ts val="3200"/>
              </a:lnSpc>
            </a:pPr>
            <a:r>
              <a:rPr lang="en-US" sz="2400" cap="none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4.5. Availability of information </a:t>
            </a:r>
            <a:r>
              <a:rPr lang="en-US" sz="2400" cap="none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on risk </a:t>
            </a:r>
            <a:r>
              <a:rPr lang="en-US" sz="2400" cap="none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exposures/behaviors associated with acute hepatitis C — United States, </a:t>
            </a:r>
            <a:r>
              <a:rPr lang="en-US" sz="2400" cap="none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2011</a:t>
            </a:r>
            <a:endParaRPr lang="en-US" sz="2400" b="1" cap="none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Arial" charset="0"/>
            </a:endParaRP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533400" y="5943600"/>
            <a:ext cx="78486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60090466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609600" y="51816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-57150"/>
            <a:r>
              <a:rPr lang="en-US" sz="900" dirty="0" smtClean="0">
                <a:solidFill>
                  <a:schemeClr val="bg2"/>
                </a:solidFill>
              </a:rPr>
              <a:t>*Includes case reports indicating the presence of at least one of the following risks 6 weeks to 6 months prior to onset of acute, symptomatic hepatitis C:  1) using injection drugs; 2) having sexual contact with suspected/confirmed hepatitis C patient; 3) being a man who has sex with men; 4) having multiple sex partners concurrently; 5) having household contact with suspected/confirmed hepatitis C patient; 6) having had occupational exposure to blood; 7) being a hemodialysis patient; 8) having received a blood transfusion; 9)  having sustained a percutaneous injury; and 10) having undergone surgery.</a:t>
            </a:r>
            <a:endParaRPr lang="en-US" sz="9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82000" cy="990600"/>
          </a:xfrm>
        </p:spPr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lnSpc>
                <a:spcPts val="3200"/>
              </a:lnSpc>
            </a:pPr>
            <a:r>
              <a:rPr lang="en-US" sz="2800" cap="none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Figure 4.6a.  Acute hepatitis C reports, </a:t>
            </a:r>
            <a:br>
              <a:rPr lang="en-US" sz="2800" cap="none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800" cap="none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by risk exposure</a:t>
            </a:r>
            <a:r>
              <a:rPr lang="en-US" sz="2800" cap="none" baseline="30000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†</a:t>
            </a:r>
            <a:r>
              <a:rPr lang="en-US" sz="2800" cap="none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 — United States, 2011</a:t>
            </a:r>
            <a:endParaRPr lang="en-US" sz="2800" cap="none" dirty="0">
              <a:ln w="5080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5" name="Rectangle 4"/>
          <p:cNvSpPr>
            <a:spLocks noChangeArrowheads="1"/>
          </p:cNvSpPr>
          <p:nvPr/>
        </p:nvSpPr>
        <p:spPr bwMode="auto">
          <a:xfrm>
            <a:off x="533400" y="5892225"/>
            <a:ext cx="5791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800" dirty="0" smtClean="0">
                <a:solidFill>
                  <a:schemeClr val="bg2"/>
                </a:solidFill>
              </a:rPr>
              <a:t>*A total of 1,229 case reports of hepatitis C were received in 2011.  </a:t>
            </a:r>
          </a:p>
          <a:p>
            <a:pPr eaLnBrk="0" hangingPunct="0"/>
            <a:r>
              <a:rPr lang="en-US" sz="1200" baseline="30000" dirty="0" smtClean="0">
                <a:solidFill>
                  <a:schemeClr val="bg2"/>
                </a:solidFill>
                <a:cs typeface="Arial" charset="0"/>
              </a:rPr>
              <a:t>†</a:t>
            </a:r>
            <a:r>
              <a:rPr lang="en-US" sz="800" dirty="0" smtClean="0">
                <a:solidFill>
                  <a:schemeClr val="bg2"/>
                </a:solidFill>
              </a:rPr>
              <a:t>More than one risk exposure may be indicated on each case report.</a:t>
            </a:r>
          </a:p>
          <a:p>
            <a:pPr eaLnBrk="0" hangingPunct="0"/>
            <a:r>
              <a:rPr lang="en-US" sz="1200" baseline="30000" dirty="0" smtClean="0">
                <a:solidFill>
                  <a:schemeClr val="bg2"/>
                </a:solidFill>
              </a:rPr>
              <a:t> </a:t>
            </a:r>
            <a:r>
              <a:rPr lang="en-US" sz="1200" baseline="6000" dirty="0" smtClean="0">
                <a:solidFill>
                  <a:schemeClr val="bg2"/>
                </a:solidFill>
              </a:rPr>
              <a:t>§</a:t>
            </a:r>
            <a:r>
              <a:rPr lang="en-US" sz="800" dirty="0" smtClean="0">
                <a:solidFill>
                  <a:schemeClr val="bg2"/>
                </a:solidFill>
              </a:rPr>
              <a:t>Risk data not reported.</a:t>
            </a:r>
          </a:p>
          <a:p>
            <a:pPr eaLnBrk="0" hangingPunct="0"/>
            <a:r>
              <a:rPr lang="en-US" sz="800" dirty="0" smtClean="0">
                <a:solidFill>
                  <a:schemeClr val="bg2"/>
                </a:solidFill>
                <a:cs typeface="Arial" charset="0"/>
              </a:rPr>
              <a:t>Source</a:t>
            </a:r>
            <a:r>
              <a:rPr lang="en-US" sz="800" dirty="0">
                <a:solidFill>
                  <a:schemeClr val="bg2"/>
                </a:solidFill>
                <a:cs typeface="Arial" charset="0"/>
              </a:rPr>
              <a:t>: National Notifiable Diseases Surveillance System (NNDSS)</a:t>
            </a:r>
          </a:p>
        </p:txBody>
      </p:sp>
      <p:graphicFrame>
        <p:nvGraphicFramePr>
          <p:cNvPr id="47" name="Chart 46"/>
          <p:cNvGraphicFramePr/>
          <p:nvPr>
            <p:extLst>
              <p:ext uri="{D42A27DB-BD31-4B8C-83A1-F6EECF244321}">
                <p14:modId xmlns:p14="http://schemas.microsoft.com/office/powerpoint/2010/main" val="3685348063"/>
              </p:ext>
            </p:extLst>
          </p:nvPr>
        </p:nvGraphicFramePr>
        <p:xfrm>
          <a:off x="304800" y="1295400"/>
          <a:ext cx="8534400" cy="4408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6" name="Rectangle 49"/>
          <p:cNvSpPr>
            <a:spLocks noChangeArrowheads="1"/>
          </p:cNvSpPr>
          <p:nvPr/>
        </p:nvSpPr>
        <p:spPr bwMode="auto">
          <a:xfrm>
            <a:off x="3962400" y="5621179"/>
            <a:ext cx="14747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Number of cases</a:t>
            </a:r>
          </a:p>
        </p:txBody>
      </p:sp>
    </p:spTree>
    <p:extLst>
      <p:ext uri="{BB962C8B-B14F-4D97-AF65-F5344CB8AC3E}">
        <p14:creationId xmlns:p14="http://schemas.microsoft.com/office/powerpoint/2010/main" val="421711782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10600" cy="914400"/>
          </a:xfrm>
        </p:spPr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lnSpc>
                <a:spcPts val="3200"/>
              </a:lnSpc>
            </a:pPr>
            <a:r>
              <a:rPr lang="en-US" sz="2800" cap="none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Figure 4.6b.  Acute hepatitis C reports, </a:t>
            </a:r>
            <a:br>
              <a:rPr lang="en-US" sz="2800" cap="none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800" cap="none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by risk behavior</a:t>
            </a:r>
            <a:r>
              <a:rPr lang="en-US" sz="2800" cap="none" baseline="30000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>†</a:t>
            </a:r>
            <a:r>
              <a:rPr lang="en-US" sz="2800" cap="none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 — United States, 2011</a:t>
            </a:r>
            <a:endParaRPr lang="en-US" sz="2800" cap="none" dirty="0">
              <a:ln w="5080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8" name="Rectangle 4"/>
          <p:cNvSpPr>
            <a:spLocks noChangeArrowheads="1"/>
          </p:cNvSpPr>
          <p:nvPr/>
        </p:nvSpPr>
        <p:spPr bwMode="auto">
          <a:xfrm>
            <a:off x="685800" y="5692914"/>
            <a:ext cx="6781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800" dirty="0" smtClean="0">
                <a:solidFill>
                  <a:schemeClr val="bg2"/>
                </a:solidFill>
              </a:rPr>
              <a:t>*A total of 1,229 case reports of hepatitis C were received in 2011.  </a:t>
            </a:r>
          </a:p>
          <a:p>
            <a:pPr eaLnBrk="0" hangingPunct="0"/>
            <a:r>
              <a:rPr lang="en-US" sz="1200" baseline="30000" dirty="0" smtClean="0">
                <a:solidFill>
                  <a:schemeClr val="bg2"/>
                </a:solidFill>
                <a:cs typeface="Arial" charset="0"/>
              </a:rPr>
              <a:t>†</a:t>
            </a:r>
            <a:r>
              <a:rPr lang="en-US" sz="1200" baseline="30000" dirty="0" smtClean="0">
                <a:solidFill>
                  <a:schemeClr val="bg2"/>
                </a:solidFill>
              </a:rPr>
              <a:t> </a:t>
            </a:r>
            <a:r>
              <a:rPr lang="en-US" sz="800" dirty="0" smtClean="0">
                <a:solidFill>
                  <a:schemeClr val="bg2"/>
                </a:solidFill>
              </a:rPr>
              <a:t>More than one risk behavior may be indicated on each case report.</a:t>
            </a:r>
          </a:p>
          <a:p>
            <a:pPr eaLnBrk="0" hangingPunct="0"/>
            <a:r>
              <a:rPr lang="en-US" sz="1200" baseline="6000" dirty="0" smtClean="0">
                <a:solidFill>
                  <a:schemeClr val="bg2"/>
                </a:solidFill>
              </a:rPr>
              <a:t>§</a:t>
            </a:r>
            <a:r>
              <a:rPr lang="en-US" sz="800" dirty="0" smtClean="0">
                <a:solidFill>
                  <a:schemeClr val="bg2"/>
                </a:solidFill>
              </a:rPr>
              <a:t>Risk data not reported. </a:t>
            </a:r>
          </a:p>
          <a:p>
            <a:pPr eaLnBrk="0" hangingPunct="0"/>
            <a:r>
              <a:rPr lang="en-US" sz="1200" baseline="30000" dirty="0" smtClean="0">
                <a:solidFill>
                  <a:schemeClr val="bg2"/>
                </a:solidFill>
              </a:rPr>
              <a:t>¶</a:t>
            </a:r>
            <a:r>
              <a:rPr lang="en-US" sz="800" dirty="0" smtClean="0">
                <a:solidFill>
                  <a:schemeClr val="bg2"/>
                </a:solidFill>
              </a:rPr>
              <a:t>A total of 641 hepatitis C cases were reported among males in 2011.</a:t>
            </a:r>
          </a:p>
          <a:p>
            <a:pPr eaLnBrk="0" hangingPunct="0"/>
            <a:r>
              <a:rPr lang="en-US" sz="800" dirty="0" smtClean="0">
                <a:solidFill>
                  <a:schemeClr val="bg2"/>
                </a:solidFill>
                <a:cs typeface="Arial" charset="0"/>
              </a:rPr>
              <a:t>Source</a:t>
            </a:r>
            <a:r>
              <a:rPr lang="en-US" sz="800" dirty="0">
                <a:solidFill>
                  <a:schemeClr val="bg2"/>
                </a:solidFill>
                <a:cs typeface="Arial" charset="0"/>
              </a:rPr>
              <a:t>: National Notifiable Diseases Surveillance System (NNDSS)</a:t>
            </a:r>
          </a:p>
        </p:txBody>
      </p:sp>
      <p:graphicFrame>
        <p:nvGraphicFramePr>
          <p:cNvPr id="53" name="Chart 52"/>
          <p:cNvGraphicFramePr/>
          <p:nvPr>
            <p:extLst>
              <p:ext uri="{D42A27DB-BD31-4B8C-83A1-F6EECF244321}">
                <p14:modId xmlns:p14="http://schemas.microsoft.com/office/powerpoint/2010/main" val="3937440751"/>
              </p:ext>
            </p:extLst>
          </p:nvPr>
        </p:nvGraphicFramePr>
        <p:xfrm>
          <a:off x="506437" y="1349514"/>
          <a:ext cx="83820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2" name="Rectangle 49"/>
          <p:cNvSpPr>
            <a:spLocks noChangeArrowheads="1"/>
          </p:cNvSpPr>
          <p:nvPr/>
        </p:nvSpPr>
        <p:spPr bwMode="auto">
          <a:xfrm>
            <a:off x="4697437" y="5697379"/>
            <a:ext cx="14747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Number of cases</a:t>
            </a:r>
          </a:p>
        </p:txBody>
      </p:sp>
    </p:spTree>
    <p:extLst>
      <p:ext uri="{BB962C8B-B14F-4D97-AF65-F5344CB8AC3E}">
        <p14:creationId xmlns:p14="http://schemas.microsoft.com/office/powerpoint/2010/main" val="53156190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10361</TotalTime>
  <Words>859</Words>
  <Application>Microsoft Office PowerPoint</Application>
  <PresentationFormat>On-screen Show (4:3)</PresentationFormat>
  <Paragraphs>63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NCHHSTP_PPT_dark(</vt:lpstr>
      <vt:lpstr>Figure 4.1. Reported number of acute hepatitis C cases — United States, 2000–2011</vt:lpstr>
      <vt:lpstr>Figure 4.2. Incidence of acute hepatitis C,  by age group — United States, 2000–2011</vt:lpstr>
      <vt:lpstr>Figure 4.3. Incidence of acute hepatitis C,  by sex — United States, 2000–2011</vt:lpstr>
      <vt:lpstr>Figure 4.4. Incidence of acute hepatitis C,    by race/ethnicity — United States, 2000–2011</vt:lpstr>
      <vt:lpstr>Figure 4.5. Availability of information on risk exposures/behaviors associated with acute hepatitis C — United States, 2011</vt:lpstr>
      <vt:lpstr>Figure 4.6a.  Acute hepatitis C reports,  by risk exposure† — United States, 2011</vt:lpstr>
      <vt:lpstr>Figure 4.6b.  Acute hepatitis C reports,  by risk behavior† — United States, 2011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CDC User</cp:lastModifiedBy>
  <cp:revision>328</cp:revision>
  <cp:lastPrinted>2013-03-26T13:45:08Z</cp:lastPrinted>
  <dcterms:created xsi:type="dcterms:W3CDTF">2010-03-26T18:21:29Z</dcterms:created>
  <dcterms:modified xsi:type="dcterms:W3CDTF">2013-06-26T18:11:43Z</dcterms:modified>
</cp:coreProperties>
</file>