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289" r:id="rId2"/>
    <p:sldId id="290" r:id="rId3"/>
    <p:sldId id="292" r:id="rId4"/>
    <p:sldId id="291" r:id="rId5"/>
    <p:sldId id="288" r:id="rId6"/>
    <p:sldId id="283" r:id="rId7"/>
    <p:sldId id="28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70330" autoAdjust="0"/>
  </p:normalViewPr>
  <p:slideViewPr>
    <p:cSldViewPr>
      <p:cViewPr varScale="1">
        <p:scale>
          <a:sx n="76" d="100"/>
          <a:sy n="76" d="100"/>
        </p:scale>
        <p:origin x="-9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#,##0</c:formatCode>
                <c:ptCount val="12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4758</c:v>
                </c:pt>
                <c:pt idx="7">
                  <c:v>4519</c:v>
                </c:pt>
                <c:pt idx="8">
                  <c:v>4033</c:v>
                </c:pt>
                <c:pt idx="9">
                  <c:v>3371</c:v>
                </c:pt>
                <c:pt idx="10">
                  <c:v>3350</c:v>
                </c:pt>
                <c:pt idx="11" formatCode="General">
                  <c:v>2890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742016"/>
        <c:axId val="114951680"/>
      </c:lineChart>
      <c:catAx>
        <c:axId val="114742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114951680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495168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14742016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1.21</c:v>
                </c:pt>
                <c:pt idx="10">
                  <c:v>1.1100000000000001</c:v>
                </c:pt>
                <c:pt idx="11">
                  <c:v>0.97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2.2799999999999998</c:v>
                </c:pt>
                <c:pt idx="10">
                  <c:v>2.33</c:v>
                </c:pt>
                <c:pt idx="11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2.19</c:v>
                </c:pt>
                <c:pt idx="10">
                  <c:v>2.02</c:v>
                </c:pt>
                <c:pt idx="11">
                  <c:v>1.87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1.41</c:v>
                </c:pt>
                <c:pt idx="10">
                  <c:v>1.46</c:v>
                </c:pt>
                <c:pt idx="11">
                  <c:v>1.0900000000000001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0.68</c:v>
                </c:pt>
                <c:pt idx="10">
                  <c:v>0.7</c:v>
                </c:pt>
                <c:pt idx="11">
                  <c:v>0.52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482816"/>
        <c:axId val="115702784"/>
      </c:lineChart>
      <c:catAx>
        <c:axId val="76482816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1157027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570278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7648281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937530667499808"/>
          <c:y val="2.3790776152980975E-3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8"/>
          <c:y val="4.6255506607928945E-2"/>
          <c:w val="0.86396509646822472"/>
          <c:h val="0.78752286645988934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3.6</c:v>
                </c:pt>
                <c:pt idx="1">
                  <c:v>3.49</c:v>
                </c:pt>
                <c:pt idx="2">
                  <c:v>3.45</c:v>
                </c:pt>
                <c:pt idx="3">
                  <c:v>3.19</c:v>
                </c:pt>
                <c:pt idx="4">
                  <c:v>2.69</c:v>
                </c:pt>
                <c:pt idx="5">
                  <c:v>2.2999999999999998</c:v>
                </c:pt>
                <c:pt idx="6">
                  <c:v>2.0699999999999998</c:v>
                </c:pt>
                <c:pt idx="7">
                  <c:v>1.85</c:v>
                </c:pt>
                <c:pt idx="8">
                  <c:v>1.7</c:v>
                </c:pt>
                <c:pt idx="9">
                  <c:v>1.36</c:v>
                </c:pt>
                <c:pt idx="10">
                  <c:v>1.36</c:v>
                </c:pt>
                <c:pt idx="11">
                  <c:v>1.18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2.09</c:v>
                </c:pt>
                <c:pt idx="1">
                  <c:v>2</c:v>
                </c:pt>
                <c:pt idx="2">
                  <c:v>2.13</c:v>
                </c:pt>
                <c:pt idx="3">
                  <c:v>1.98</c:v>
                </c:pt>
                <c:pt idx="4">
                  <c:v>1.55</c:v>
                </c:pt>
                <c:pt idx="5">
                  <c:v>1.4</c:v>
                </c:pt>
                <c:pt idx="6">
                  <c:v>1.1299999999999999</c:v>
                </c:pt>
                <c:pt idx="7">
                  <c:v>1.1499999999999999</c:v>
                </c:pt>
                <c:pt idx="8">
                  <c:v>0.97</c:v>
                </c:pt>
                <c:pt idx="9">
                  <c:v>0.84</c:v>
                </c:pt>
                <c:pt idx="10">
                  <c:v>0.83</c:v>
                </c:pt>
                <c:pt idx="11">
                  <c:v>0.69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2612736"/>
        <c:axId val="122478976"/>
      </c:lineChart>
      <c:catAx>
        <c:axId val="1226127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88"/>
              <c:y val="0.9285844835810694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2247897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247897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22612736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35"/>
          <c:y val="0.13961532152231224"/>
          <c:w val="0.18889886811023746"/>
          <c:h val="0.32429995078740181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98"/>
          <c:y val="4.6255506607928945E-2"/>
          <c:w val="0.86396509646822583"/>
          <c:h val="0.78752286645989023"/>
        </c:manualLayout>
      </c:layout>
      <c:lineChart>
        <c:grouping val="standard"/>
        <c:varyColors val="0"/>
        <c:ser>
          <c:idx val="6"/>
          <c:order val="0"/>
          <c:tx>
            <c:strRef>
              <c:f>Sheet1!$B$1</c:f>
              <c:strCache>
                <c:ptCount val="1"/>
                <c:pt idx="0">
                  <c:v>American Indian/Alaskan Native</c:v>
                </c:pt>
              </c:strCache>
            </c:strRef>
          </c:tx>
          <c:spPr>
            <a:ln cap="flat">
              <a:solidFill>
                <a:schemeClr val="bg2"/>
              </a:solidFill>
              <a:prstDash val="solid"/>
            </a:ln>
          </c:spPr>
          <c:marker>
            <c:symbol val="circle"/>
            <c:size val="10"/>
            <c:spPr>
              <a:noFill/>
              <a:ln>
                <a:solidFill>
                  <a:schemeClr val="bg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2.69</c:v>
                </c:pt>
                <c:pt idx="1">
                  <c:v>2.68</c:v>
                </c:pt>
                <c:pt idx="2">
                  <c:v>4.25</c:v>
                </c:pt>
                <c:pt idx="3">
                  <c:v>2.16</c:v>
                </c:pt>
                <c:pt idx="4">
                  <c:v>1.1499999999999999</c:v>
                </c:pt>
                <c:pt idx="5">
                  <c:v>1.23</c:v>
                </c:pt>
                <c:pt idx="6">
                  <c:v>1.1599999999999999</c:v>
                </c:pt>
                <c:pt idx="7">
                  <c:v>1.0900000000000001</c:v>
                </c:pt>
                <c:pt idx="8">
                  <c:v>1.36</c:v>
                </c:pt>
                <c:pt idx="9">
                  <c:v>0.83</c:v>
                </c:pt>
                <c:pt idx="10">
                  <c:v>1.0900000000000001</c:v>
                </c:pt>
                <c:pt idx="11">
                  <c:v>0.54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Asian/Pacific Islander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3.73</c:v>
                </c:pt>
                <c:pt idx="1">
                  <c:v>2.9</c:v>
                </c:pt>
                <c:pt idx="2">
                  <c:v>1.98</c:v>
                </c:pt>
                <c:pt idx="3">
                  <c:v>1.6</c:v>
                </c:pt>
                <c:pt idx="4">
                  <c:v>1.31</c:v>
                </c:pt>
                <c:pt idx="5">
                  <c:v>1.24</c:v>
                </c:pt>
                <c:pt idx="6">
                  <c:v>1.22</c:v>
                </c:pt>
                <c:pt idx="7">
                  <c:v>0.93</c:v>
                </c:pt>
                <c:pt idx="8">
                  <c:v>0.72</c:v>
                </c:pt>
                <c:pt idx="9">
                  <c:v>0.67</c:v>
                </c:pt>
                <c:pt idx="10">
                  <c:v>0.57999999999999996</c:v>
                </c:pt>
                <c:pt idx="11">
                  <c:v>0.39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Black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4.51</c:v>
                </c:pt>
                <c:pt idx="1">
                  <c:v>4.17</c:v>
                </c:pt>
                <c:pt idx="2">
                  <c:v>3.77</c:v>
                </c:pt>
                <c:pt idx="3">
                  <c:v>3.47</c:v>
                </c:pt>
                <c:pt idx="4">
                  <c:v>2.96</c:v>
                </c:pt>
                <c:pt idx="5">
                  <c:v>2.97</c:v>
                </c:pt>
                <c:pt idx="6">
                  <c:v>2.3199999999999998</c:v>
                </c:pt>
                <c:pt idx="7">
                  <c:v>2.33</c:v>
                </c:pt>
                <c:pt idx="8">
                  <c:v>2.1800000000000002</c:v>
                </c:pt>
                <c:pt idx="9">
                  <c:v>1.68</c:v>
                </c:pt>
                <c:pt idx="10">
                  <c:v>1.7</c:v>
                </c:pt>
                <c:pt idx="11">
                  <c:v>1.36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Sheet1!$E$1</c:f>
              <c:strCache>
                <c:ptCount val="1"/>
                <c:pt idx="0">
                  <c:v>White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1.47</c:v>
                </c:pt>
                <c:pt idx="1">
                  <c:v>1.33</c:v>
                </c:pt>
                <c:pt idx="2">
                  <c:v>1.32</c:v>
                </c:pt>
                <c:pt idx="3">
                  <c:v>1.28</c:v>
                </c:pt>
                <c:pt idx="4">
                  <c:v>1.19</c:v>
                </c:pt>
                <c:pt idx="5">
                  <c:v>1.08</c:v>
                </c:pt>
                <c:pt idx="6">
                  <c:v>1.03</c:v>
                </c:pt>
                <c:pt idx="7">
                  <c:v>1</c:v>
                </c:pt>
                <c:pt idx="8">
                  <c:v>0.91</c:v>
                </c:pt>
                <c:pt idx="9">
                  <c:v>0.77</c:v>
                </c:pt>
                <c:pt idx="10">
                  <c:v>0.81</c:v>
                </c:pt>
                <c:pt idx="11">
                  <c:v>0.8</c:v>
                </c:pt>
              </c:numCache>
            </c:numRef>
          </c:val>
          <c:smooth val="0"/>
        </c:ser>
        <c:ser>
          <c:idx val="3"/>
          <c:order val="4"/>
          <c:tx>
            <c:strRef>
              <c:f>Sheet1!$F$1</c:f>
              <c:strCache>
                <c:ptCount val="1"/>
                <c:pt idx="0">
                  <c:v>Hispanic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1.99</c:v>
                </c:pt>
                <c:pt idx="1">
                  <c:v>1.81</c:v>
                </c:pt>
                <c:pt idx="2">
                  <c:v>1.56</c:v>
                </c:pt>
                <c:pt idx="3">
                  <c:v>1.08</c:v>
                </c:pt>
                <c:pt idx="4">
                  <c:v>1</c:v>
                </c:pt>
                <c:pt idx="5">
                  <c:v>1.1499999999999999</c:v>
                </c:pt>
                <c:pt idx="6">
                  <c:v>1.1599999999999999</c:v>
                </c:pt>
                <c:pt idx="7">
                  <c:v>0.98</c:v>
                </c:pt>
                <c:pt idx="8">
                  <c:v>0.82</c:v>
                </c:pt>
                <c:pt idx="9">
                  <c:v>0.67</c:v>
                </c:pt>
                <c:pt idx="10">
                  <c:v>0.62</c:v>
                </c:pt>
                <c:pt idx="11">
                  <c:v>0.41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393088"/>
        <c:axId val="116395392"/>
      </c:lineChart>
      <c:catAx>
        <c:axId val="1163930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99087420325315"/>
              <c:y val="0.944011721600899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11639539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163953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c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40136894652869E-3"/>
              <c:y val="7.74922878543594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1639308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55979494750656167"/>
          <c:y val="1.5944528335427985E-3"/>
          <c:w val="0.43741071428572154"/>
          <c:h val="0.3857379341417016"/>
        </c:manualLayout>
      </c:layout>
      <c:overlay val="0"/>
      <c:txPr>
        <a:bodyPr/>
        <a:lstStyle/>
        <a:p>
          <a:pPr>
            <a:defRPr sz="14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Pt>
            <c:idx val="2"/>
            <c:bubble3D val="0"/>
            <c:spPr>
              <a:solidFill>
                <a:schemeClr val="accent2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</c:dPt>
          <c:dLbls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637</c:v>
                </c:pt>
                <c:pt idx="1">
                  <c:v>1056</c:v>
                </c:pt>
                <c:pt idx="2">
                  <c:v>1197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12</c:v>
                </c:pt>
                <c:pt idx="3">
                  <c:v>119</c:v>
                </c:pt>
                <c:pt idx="4">
                  <c:v>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1493</c:v>
                </c:pt>
                <c:pt idx="1">
                  <c:v>1237</c:v>
                </c:pt>
                <c:pt idx="2">
                  <c:v>1344</c:v>
                </c:pt>
                <c:pt idx="3">
                  <c:v>1201</c:v>
                </c:pt>
                <c:pt idx="4">
                  <c:v>1262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1392</c:v>
                </c:pt>
                <c:pt idx="1">
                  <c:v>1649</c:v>
                </c:pt>
                <c:pt idx="2">
                  <c:v>1534</c:v>
                </c:pt>
                <c:pt idx="3">
                  <c:v>1570</c:v>
                </c:pt>
                <c:pt idx="4">
                  <c:v>1569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8645120"/>
        <c:axId val="118626944"/>
      </c:barChart>
      <c:valAx>
        <c:axId val="118626944"/>
        <c:scaling>
          <c:orientation val="minMax"/>
          <c:max val="20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8645120"/>
        <c:crosses val="autoZero"/>
        <c:crossBetween val="between"/>
      </c:valAx>
      <c:catAx>
        <c:axId val="11864512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862694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42367593632847655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81530488376452948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245</c:v>
                </c:pt>
                <c:pt idx="1">
                  <c:v>60</c:v>
                </c:pt>
                <c:pt idx="2">
                  <c:v>38</c:v>
                </c:pt>
                <c:pt idx="3">
                  <c:v>236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1093</c:v>
                </c:pt>
                <c:pt idx="1">
                  <c:v>866</c:v>
                </c:pt>
                <c:pt idx="2">
                  <c:v>161</c:v>
                </c:pt>
                <c:pt idx="3">
                  <c:v>472</c:v>
                </c:pt>
                <c:pt idx="4">
                  <c:v>916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men¶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1552</c:v>
                </c:pt>
                <c:pt idx="1">
                  <c:v>1964</c:v>
                </c:pt>
                <c:pt idx="2">
                  <c:v>1593</c:v>
                </c:pt>
                <c:pt idx="3">
                  <c:v>2182</c:v>
                </c:pt>
                <c:pt idx="4">
                  <c:v>1964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8704000"/>
        <c:axId val="118702464"/>
      </c:barChart>
      <c:valAx>
        <c:axId val="118702464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8704000"/>
        <c:crosses val="autoZero"/>
        <c:crossBetween val="between"/>
      </c:valAx>
      <c:catAx>
        <c:axId val="11870400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870246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1231533558305202"/>
          <c:y val="0.37928858726009496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64%, from 8,036 in 2000 to 2,890 in 2011.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Declines were observed in all age groups.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the highest rates were among persons aged 30–39 years (2.00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19 years (0.04 cases/100,000 population).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While the incidence rate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acute hepatitis B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remained higher for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males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than females,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the gap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has narrowed between 2000 and 2011. 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B decreased for both males and females from 2000 through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2011, the rate for males was approximately 1.7 times higher than that for females (1.18 cases and 0.69 cases per 100, 000 population, respectively).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incidence rate of acute hepatitis B was &lt; 1.5 cases per 100,000 population for all race/ethnic populations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except Black non-Hispanics from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2007 through 2011.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2011,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rate of acute hepatitis B was lowest for </a:t>
            </a:r>
            <a:r>
              <a:rPr lang="en-US" dirty="0"/>
              <a:t>Asian/Pacific </a:t>
            </a:r>
            <a:r>
              <a:rPr lang="en-US" dirty="0" smtClean="0"/>
              <a:t>Islanders and Hispanics </a:t>
            </a:r>
            <a:r>
              <a:rPr lang="en-US" dirty="0"/>
              <a:t> (</a:t>
            </a:r>
            <a:r>
              <a:rPr lang="en-US" dirty="0" smtClean="0"/>
              <a:t>0.4 </a:t>
            </a:r>
            <a:r>
              <a:rPr lang="en-US" dirty="0"/>
              <a:t>cases per 100,000 </a:t>
            </a:r>
            <a:r>
              <a:rPr lang="en-US" dirty="0" smtClean="0"/>
              <a:t>population for each group) and highest for Black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non-Hispanics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(1.4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cases per 100,000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population).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2,890 case reports of acute hepatitis B received by CDC during 2011, a total of 1,197 (41%) did not include a response (i.e., a “yes” or “no” response to any of the questions about risk behaviors and exposures) to enable assessment of risk behaviors or exposures.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1,693 case reports that had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risk behavior/exposure information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, 62.4% (n=1,056) indicated no risk behaviors/exposures for hepatitis B, and 37.6% (n=637) indicated at least one risk behavior/exposure for hepatitis B during the 6 weeks to 6 months prior to illness onset</a:t>
            </a:r>
            <a:r>
              <a:rPr lang="en-US" sz="12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9161E-7DF2-4454-994B-BCD73C0062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1,498 case reports that contained information about occupational exposures, 0.3% (n=5)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1,241 case reports that included information about receipt of dialysis or kidney transplant, 0.3%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1,356 case reports that had information about receipt of blood transfusion, 0.9% (n=12)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1,320 case reports that had information about surgery, 9.0% (n=119) reported surgery.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1,321 case reports that had information about needle sticks, 4.5% (n=59) reported 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an accidental needle stick/puncture.</a:t>
            </a: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1,338 case reports that had information about injection-drug use, 18.3% (n=245)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926 case reports that had information about sexual contact, 6.5% (n=60) indicated sexual contact with a person with confirmed or suspected hepatitis B infection.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199 case reports from males that included information about sexual preference/practices, 19.1% (n=38) indicated sex with another man.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708 case reports that had information about number of sex partners, 33.3% (n=236) were among persons with ≥2 sex partners.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926 case reports that had information about household contact, 1.1% (n=10) indicated household contact with someone with confirmed or suspected hepatitis B infection.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4064698"/>
              </p:ext>
            </p:extLst>
          </p:nvPr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endParaRPr lang="en-US" sz="1000" b="0" dirty="0" smtClean="0">
              <a:solidFill>
                <a:schemeClr val="bg2"/>
              </a:solidFill>
              <a:latin typeface="+mn-lt"/>
              <a:cs typeface="Arial" charset="0"/>
            </a:endParaRPr>
          </a:p>
          <a:p>
            <a:pPr eaLnBrk="0" hangingPunct="0"/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447201"/>
              </p:ext>
            </p:extLst>
          </p:nvPr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5046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759033"/>
              </p:ext>
            </p:extLst>
          </p:nvPr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3844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3.4. Incidence of acute hepatitis B, by race/ethnicity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802833"/>
              </p:ext>
            </p:extLst>
          </p:nvPr>
        </p:nvGraphicFramePr>
        <p:xfrm>
          <a:off x="284617" y="1524000"/>
          <a:ext cx="8478383" cy="433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" y="6096000"/>
            <a:ext cx="7772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2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2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419995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3.5. </a:t>
            </a:r>
            <a:r>
              <a:rPr lang="en-US" sz="2400" cap="none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Availability of </a:t>
            </a:r>
            <a:r>
              <a:rPr lang="en-US" sz="2400" cap="none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information </a:t>
            </a:r>
            <a:r>
              <a:rPr lang="en-US" sz="2400" cap="none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on risk 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behaviors/exposures associated with acute hepatitis B </a:t>
            </a:r>
            <a:r>
              <a:rPr lang="en-US" sz="18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—</a:t>
            </a:r>
            <a:r>
              <a:rPr lang="en-US" sz="2400" b="1" cap="none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United States, 2011</a:t>
            </a:r>
          </a:p>
        </p:txBody>
      </p:sp>
      <p:sp>
        <p:nvSpPr>
          <p:cNvPr id="23" name="Rectangle 4"/>
          <p:cNvSpPr>
            <a:spLocks noChangeArrowheads="1"/>
          </p:cNvSpPr>
          <p:nvPr/>
        </p:nvSpPr>
        <p:spPr bwMode="auto">
          <a:xfrm>
            <a:off x="533400" y="5943600"/>
            <a:ext cx="7848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3400" y="52972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9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6 weeks to 6 months prior to onset of acute, symptomatic hepatitis B:  1) using injection drugs; 2) having sexual contact with suspected/confirmed hepatitis B patient; 3) being a man who has sex with men; 4) having multiple sex partners concurrently; 5) having household contact with suspected/confirmed hepatitis B patient; 6) occupational exposure to blood; 7) being a hemodialysis patient; 8) having received a blood transfusion; 9) having sustained a percutaneous injury; and 10) having undergone surgery.</a:t>
            </a:r>
            <a:endParaRPr lang="en-US" sz="900" b="0" dirty="0">
              <a:solidFill>
                <a:schemeClr val="bg2"/>
              </a:solidFill>
              <a:latin typeface="+mn-lt"/>
            </a:endParaRPr>
          </a:p>
        </p:txBody>
      </p:sp>
      <p:graphicFrame>
        <p:nvGraphicFramePr>
          <p:cNvPr id="25" name="Chart 24"/>
          <p:cNvGraphicFramePr/>
          <p:nvPr>
            <p:extLst>
              <p:ext uri="{D42A27DB-BD31-4B8C-83A1-F6EECF244321}">
                <p14:modId xmlns:p14="http://schemas.microsoft.com/office/powerpoint/2010/main" val="297234697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</a:t>
            </a:r>
            <a:r>
              <a:rPr lang="en-US" sz="2400" b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, 2011</a:t>
            </a:r>
            <a:endParaRPr lang="en-US" sz="24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2,890 case reports of hepatitis B were received in 2011.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767324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4023373660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2011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2,890 case reports of hepatitis B were received in 2011.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1,792 hepatitis B cases were reported among males in 2011..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10000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2935735129"/>
              </p:ext>
            </p:extLst>
          </p:nvPr>
        </p:nvGraphicFramePr>
        <p:xfrm>
          <a:off x="304800" y="1295399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8826</TotalTime>
  <Words>1009</Words>
  <Application>Microsoft Office PowerPoint</Application>
  <PresentationFormat>On-screen Show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NCHHSTP_PPT_dark(</vt:lpstr>
      <vt:lpstr>Figure 3.1. Reported number of acute hepatitis B cases — United States, 2000–2011</vt:lpstr>
      <vt:lpstr>Figure 3.2. Incidence of acute hepatitis B,  by age group — United States, 2000–2011</vt:lpstr>
      <vt:lpstr>Figure 3.3. Incidence of acute hepatitis B,  by sex — United States, 2000–2011</vt:lpstr>
      <vt:lpstr>Figure 3.4. Incidence of acute hepatitis B, by race/ethnicity — United States, 2000–2011</vt:lpstr>
      <vt:lpstr>Figure 3.5. Availability of information on risk behaviors/exposures associated with acute hepatitis B — United States, 2011</vt:lpstr>
      <vt:lpstr>Figure 3.6a. Acute hepatitis B reports*,  by risk exposure† — United States, 2011</vt:lpstr>
      <vt:lpstr>Figure 3.6b. Acute hepatitis B reports*,  by risk behavior†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327</cp:revision>
  <cp:lastPrinted>2012-04-12T21:10:31Z</cp:lastPrinted>
  <dcterms:created xsi:type="dcterms:W3CDTF">2010-03-26T18:21:29Z</dcterms:created>
  <dcterms:modified xsi:type="dcterms:W3CDTF">2013-06-26T17:34:25Z</dcterms:modified>
</cp:coreProperties>
</file>