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6" r:id="rId2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18" autoAdjust="0"/>
    <p:restoredTop sz="70964" autoAdjust="0"/>
  </p:normalViewPr>
  <p:slideViewPr>
    <p:cSldViewPr>
      <p:cViewPr varScale="1">
        <p:scale>
          <a:sx n="83" d="100"/>
          <a:sy n="83" d="100"/>
        </p:scale>
        <p:origin x="-213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98"/>
          <c:y val="4.6255506607928945E-2"/>
          <c:w val="0.86396509646822583"/>
          <c:h val="0.78752286645989023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American Indian/Alaskan Native</c:v>
                </c:pt>
              </c:strCache>
            </c:strRef>
          </c:tx>
          <c:spPr>
            <a:ln cap="flat">
              <a:solidFill>
                <a:schemeClr val="bg2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0.52</c:v>
                </c:pt>
                <c:pt idx="1">
                  <c:v>0.56000000000000005</c:v>
                </c:pt>
                <c:pt idx="2">
                  <c:v>0.57999999999999996</c:v>
                </c:pt>
                <c:pt idx="3">
                  <c:v>0.32</c:v>
                </c:pt>
                <c:pt idx="4">
                  <c:v>0.52</c:v>
                </c:pt>
                <c:pt idx="5">
                  <c:v>0.31</c:v>
                </c:pt>
                <c:pt idx="6">
                  <c:v>0.6</c:v>
                </c:pt>
                <c:pt idx="7">
                  <c:v>0.46</c:v>
                </c:pt>
                <c:pt idx="8">
                  <c:v>0.57999999999999996</c:v>
                </c:pt>
                <c:pt idx="9">
                  <c:v>0.46</c:v>
                </c:pt>
                <c:pt idx="10">
                  <c:v>1.01</c:v>
                </c:pt>
                <c:pt idx="11">
                  <c:v>1.0900000000000001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0.14000000000000001</c:v>
                </c:pt>
                <c:pt idx="1">
                  <c:v>0.08</c:v>
                </c:pt>
                <c:pt idx="2">
                  <c:v>0.08</c:v>
                </c:pt>
                <c:pt idx="3">
                  <c:v>0.08</c:v>
                </c:pt>
                <c:pt idx="4">
                  <c:v>0.06</c:v>
                </c:pt>
                <c:pt idx="5">
                  <c:v>0.02</c:v>
                </c:pt>
                <c:pt idx="6">
                  <c:v>7.0000000000000007E-2</c:v>
                </c:pt>
                <c:pt idx="7">
                  <c:v>0.02</c:v>
                </c:pt>
                <c:pt idx="8">
                  <c:v>0.04</c:v>
                </c:pt>
                <c:pt idx="9">
                  <c:v>0.04</c:v>
                </c:pt>
                <c:pt idx="10">
                  <c:v>7.0000000000000007E-2</c:v>
                </c:pt>
                <c:pt idx="11">
                  <c:v>0.05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Black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1.29</c:v>
                </c:pt>
                <c:pt idx="1">
                  <c:v>0.66</c:v>
                </c:pt>
                <c:pt idx="2">
                  <c:v>0.37</c:v>
                </c:pt>
                <c:pt idx="3">
                  <c:v>0.27</c:v>
                </c:pt>
                <c:pt idx="4">
                  <c:v>0.17</c:v>
                </c:pt>
                <c:pt idx="5">
                  <c:v>0.11</c:v>
                </c:pt>
                <c:pt idx="6">
                  <c:v>0.16</c:v>
                </c:pt>
                <c:pt idx="7">
                  <c:v>0.18</c:v>
                </c:pt>
                <c:pt idx="8">
                  <c:v>0.16</c:v>
                </c:pt>
                <c:pt idx="9">
                  <c:v>0.12</c:v>
                </c:pt>
                <c:pt idx="10">
                  <c:v>0.11</c:v>
                </c:pt>
                <c:pt idx="11">
                  <c:v>0.14000000000000001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White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0.64</c:v>
                </c:pt>
                <c:pt idx="1">
                  <c:v>0.42</c:v>
                </c:pt>
                <c:pt idx="2">
                  <c:v>0.35</c:v>
                </c:pt>
                <c:pt idx="3">
                  <c:v>0.27</c:v>
                </c:pt>
                <c:pt idx="4">
                  <c:v>0.2</c:v>
                </c:pt>
                <c:pt idx="5">
                  <c:v>0.21</c:v>
                </c:pt>
                <c:pt idx="6">
                  <c:v>0.24</c:v>
                </c:pt>
                <c:pt idx="7">
                  <c:v>0.25</c:v>
                </c:pt>
                <c:pt idx="8">
                  <c:v>0.28999999999999998</c:v>
                </c:pt>
                <c:pt idx="9">
                  <c:v>0.27</c:v>
                </c:pt>
                <c:pt idx="10">
                  <c:v>0.31</c:v>
                </c:pt>
                <c:pt idx="11">
                  <c:v>0.47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0.36</c:v>
                </c:pt>
                <c:pt idx="1">
                  <c:v>0.36</c:v>
                </c:pt>
                <c:pt idx="2">
                  <c:v>0.28999999999999998</c:v>
                </c:pt>
                <c:pt idx="3">
                  <c:v>0.17</c:v>
                </c:pt>
                <c:pt idx="4">
                  <c:v>0.12</c:v>
                </c:pt>
                <c:pt idx="5">
                  <c:v>0.15</c:v>
                </c:pt>
                <c:pt idx="6">
                  <c:v>0.11</c:v>
                </c:pt>
                <c:pt idx="7">
                  <c:v>0.15</c:v>
                </c:pt>
                <c:pt idx="8">
                  <c:v>0.13</c:v>
                </c:pt>
                <c:pt idx="9">
                  <c:v>0.13</c:v>
                </c:pt>
                <c:pt idx="10">
                  <c:v>0.14000000000000001</c:v>
                </c:pt>
                <c:pt idx="11">
                  <c:v>0.17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674112"/>
        <c:axId val="115676672"/>
      </c:lineChart>
      <c:catAx>
        <c:axId val="1156741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5216393906644031"/>
              <c:y val="0.9428818263549767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115676672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15676672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c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140136894652869E-3"/>
              <c:y val="7.7492287854359493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115674112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53028105861767272"/>
          <c:y val="1.5944541225430696E-3"/>
          <c:w val="0.46692462270341206"/>
          <c:h val="0.50595410925195439"/>
        </c:manualLayout>
      </c:layout>
      <c:overlay val="0"/>
      <c:txPr>
        <a:bodyPr/>
        <a:lstStyle/>
        <a:p>
          <a:pPr>
            <a:defRPr sz="14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7/11/2013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78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8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51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768"/>
            <a:ext cx="5607050" cy="4155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72378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772378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5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387136"/>
            <a:ext cx="5140960" cy="4156234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Rates for acute hepatitis C decreased for all racial/ethnic populations through 2003.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During 2002–2010, the incidence rate of acute hepatitis C remained below 0.5 cases per 100,000 for all racial/ethnic populations except AI/</a:t>
            </a:r>
            <a:r>
              <a:rPr lang="en-US" sz="1200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ANs.</a:t>
            </a:r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Rates for AI/ANs have been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higher than for other races/ethnicities, especially in 2010 and 2011.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2011 the rate for hepatitis C increased 51.6% among White non-Hispanics to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0.47 case per 100,000 population. 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rate of hepatitis C among Black non-Hispanics and Hispanics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increased 27.3%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(to 0.14 case per 100,000 population in 2011)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and 21.4%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(to 0.17 case per 100,000 population in 2011)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, respectively. </a:t>
            </a:r>
          </a:p>
          <a:p>
            <a:pPr lvl="0"/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2011 Asian/Pacific Islanders had the lowest rate for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hepatitis C at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0.05 case per 100,000 population.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0" y="5334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4.4. Incidence of acute hepatitis </a:t>
            </a: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C, </a:t>
            </a: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/>
            </a:r>
            <a:b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 by race/ethnicity — United States, </a:t>
            </a: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2000–2011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379249"/>
              </p:ext>
            </p:extLst>
          </p:nvPr>
        </p:nvGraphicFramePr>
        <p:xfrm>
          <a:off x="838200" y="1676400"/>
          <a:ext cx="7315200" cy="4180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6096000"/>
            <a:ext cx="7772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2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2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89125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10362</TotalTime>
  <Words>152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4.4. Incidence of acute hepatitis C,    by race/ethnicity — United States, 2000–2011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332</cp:revision>
  <cp:lastPrinted>2013-03-26T13:45:08Z</cp:lastPrinted>
  <dcterms:created xsi:type="dcterms:W3CDTF">2010-03-26T18:21:29Z</dcterms:created>
  <dcterms:modified xsi:type="dcterms:W3CDTF">2013-07-11T14:50:09Z</dcterms:modified>
</cp:coreProperties>
</file>