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3"/>
  </p:notesMasterIdLst>
  <p:handoutMasterIdLst>
    <p:handoutMasterId r:id="rId4"/>
  </p:handoutMasterIdLst>
  <p:sldIdLst>
    <p:sldId id="293" r:id="rId2"/>
  </p:sldIdLst>
  <p:sldSz cx="9144000" cy="6858000" type="screen4x3"/>
  <p:notesSz cx="7010400" cy="9236075"/>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22C5E"/>
    <a:srgbClr val="F2A596"/>
    <a:srgbClr val="5AA545"/>
    <a:srgbClr val="E8ED1F"/>
    <a:srgbClr val="18BA20"/>
    <a:srgbClr val="6AB69E"/>
    <a:srgbClr val="488DB8"/>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18" autoAdjust="0"/>
    <p:restoredTop sz="70964" autoAdjust="0"/>
  </p:normalViewPr>
  <p:slideViewPr>
    <p:cSldViewPr>
      <p:cViewPr varScale="1">
        <p:scale>
          <a:sx n="83" d="100"/>
          <a:sy n="83" d="100"/>
        </p:scale>
        <p:origin x="-2130"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454563245384077"/>
          <c:y val="4.6255506607928945E-2"/>
          <c:w val="0.86396509646822428"/>
          <c:h val="0.78752286645988911"/>
        </c:manualLayout>
      </c:layout>
      <c:lineChart>
        <c:grouping val="standard"/>
        <c:varyColors val="0"/>
        <c:ser>
          <c:idx val="0"/>
          <c:order val="0"/>
          <c:tx>
            <c:strRef>
              <c:f>Sheet1!$B$1</c:f>
              <c:strCache>
                <c:ptCount val="1"/>
                <c:pt idx="0">
                  <c:v>0–19 yrs </c:v>
                </c:pt>
              </c:strCache>
            </c:strRef>
          </c:tx>
          <c:spPr>
            <a:ln>
              <a:solidFill>
                <a:schemeClr val="accent4"/>
              </a:solidFill>
            </a:ln>
          </c:spPr>
          <c:marker>
            <c:symbol val="diamond"/>
            <c:size val="9"/>
            <c:spPr>
              <a:solidFill>
                <a:schemeClr val="accent4"/>
              </a:solidFill>
              <a:ln>
                <a:solidFill>
                  <a:schemeClr val="accent4"/>
                </a:solidFill>
              </a:ln>
            </c:spPr>
          </c:marker>
          <c:cat>
            <c:numRef>
              <c:f>Sheet1!$A$2:$A$13</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cat>
          <c:val>
            <c:numRef>
              <c:f>Sheet1!$B$2:$B$13</c:f>
              <c:numCache>
                <c:formatCode>General</c:formatCode>
                <c:ptCount val="12"/>
                <c:pt idx="0">
                  <c:v>0.11</c:v>
                </c:pt>
                <c:pt idx="1">
                  <c:v>0.08</c:v>
                </c:pt>
                <c:pt idx="2">
                  <c:v>0.08</c:v>
                </c:pt>
                <c:pt idx="3">
                  <c:v>7.0000000000000007E-2</c:v>
                </c:pt>
                <c:pt idx="4">
                  <c:v>0.06</c:v>
                </c:pt>
                <c:pt idx="5">
                  <c:v>0.06</c:v>
                </c:pt>
                <c:pt idx="6">
                  <c:v>0.06</c:v>
                </c:pt>
                <c:pt idx="7">
                  <c:v>0.06</c:v>
                </c:pt>
                <c:pt idx="8">
                  <c:v>0.05</c:v>
                </c:pt>
                <c:pt idx="9">
                  <c:v>0.05</c:v>
                </c:pt>
                <c:pt idx="10">
                  <c:v>0.05</c:v>
                </c:pt>
                <c:pt idx="11">
                  <c:v>0.1</c:v>
                </c:pt>
              </c:numCache>
            </c:numRef>
          </c:val>
          <c:smooth val="0"/>
        </c:ser>
        <c:ser>
          <c:idx val="1"/>
          <c:order val="1"/>
          <c:tx>
            <c:strRef>
              <c:f>Sheet1!$C$1</c:f>
              <c:strCache>
                <c:ptCount val="1"/>
                <c:pt idx="0">
                  <c:v>20–29 yrs</c:v>
                </c:pt>
              </c:strCache>
            </c:strRef>
          </c:tx>
          <c:spPr>
            <a:ln>
              <a:solidFill>
                <a:srgbClr val="E4E044"/>
              </a:solidFill>
            </a:ln>
          </c:spPr>
          <c:marker>
            <c:symbol val="star"/>
            <c:size val="11"/>
            <c:spPr>
              <a:noFill/>
              <a:ln>
                <a:solidFill>
                  <a:srgbClr val="E4E044"/>
                </a:solidFill>
              </a:ln>
            </c:spPr>
          </c:marker>
          <c:cat>
            <c:numRef>
              <c:f>Sheet1!$A$2:$A$13</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cat>
          <c:val>
            <c:numRef>
              <c:f>Sheet1!$C$2:$C$13</c:f>
              <c:numCache>
                <c:formatCode>General</c:formatCode>
                <c:ptCount val="12"/>
                <c:pt idx="0">
                  <c:v>0.79</c:v>
                </c:pt>
                <c:pt idx="1">
                  <c:v>0.53</c:v>
                </c:pt>
                <c:pt idx="2">
                  <c:v>0.56000000000000005</c:v>
                </c:pt>
                <c:pt idx="3">
                  <c:v>0.5</c:v>
                </c:pt>
                <c:pt idx="4">
                  <c:v>0.4</c:v>
                </c:pt>
                <c:pt idx="5">
                  <c:v>0.4</c:v>
                </c:pt>
                <c:pt idx="6">
                  <c:v>0.52</c:v>
                </c:pt>
                <c:pt idx="7">
                  <c:v>0.54</c:v>
                </c:pt>
                <c:pt idx="8">
                  <c:v>0.62</c:v>
                </c:pt>
                <c:pt idx="9">
                  <c:v>0.66</c:v>
                </c:pt>
                <c:pt idx="10">
                  <c:v>0.75</c:v>
                </c:pt>
                <c:pt idx="11">
                  <c:v>1.18</c:v>
                </c:pt>
              </c:numCache>
            </c:numRef>
          </c:val>
          <c:smooth val="0"/>
        </c:ser>
        <c:ser>
          <c:idx val="2"/>
          <c:order val="2"/>
          <c:tx>
            <c:strRef>
              <c:f>Sheet1!$D$1</c:f>
              <c:strCache>
                <c:ptCount val="1"/>
                <c:pt idx="0">
                  <c:v>30–39 yrs</c:v>
                </c:pt>
              </c:strCache>
            </c:strRef>
          </c:tx>
          <c:spPr>
            <a:ln>
              <a:solidFill>
                <a:srgbClr val="00B050"/>
              </a:solidFill>
            </a:ln>
          </c:spPr>
          <c:marker>
            <c:symbol val="triangle"/>
            <c:size val="9"/>
            <c:spPr>
              <a:solidFill>
                <a:srgbClr val="00B050"/>
              </a:solidFill>
              <a:ln>
                <a:solidFill>
                  <a:srgbClr val="00B050"/>
                </a:solidFill>
              </a:ln>
            </c:spPr>
          </c:marker>
          <c:cat>
            <c:numRef>
              <c:f>Sheet1!$A$2:$A$13</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cat>
          <c:val>
            <c:numRef>
              <c:f>Sheet1!$D$2:$D$13</c:f>
              <c:numCache>
                <c:formatCode>General</c:formatCode>
                <c:ptCount val="12"/>
                <c:pt idx="0">
                  <c:v>1.7</c:v>
                </c:pt>
                <c:pt idx="1">
                  <c:v>0.97</c:v>
                </c:pt>
                <c:pt idx="2">
                  <c:v>0.77</c:v>
                </c:pt>
                <c:pt idx="3">
                  <c:v>0.5</c:v>
                </c:pt>
                <c:pt idx="4">
                  <c:v>0.4</c:v>
                </c:pt>
                <c:pt idx="5">
                  <c:v>0.44</c:v>
                </c:pt>
                <c:pt idx="6">
                  <c:v>0.45</c:v>
                </c:pt>
                <c:pt idx="7">
                  <c:v>0.48</c:v>
                </c:pt>
                <c:pt idx="8">
                  <c:v>0.46</c:v>
                </c:pt>
                <c:pt idx="9">
                  <c:v>0.49</c:v>
                </c:pt>
                <c:pt idx="10">
                  <c:v>0.6</c:v>
                </c:pt>
                <c:pt idx="11">
                  <c:v>0.83</c:v>
                </c:pt>
              </c:numCache>
            </c:numRef>
          </c:val>
          <c:smooth val="0"/>
        </c:ser>
        <c:ser>
          <c:idx val="3"/>
          <c:order val="3"/>
          <c:tx>
            <c:strRef>
              <c:f>Sheet1!$E$1</c:f>
              <c:strCache>
                <c:ptCount val="1"/>
                <c:pt idx="0">
                  <c:v>40–49 yrs</c:v>
                </c:pt>
              </c:strCache>
            </c:strRef>
          </c:tx>
          <c:spPr>
            <a:ln>
              <a:solidFill>
                <a:schemeClr val="accent3"/>
              </a:solidFill>
            </a:ln>
          </c:spPr>
          <c:marker>
            <c:symbol val="square"/>
            <c:size val="9"/>
            <c:spPr>
              <a:solidFill>
                <a:schemeClr val="accent3"/>
              </a:solidFill>
              <a:ln>
                <a:solidFill>
                  <a:schemeClr val="accent3"/>
                </a:solidFill>
              </a:ln>
            </c:spPr>
          </c:marker>
          <c:cat>
            <c:numRef>
              <c:f>Sheet1!$A$2:$A$13</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cat>
          <c:val>
            <c:numRef>
              <c:f>Sheet1!$E$2:$E$13</c:f>
              <c:numCache>
                <c:formatCode>General</c:formatCode>
                <c:ptCount val="12"/>
                <c:pt idx="0">
                  <c:v>2.83</c:v>
                </c:pt>
                <c:pt idx="1">
                  <c:v>1.5</c:v>
                </c:pt>
                <c:pt idx="2">
                  <c:v>0.92</c:v>
                </c:pt>
                <c:pt idx="3">
                  <c:v>0.6</c:v>
                </c:pt>
                <c:pt idx="4">
                  <c:v>0.51</c:v>
                </c:pt>
                <c:pt idx="5">
                  <c:v>0.39</c:v>
                </c:pt>
                <c:pt idx="6">
                  <c:v>0.42</c:v>
                </c:pt>
                <c:pt idx="7">
                  <c:v>0.49</c:v>
                </c:pt>
                <c:pt idx="8">
                  <c:v>0.45</c:v>
                </c:pt>
                <c:pt idx="9">
                  <c:v>0.43</c:v>
                </c:pt>
                <c:pt idx="10">
                  <c:v>0.33</c:v>
                </c:pt>
                <c:pt idx="11">
                  <c:v>0.44</c:v>
                </c:pt>
              </c:numCache>
            </c:numRef>
          </c:val>
          <c:smooth val="0"/>
        </c:ser>
        <c:ser>
          <c:idx val="4"/>
          <c:order val="4"/>
          <c:tx>
            <c:strRef>
              <c:f>Sheet1!$F$1</c:f>
              <c:strCache>
                <c:ptCount val="1"/>
                <c:pt idx="0">
                  <c:v>50–59 yrs </c:v>
                </c:pt>
              </c:strCache>
            </c:strRef>
          </c:tx>
          <c:spPr>
            <a:ln>
              <a:solidFill>
                <a:srgbClr val="00B0F0"/>
              </a:solidFill>
            </a:ln>
          </c:spPr>
          <c:marker>
            <c:symbol val="circle"/>
            <c:size val="9"/>
            <c:spPr>
              <a:solidFill>
                <a:srgbClr val="00B0F0"/>
              </a:solidFill>
              <a:ln>
                <a:solidFill>
                  <a:srgbClr val="00B0F0"/>
                </a:solidFill>
              </a:ln>
            </c:spPr>
          </c:marker>
          <c:cat>
            <c:numRef>
              <c:f>Sheet1!$A$2:$A$13</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cat>
          <c:val>
            <c:numRef>
              <c:f>Sheet1!$F$2:$F$13</c:f>
              <c:numCache>
                <c:formatCode>General</c:formatCode>
                <c:ptCount val="12"/>
                <c:pt idx="0">
                  <c:v>1.5</c:v>
                </c:pt>
                <c:pt idx="1">
                  <c:v>0.73</c:v>
                </c:pt>
                <c:pt idx="2">
                  <c:v>0.44</c:v>
                </c:pt>
                <c:pt idx="3">
                  <c:v>0.34</c:v>
                </c:pt>
                <c:pt idx="4">
                  <c:v>0.28000000000000003</c:v>
                </c:pt>
                <c:pt idx="5">
                  <c:v>0.23</c:v>
                </c:pt>
                <c:pt idx="6">
                  <c:v>0.28000000000000003</c:v>
                </c:pt>
                <c:pt idx="7">
                  <c:v>0.31</c:v>
                </c:pt>
                <c:pt idx="8">
                  <c:v>0.35</c:v>
                </c:pt>
                <c:pt idx="9">
                  <c:v>0.22</c:v>
                </c:pt>
                <c:pt idx="10">
                  <c:v>0.25</c:v>
                </c:pt>
                <c:pt idx="11">
                  <c:v>0.28999999999999998</c:v>
                </c:pt>
              </c:numCache>
            </c:numRef>
          </c:val>
          <c:smooth val="0"/>
        </c:ser>
        <c:ser>
          <c:idx val="5"/>
          <c:order val="5"/>
          <c:tx>
            <c:strRef>
              <c:f>Sheet1!$G$1</c:f>
              <c:strCache>
                <c:ptCount val="1"/>
                <c:pt idx="0">
                  <c:v>≥60 yrs</c:v>
                </c:pt>
              </c:strCache>
            </c:strRef>
          </c:tx>
          <c:spPr>
            <a:ln cap="flat">
              <a:solidFill>
                <a:schemeClr val="tx2"/>
              </a:solidFill>
            </a:ln>
          </c:spPr>
          <c:marker>
            <c:symbol val="plus"/>
            <c:size val="12"/>
            <c:spPr>
              <a:ln>
                <a:solidFill>
                  <a:schemeClr val="tx2"/>
                </a:solidFill>
              </a:ln>
            </c:spPr>
          </c:marker>
          <c:cat>
            <c:numRef>
              <c:f>Sheet1!$A$2:$A$13</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cat>
          <c:val>
            <c:numRef>
              <c:f>Sheet1!$G$2:$G$13</c:f>
              <c:numCache>
                <c:formatCode>General</c:formatCode>
                <c:ptCount val="12"/>
                <c:pt idx="0">
                  <c:v>0.6</c:v>
                </c:pt>
                <c:pt idx="1">
                  <c:v>0.28999999999999998</c:v>
                </c:pt>
                <c:pt idx="2">
                  <c:v>0.14000000000000001</c:v>
                </c:pt>
                <c:pt idx="3">
                  <c:v>0.11</c:v>
                </c:pt>
                <c:pt idx="4">
                  <c:v>0.09</c:v>
                </c:pt>
                <c:pt idx="5">
                  <c:v>7.0000000000000007E-2</c:v>
                </c:pt>
                <c:pt idx="6">
                  <c:v>0.09</c:v>
                </c:pt>
                <c:pt idx="7">
                  <c:v>0.08</c:v>
                </c:pt>
                <c:pt idx="8">
                  <c:v>0.09</c:v>
                </c:pt>
                <c:pt idx="9">
                  <c:v>0.04</c:v>
                </c:pt>
                <c:pt idx="10">
                  <c:v>0.05</c:v>
                </c:pt>
                <c:pt idx="11">
                  <c:v>7.0000000000000007E-2</c:v>
                </c:pt>
              </c:numCache>
            </c:numRef>
          </c:val>
          <c:smooth val="0"/>
        </c:ser>
        <c:dLbls>
          <c:showLegendKey val="0"/>
          <c:showVal val="0"/>
          <c:showCatName val="0"/>
          <c:showSerName val="0"/>
          <c:showPercent val="0"/>
          <c:showBubbleSize val="0"/>
        </c:dLbls>
        <c:marker val="1"/>
        <c:smooth val="0"/>
        <c:axId val="103286272"/>
        <c:axId val="103297024"/>
      </c:lineChart>
      <c:catAx>
        <c:axId val="103286272"/>
        <c:scaling>
          <c:orientation val="minMax"/>
        </c:scaling>
        <c:delete val="0"/>
        <c:axPos val="b"/>
        <c:title>
          <c:tx>
            <c:rich>
              <a:bodyPr anchor="b" anchorCtr="1"/>
              <a:lstStyle/>
              <a:p>
                <a:pPr>
                  <a:defRPr b="0">
                    <a:solidFill>
                      <a:schemeClr val="bg2"/>
                    </a:solidFill>
                  </a:defRPr>
                </a:pPr>
                <a:r>
                  <a:rPr lang="en-US" b="0">
                    <a:solidFill>
                      <a:schemeClr val="bg2"/>
                    </a:solidFill>
                  </a:rPr>
                  <a:t>Year</a:t>
                </a:r>
              </a:p>
            </c:rich>
          </c:tx>
          <c:layout>
            <c:manualLayout>
              <c:xMode val="edge"/>
              <c:yMode val="edge"/>
              <c:x val="0.44601035678334322"/>
              <c:y val="0.92596152043494551"/>
            </c:manualLayout>
          </c:layout>
          <c:overlay val="0"/>
        </c:title>
        <c:numFmt formatCode="General" sourceLinked="1"/>
        <c:majorTickMark val="out"/>
        <c:minorTickMark val="none"/>
        <c:tickLblPos val="nextTo"/>
        <c:txPr>
          <a:bodyPr rot="-2700000" vert="horz" anchor="t" anchorCtr="1"/>
          <a:lstStyle/>
          <a:p>
            <a:pPr>
              <a:defRPr sz="1300" baseline="0">
                <a:solidFill>
                  <a:schemeClr val="bg2"/>
                </a:solidFill>
              </a:defRPr>
            </a:pPr>
            <a:endParaRPr lang="en-US"/>
          </a:p>
        </c:txPr>
        <c:crossAx val="103297024"/>
        <c:crosses val="autoZero"/>
        <c:auto val="1"/>
        <c:lblAlgn val="ctr"/>
        <c:lblOffset val="100"/>
        <c:tickLblSkip val="2"/>
        <c:tickMarkSkip val="1"/>
        <c:noMultiLvlLbl val="0"/>
      </c:catAx>
      <c:valAx>
        <c:axId val="103297024"/>
        <c:scaling>
          <c:orientation val="minMax"/>
        </c:scaling>
        <c:delete val="0"/>
        <c:axPos val="l"/>
        <c:title>
          <c:tx>
            <c:rich>
              <a:bodyPr/>
              <a:lstStyle/>
              <a:p>
                <a:pPr>
                  <a:defRPr sz="1400" b="0">
                    <a:solidFill>
                      <a:schemeClr val="tx1"/>
                    </a:solidFill>
                  </a:defRPr>
                </a:pPr>
                <a:r>
                  <a:rPr lang="en-US" sz="1400" b="0">
                    <a:solidFill>
                      <a:schemeClr val="tx1"/>
                    </a:solidFill>
                  </a:rPr>
                  <a:t>Reported cases/100,000 population                     </a:t>
                </a:r>
              </a:p>
            </c:rich>
          </c:tx>
          <c:layout>
            <c:manualLayout>
              <c:xMode val="edge"/>
              <c:yMode val="edge"/>
              <c:x val="0"/>
              <c:y val="7.9471784776902893E-2"/>
            </c:manualLayout>
          </c:layout>
          <c:overlay val="0"/>
        </c:title>
        <c:numFmt formatCode="General" sourceLinked="1"/>
        <c:majorTickMark val="out"/>
        <c:minorTickMark val="out"/>
        <c:tickLblPos val="nextTo"/>
        <c:txPr>
          <a:bodyPr rot="0" vert="horz"/>
          <a:lstStyle/>
          <a:p>
            <a:pPr>
              <a:defRPr>
                <a:solidFill>
                  <a:schemeClr val="tx1"/>
                </a:solidFill>
              </a:defRPr>
            </a:pPr>
            <a:endParaRPr lang="en-US"/>
          </a:p>
        </c:txPr>
        <c:crossAx val="103286272"/>
        <c:crosses val="autoZero"/>
        <c:crossBetween val="midCat"/>
      </c:valAx>
      <c:spPr>
        <a:noFill/>
        <a:ln w="25398">
          <a:noFill/>
        </a:ln>
      </c:spPr>
    </c:plotArea>
    <c:legend>
      <c:legendPos val="r"/>
      <c:layout>
        <c:manualLayout>
          <c:xMode val="edge"/>
          <c:yMode val="edge"/>
          <c:x val="0.72138639848236286"/>
          <c:y val="0.10356951122929062"/>
          <c:w val="0.22491386050148146"/>
          <c:h val="0.43367495078740836"/>
        </c:manualLayout>
      </c:layout>
      <c:overlay val="0"/>
      <c:txPr>
        <a:bodyPr/>
        <a:lstStyle/>
        <a:p>
          <a:pPr>
            <a:defRPr>
              <a:solidFill>
                <a:schemeClr val="bg2"/>
              </a:solidFill>
            </a:defRPr>
          </a:pPr>
          <a:endParaRPr lang="en-US"/>
        </a:p>
      </c:txPr>
    </c:legend>
    <c:plotVisOnly val="1"/>
    <c:dispBlanksAs val="gap"/>
    <c:showDLblsOverMax val="0"/>
  </c:chart>
  <c:txPr>
    <a:bodyPr/>
    <a:lstStyle/>
    <a:p>
      <a:pPr>
        <a:defRPr sz="16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3177" tIns="46589" rIns="93177" bIns="46589" rtlCol="0"/>
          <a:lstStyle>
            <a:lvl1pPr algn="l" eaLnBrk="0" hangingPunct="0">
              <a:defRPr sz="1200"/>
            </a:lvl1pPr>
          </a:lstStyle>
          <a:p>
            <a:pPr>
              <a:defRPr/>
            </a:pPr>
            <a:endParaRPr lang="en-US"/>
          </a:p>
        </p:txBody>
      </p:sp>
      <p:sp>
        <p:nvSpPr>
          <p:cNvPr id="3" name="Date Placeholder 2"/>
          <p:cNvSpPr>
            <a:spLocks noGrp="1"/>
          </p:cNvSpPr>
          <p:nvPr>
            <p:ph type="dt" sz="quarter" idx="1"/>
          </p:nvPr>
        </p:nvSpPr>
        <p:spPr>
          <a:xfrm>
            <a:off x="3970339" y="0"/>
            <a:ext cx="3038475" cy="462120"/>
          </a:xfrm>
          <a:prstGeom prst="rect">
            <a:avLst/>
          </a:prstGeom>
        </p:spPr>
        <p:txBody>
          <a:bodyPr vert="horz" lIns="93177" tIns="46589" rIns="93177" bIns="46589" rtlCol="0"/>
          <a:lstStyle>
            <a:lvl1pPr algn="r" eaLnBrk="0" hangingPunct="0">
              <a:defRPr sz="1200" smtClean="0"/>
            </a:lvl1pPr>
          </a:lstStyle>
          <a:p>
            <a:pPr>
              <a:defRPr/>
            </a:pPr>
            <a:fld id="{1086E256-2126-4DE5-AAF4-7F421B5FFAC6}" type="datetimeFigureOut">
              <a:rPr lang="en-US"/>
              <a:pPr>
                <a:defRPr/>
              </a:pPr>
              <a:t>7/11/2013</a:t>
            </a:fld>
            <a:endParaRPr lang="en-US"/>
          </a:p>
        </p:txBody>
      </p:sp>
      <p:sp>
        <p:nvSpPr>
          <p:cNvPr id="4" name="Footer Placeholder 3"/>
          <p:cNvSpPr>
            <a:spLocks noGrp="1"/>
          </p:cNvSpPr>
          <p:nvPr>
            <p:ph type="ftr" sz="quarter" idx="2"/>
          </p:nvPr>
        </p:nvSpPr>
        <p:spPr>
          <a:xfrm>
            <a:off x="1" y="8772378"/>
            <a:ext cx="3038475" cy="462120"/>
          </a:xfrm>
          <a:prstGeom prst="rect">
            <a:avLst/>
          </a:prstGeom>
        </p:spPr>
        <p:txBody>
          <a:bodyPr vert="horz" lIns="93177" tIns="46589" rIns="93177" bIns="46589" rtlCol="0" anchor="b"/>
          <a:lstStyle>
            <a:lvl1pPr algn="l" eaLnBrk="0" hangingPunct="0">
              <a:defRPr sz="1200"/>
            </a:lvl1pPr>
          </a:lstStyle>
          <a:p>
            <a:pPr>
              <a:defRPr/>
            </a:pPr>
            <a:endParaRPr lang="en-US"/>
          </a:p>
        </p:txBody>
      </p:sp>
      <p:sp>
        <p:nvSpPr>
          <p:cNvPr id="5" name="Slide Number Placeholder 4"/>
          <p:cNvSpPr>
            <a:spLocks noGrp="1"/>
          </p:cNvSpPr>
          <p:nvPr>
            <p:ph type="sldNum" sz="quarter" idx="3"/>
          </p:nvPr>
        </p:nvSpPr>
        <p:spPr>
          <a:xfrm>
            <a:off x="3970339" y="8772378"/>
            <a:ext cx="3038475" cy="462120"/>
          </a:xfrm>
          <a:prstGeom prst="rect">
            <a:avLst/>
          </a:prstGeom>
        </p:spPr>
        <p:txBody>
          <a:bodyPr vert="horz" lIns="93177" tIns="46589" rIns="93177" bIns="46589" rtlCol="0" anchor="b"/>
          <a:lstStyle>
            <a:lvl1pPr algn="r" eaLnBrk="0" hangingPunct="0">
              <a:defRPr sz="1200" smtClean="0"/>
            </a:lvl1pPr>
          </a:lstStyle>
          <a:p>
            <a:pPr>
              <a:defRPr/>
            </a:pPr>
            <a:fld id="{6B038FD7-CD25-414F-9901-900948F6F7CF}" type="slidenum">
              <a:rPr lang="en-US"/>
              <a:pPr>
                <a:defRPr/>
              </a:pPr>
              <a:t>‹#›</a:t>
            </a:fld>
            <a:endParaRPr lang="en-US"/>
          </a:p>
        </p:txBody>
      </p:sp>
    </p:spTree>
    <p:extLst>
      <p:ext uri="{BB962C8B-B14F-4D97-AF65-F5344CB8AC3E}">
        <p14:creationId xmlns:p14="http://schemas.microsoft.com/office/powerpoint/2010/main" val="14705518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b="0"/>
            </a:lvl1pPr>
          </a:lstStyle>
          <a:p>
            <a:pPr>
              <a:defRPr/>
            </a:pPr>
            <a:endParaRPr lang="en-US"/>
          </a:p>
        </p:txBody>
      </p:sp>
      <p:sp>
        <p:nvSpPr>
          <p:cNvPr id="8195" name="Rectangle 3"/>
          <p:cNvSpPr>
            <a:spLocks noGrp="1" noChangeArrowheads="1"/>
          </p:cNvSpPr>
          <p:nvPr>
            <p:ph type="dt" idx="1"/>
          </p:nvPr>
        </p:nvSpPr>
        <p:spPr bwMode="auto">
          <a:xfrm>
            <a:off x="3970339"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b="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701675" y="4387768"/>
            <a:ext cx="5607050" cy="4155919"/>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1"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b="0"/>
            </a:lvl1pPr>
          </a:lstStyle>
          <a:p>
            <a:pPr>
              <a:defRPr/>
            </a:pPr>
            <a:endParaRPr lang="en-US"/>
          </a:p>
        </p:txBody>
      </p:sp>
      <p:sp>
        <p:nvSpPr>
          <p:cNvPr id="8199" name="Rectangle 7"/>
          <p:cNvSpPr>
            <a:spLocks noGrp="1" noChangeArrowheads="1"/>
          </p:cNvSpPr>
          <p:nvPr>
            <p:ph type="sldNum" sz="quarter" idx="5"/>
          </p:nvPr>
        </p:nvSpPr>
        <p:spPr bwMode="auto">
          <a:xfrm>
            <a:off x="3970339"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b="0"/>
            </a:lvl1pPr>
          </a:lstStyle>
          <a:p>
            <a:pPr>
              <a:defRPr/>
            </a:pPr>
            <a:fld id="{C2C9161E-7DF2-4454-994B-BCD73C0062EF}" type="slidenum">
              <a:rPr lang="en-US"/>
              <a:pPr>
                <a:defRPr/>
              </a:pPr>
              <a:t>‹#›</a:t>
            </a:fld>
            <a:endParaRPr lang="en-US"/>
          </a:p>
        </p:txBody>
      </p:sp>
    </p:spTree>
    <p:extLst>
      <p:ext uri="{BB962C8B-B14F-4D97-AF65-F5344CB8AC3E}">
        <p14:creationId xmlns:p14="http://schemas.microsoft.com/office/powerpoint/2010/main" val="128655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387136"/>
            <a:ext cx="5140960" cy="4156234"/>
          </a:xfrm>
          <a:noFill/>
          <a:ln/>
        </p:spPr>
        <p:txBody>
          <a:bodyPr/>
          <a:lstStyle/>
          <a:p>
            <a:pPr lvl="0"/>
            <a:r>
              <a:rPr lang="en-US" sz="1200" kern="1200" dirty="0" smtClean="0">
                <a:solidFill>
                  <a:schemeClr val="tx1"/>
                </a:solidFill>
                <a:latin typeface="Arial" charset="0"/>
                <a:ea typeface="+mn-ea"/>
                <a:cs typeface="+mn-cs"/>
              </a:rPr>
              <a:t>Prior to 2002, incidence rates for acute hepatitis C decreased for all age groups (excluding the 0–19 year age group); rates remained fairly constant from 2002 through 2010. </a:t>
            </a:r>
          </a:p>
          <a:p>
            <a:pPr lvl="0"/>
            <a:r>
              <a:rPr lang="en-US" sz="1200" kern="1200" dirty="0" smtClean="0">
                <a:solidFill>
                  <a:schemeClr val="tx1"/>
                </a:solidFill>
                <a:latin typeface="Arial" charset="0"/>
                <a:ea typeface="+mn-ea"/>
                <a:cs typeface="+mn-cs"/>
              </a:rPr>
              <a:t>In 2011, the overall rate of acute hepatitis C increased from 2010, with</a:t>
            </a:r>
            <a:r>
              <a:rPr lang="en-US" sz="1200" kern="1200" baseline="0" dirty="0" smtClean="0">
                <a:solidFill>
                  <a:schemeClr val="tx1"/>
                </a:solidFill>
                <a:latin typeface="Arial" charset="0"/>
                <a:ea typeface="+mn-ea"/>
                <a:cs typeface="+mn-cs"/>
              </a:rPr>
              <a:t> the largest increases among persons aged 0-19 years (from 0.05 to 0.10 </a:t>
            </a:r>
            <a:r>
              <a:rPr lang="en-US" sz="1200" kern="1200" dirty="0" smtClean="0">
                <a:solidFill>
                  <a:schemeClr val="tx1"/>
                </a:solidFill>
                <a:latin typeface="Arial" charset="0"/>
                <a:ea typeface="+mn-ea"/>
                <a:cs typeface="+mn-cs"/>
              </a:rPr>
              <a:t>cases per 100,000 population) and 20–29 years (from 0.75 to 1.18 cases per 100,000 population).  When compared to all age groups, persons aged 20–29 years had the highest rate and persons ≥60 years of age (0.07 cases per 100,000 population) had the lowest rate.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 – Myriad Pro, Bold, 20pt</a:t>
            </a:r>
          </a:p>
        </p:txBody>
      </p:sp>
      <p:sp>
        <p:nvSpPr>
          <p:cNvPr id="9" name="Text Placeholder 8"/>
          <p:cNvSpPr>
            <a:spLocks noGrp="1"/>
          </p:cNvSpPr>
          <p:nvPr>
            <p:ph type="body" sz="quarter" idx="10" hasCustomPrompt="1"/>
          </p:nvPr>
        </p:nvSpPr>
        <p:spPr>
          <a:xfrm>
            <a:off x="1371600" y="4267200"/>
            <a:ext cx="64008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z="1800" dirty="0" smtClean="0"/>
              <a:t>Title of Presenter –Myriad Pro, 18pt</a:t>
            </a:r>
          </a:p>
          <a:p>
            <a:pPr lvl="0"/>
            <a:endParaRPr lang="en-US" sz="1800" dirty="0" smtClean="0"/>
          </a:p>
          <a:p>
            <a:pPr lvl="0"/>
            <a:r>
              <a:rPr lang="en-US" sz="1800" dirty="0" smtClean="0"/>
              <a:t>Title of Event</a:t>
            </a:r>
          </a:p>
          <a:p>
            <a:pPr lvl="0"/>
            <a:r>
              <a:rPr lang="en-US" sz="1800" dirty="0" smtClean="0"/>
              <a:t>Date of Event</a:t>
            </a:r>
            <a:endParaRPr lang="en-US" dirty="0"/>
          </a:p>
        </p:txBody>
      </p:sp>
      <p:sp>
        <p:nvSpPr>
          <p:cNvPr id="11" name="Title 1"/>
          <p:cNvSpPr>
            <a:spLocks noGrp="1"/>
          </p:cNvSpPr>
          <p:nvPr>
            <p:ph type="title" hasCustomPrompt="1"/>
          </p:nvPr>
        </p:nvSpPr>
        <p:spPr>
          <a:xfrm>
            <a:off x="457200" y="1981200"/>
            <a:ext cx="8229600" cy="1676400"/>
          </a:xfrm>
          <a:prstGeom prst="rect">
            <a:avLst/>
          </a:prstGeom>
        </p:spPr>
        <p:txBody>
          <a:bodyPr/>
          <a:lstStyle>
            <a:lvl1pPr>
              <a:lnSpc>
                <a:spcPts val="3000"/>
              </a:lnSpc>
              <a:defRPr sz="2800" b="1" baseline="0">
                <a:solidFill>
                  <a:schemeClr val="tx1"/>
                </a:solidFill>
                <a:effectLst/>
              </a:defRPr>
            </a:lvl1pPr>
          </a:lstStyle>
          <a:p>
            <a:r>
              <a:rPr lang="en-US" dirty="0" smtClean="0"/>
              <a:t>Title of Presentation – Myriad Pro</a:t>
            </a:r>
            <a:br>
              <a:rPr lang="en-US" dirty="0" smtClean="0"/>
            </a:br>
            <a:r>
              <a:rPr lang="en-US" dirty="0" smtClean="0"/>
              <a:t> Bold, Shadow 28pt</a:t>
            </a:r>
            <a:endParaRPr lang="en-US" dirty="0"/>
          </a:p>
        </p:txBody>
      </p:sp>
      <p:sp>
        <p:nvSpPr>
          <p:cNvPr id="6" name="Text Placeholder 5"/>
          <p:cNvSpPr>
            <a:spLocks noGrp="1"/>
          </p:cNvSpPr>
          <p:nvPr>
            <p:ph type="body" sz="quarter" idx="11" hasCustomPrompt="1"/>
          </p:nvPr>
        </p:nvSpPr>
        <p:spPr>
          <a:xfrm>
            <a:off x="2286000" y="6272784"/>
            <a:ext cx="5105400" cy="18288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
        <p:nvSpPr>
          <p:cNvPr id="7" name="Text Placeholder 6"/>
          <p:cNvSpPr>
            <a:spLocks noGrp="1"/>
          </p:cNvSpPr>
          <p:nvPr>
            <p:ph type="body" sz="quarter" idx="12" hasCustomPrompt="1"/>
          </p:nvPr>
        </p:nvSpPr>
        <p:spPr>
          <a:xfrm>
            <a:off x="2286000" y="6464808"/>
            <a:ext cx="5105400" cy="22860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hart">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asic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adge">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 – Myriad Pro, Bold, 20pt</a:t>
            </a:r>
          </a:p>
        </p:txBody>
      </p:sp>
      <p:sp>
        <p:nvSpPr>
          <p:cNvPr id="9" name="Text Placeholder 8"/>
          <p:cNvSpPr>
            <a:spLocks noGrp="1"/>
          </p:cNvSpPr>
          <p:nvPr>
            <p:ph type="body" sz="quarter" idx="10" hasCustomPrompt="1"/>
          </p:nvPr>
        </p:nvSpPr>
        <p:spPr>
          <a:xfrm>
            <a:off x="1371600" y="4267200"/>
            <a:ext cx="64008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z="1800" dirty="0" smtClean="0"/>
              <a:t>Title of Presenter –Myriad Pro, 18pt</a:t>
            </a:r>
          </a:p>
          <a:p>
            <a:pPr lvl="0"/>
            <a:endParaRPr lang="en-US" sz="1800" dirty="0" smtClean="0"/>
          </a:p>
          <a:p>
            <a:pPr lvl="0"/>
            <a:r>
              <a:rPr lang="en-US" sz="1800" dirty="0" smtClean="0"/>
              <a:t>Title of Event</a:t>
            </a:r>
          </a:p>
          <a:p>
            <a:pPr lvl="0"/>
            <a:r>
              <a:rPr lang="en-US" sz="1800" dirty="0" smtClean="0"/>
              <a:t>Date of Event</a:t>
            </a:r>
            <a:endParaRPr lang="en-US" dirty="0"/>
          </a:p>
        </p:txBody>
      </p:sp>
      <p:sp>
        <p:nvSpPr>
          <p:cNvPr id="11" name="Title 1"/>
          <p:cNvSpPr>
            <a:spLocks noGrp="1"/>
          </p:cNvSpPr>
          <p:nvPr>
            <p:ph type="title" hasCustomPrompt="1"/>
          </p:nvPr>
        </p:nvSpPr>
        <p:spPr>
          <a:xfrm>
            <a:off x="457200" y="1981200"/>
            <a:ext cx="8229600" cy="1676400"/>
          </a:xfrm>
          <a:prstGeom prst="rect">
            <a:avLst/>
          </a:prstGeom>
        </p:spPr>
        <p:txBody>
          <a:bodyPr/>
          <a:lstStyle>
            <a:lvl1pPr>
              <a:lnSpc>
                <a:spcPts val="3000"/>
              </a:lnSpc>
              <a:defRPr sz="2800" b="1" baseline="0">
                <a:solidFill>
                  <a:schemeClr val="tx1"/>
                </a:solidFill>
                <a:effectLst/>
              </a:defRPr>
            </a:lvl1pPr>
          </a:lstStyle>
          <a:p>
            <a:r>
              <a:rPr lang="en-US" dirty="0" smtClean="0"/>
              <a:t>Title of Presentation – Myriad Pro</a:t>
            </a:r>
            <a:br>
              <a:rPr lang="en-US" dirty="0" smtClean="0"/>
            </a:br>
            <a:r>
              <a:rPr lang="en-US" dirty="0" smtClean="0"/>
              <a:t> Bold, Shadow 28pt</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asic Content Bad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6705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a:prstGeom prst="rect">
            <a:avLst/>
          </a:prstGeom>
        </p:spPr>
        <p:txBody>
          <a:bodyPr anchor="t"/>
          <a:lstStyle>
            <a:lvl1pPr algn="l">
              <a:lnSpc>
                <a:spcPts val="3800"/>
              </a:lnSpc>
              <a:defRPr sz="3600" b="1" cap="all" baseline="0">
                <a:solidFill>
                  <a:schemeClr val="tx1"/>
                </a:solidFill>
                <a:effectLst/>
              </a:defRPr>
            </a:lvl1pPr>
          </a:lstStyle>
          <a:p>
            <a:r>
              <a:rPr lang="en-US" dirty="0" smtClean="0"/>
              <a:t>Section Header</a:t>
            </a:r>
            <a:br>
              <a:rPr lang="en-US" dirty="0" smtClean="0"/>
            </a:br>
            <a:r>
              <a:rPr lang="en-US" dirty="0" smtClean="0"/>
              <a:t>Myriad Pro, bold, shadow, 36pt </a:t>
            </a:r>
            <a:endParaRPr lang="en-US" dirty="0"/>
          </a:p>
        </p:txBody>
      </p:sp>
      <p:sp>
        <p:nvSpPr>
          <p:cNvPr id="3" name="Text Placeholder 2"/>
          <p:cNvSpPr>
            <a:spLocks noGrp="1"/>
          </p:cNvSpPr>
          <p:nvPr>
            <p:ph type="body" idx="1" hasCustomPrompt="1"/>
          </p:nvPr>
        </p:nvSpPr>
        <p:spPr>
          <a:xfrm>
            <a:off x="722313" y="2906713"/>
            <a:ext cx="7772400" cy="1500187"/>
          </a:xfrm>
          <a:prstGeom prst="rect">
            <a:avLst/>
          </a:prstGeom>
        </p:spPr>
        <p:txBody>
          <a:bodyPr anchor="b"/>
          <a:lstStyle>
            <a:lvl1pPr marL="0" indent="0">
              <a:lnSpc>
                <a:spcPts val="2200"/>
              </a:lnSpc>
              <a:buNone/>
              <a:defRPr sz="2000" baseline="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Subhead – Myriad Pro, 20pt</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3050"/>
            <a:ext cx="3008313" cy="1162050"/>
          </a:xfrm>
          <a:prstGeom prst="rect">
            <a:avLst/>
          </a:prstGeom>
        </p:spPr>
        <p:txBody>
          <a:bodyPr anchor="b"/>
          <a:lstStyle>
            <a:lvl1pPr algn="l">
              <a:defRPr sz="2000" b="1" baseline="0">
                <a:solidFill>
                  <a:schemeClr val="tx1"/>
                </a:solidFill>
                <a:effectLst/>
              </a:defRPr>
            </a:lvl1pPr>
          </a:lstStyle>
          <a:p>
            <a:r>
              <a:rPr lang="en-US" dirty="0" smtClean="0"/>
              <a:t>Header – Myriad Pro, bold, shadow, 20pt</a:t>
            </a:r>
            <a:endParaRPr lang="en-US" dirty="0"/>
          </a:p>
        </p:txBody>
      </p:sp>
      <p:sp>
        <p:nvSpPr>
          <p:cNvPr id="3" name="Content Placeholder 2"/>
          <p:cNvSpPr>
            <a:spLocks noGrp="1"/>
          </p:cNvSpPr>
          <p:nvPr>
            <p:ph idx="1" hasCustomPrompt="1"/>
          </p:nvPr>
        </p:nvSpPr>
        <p:spPr>
          <a:xfrm>
            <a:off x="3575050" y="273051"/>
            <a:ext cx="5111750" cy="5518150"/>
          </a:xfrm>
          <a:prstGeom prst="rect">
            <a:avLst/>
          </a:prstGeom>
        </p:spPr>
        <p:txBody>
          <a:bodyPr anchor="ctr" anchorCtr="0"/>
          <a:lstStyle>
            <a:lvl1pPr>
              <a:buClr>
                <a:schemeClr val="tx1"/>
              </a:buClr>
              <a:buSzPct val="70000"/>
              <a:buFont typeface="Wingdings" pitchFamily="2" charset="2"/>
              <a:buChar char="q"/>
              <a:defRPr sz="2400" b="1">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a:solidFill>
                  <a:schemeClr val="bg2"/>
                </a:solidFill>
              </a:defRPr>
            </a:lvl4pPr>
            <a:lvl5pPr>
              <a:buClr>
                <a:schemeClr val="tx1"/>
              </a:buClr>
              <a:buSzPct val="70000"/>
              <a:buFont typeface="Arial" pitchFamily="34" charset="0"/>
              <a:buChar char="•"/>
              <a:defRPr sz="1800">
                <a:solidFill>
                  <a:schemeClr val="bg2"/>
                </a:solidFill>
              </a:defRPr>
            </a:lvl5pPr>
            <a:lvl6pPr>
              <a:defRPr sz="2000"/>
            </a:lvl6pPr>
            <a:lvl7pPr>
              <a:defRPr sz="2000"/>
            </a:lvl7pPr>
            <a:lvl8pPr>
              <a:defRPr sz="2000"/>
            </a:lvl8pPr>
            <a:lvl9pPr>
              <a:defRPr sz="2000"/>
            </a:lvl9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4" name="Text Placeholder 3"/>
          <p:cNvSpPr>
            <a:spLocks noGrp="1"/>
          </p:cNvSpPr>
          <p:nvPr>
            <p:ph type="body" sz="half" idx="2" hasCustomPrompt="1"/>
          </p:nvPr>
        </p:nvSpPr>
        <p:spPr>
          <a:xfrm>
            <a:off x="457200" y="1435101"/>
            <a:ext cx="3008313" cy="4356099"/>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Paragraph of type</a:t>
            </a:r>
          </a:p>
          <a:p>
            <a:pPr lvl="0"/>
            <a:r>
              <a:rPr lang="en-US" dirty="0" smtClean="0"/>
              <a:t>Myriad Pro, 14pt</a:t>
            </a:r>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4800600"/>
            <a:ext cx="5486400" cy="566738"/>
          </a:xfrm>
          <a:prstGeom prst="rect">
            <a:avLst/>
          </a:prstGeom>
        </p:spPr>
        <p:txBody>
          <a:bodyPr anchor="b"/>
          <a:lstStyle>
            <a:lvl1pPr algn="l">
              <a:defRPr sz="2000" b="1" baseline="0">
                <a:solidFill>
                  <a:schemeClr val="tx1"/>
                </a:solidFill>
                <a:effectLst/>
              </a:defRPr>
            </a:lvl1pPr>
          </a:lstStyle>
          <a:p>
            <a:r>
              <a:rPr lang="en-US" dirty="0" smtClean="0"/>
              <a:t>Photo Title – Myriad Pro, Bold, Shadow, 20pt</a:t>
            </a:r>
            <a:endParaRPr lang="en-US" dirty="0"/>
          </a:p>
        </p:txBody>
      </p:sp>
      <p:sp>
        <p:nvSpPr>
          <p:cNvPr id="3" name="Picture Placeholder 2"/>
          <p:cNvSpPr>
            <a:spLocks noGrp="1"/>
          </p:cNvSpPr>
          <p:nvPr>
            <p:ph type="pic" idx="1"/>
          </p:nvPr>
        </p:nvSpPr>
        <p:spPr>
          <a:xfrm>
            <a:off x="1792288" y="612775"/>
            <a:ext cx="5486400" cy="4114800"/>
          </a:xfrm>
          <a:prstGeom prst="rect">
            <a:avLst/>
          </a:prstGeom>
          <a:ln w="25400">
            <a:solidFill>
              <a:schemeClr val="bg2"/>
            </a:solidFill>
          </a:ln>
          <a:effectLst>
            <a:outerShdw blurRad="44450" dist="27940" dir="5400000" algn="ctr">
              <a:srgbClr val="000000">
                <a:alpha val="32000"/>
              </a:srgbClr>
            </a:outerShdw>
          </a:effectLst>
        </p:spPr>
        <p:txBody>
          <a:bodyPr/>
          <a:lstStyle>
            <a:lvl1pPr marL="0" indent="0">
              <a:buNone/>
              <a:defRPr sz="3200">
                <a:solidFill>
                  <a:schemeClr val="tx1"/>
                </a:solidFill>
                <a:effectLs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hasCustomPrompt="1"/>
          </p:nvPr>
        </p:nvSpPr>
        <p:spPr>
          <a:xfrm>
            <a:off x="1792288" y="5367338"/>
            <a:ext cx="5486400" cy="804862"/>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Caption or credits for photo – Myriad Pro, 14pt</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1981200"/>
            <a:ext cx="6400800" cy="2057400"/>
          </a:xfrm>
          <a:prstGeom prst="rect">
            <a:avLst/>
          </a:prstGeom>
        </p:spPr>
        <p:txBody>
          <a:bodyPr/>
          <a:lstStyle>
            <a:lvl1pPr marL="0" indent="0" algn="ctr">
              <a:buNone/>
              <a:defRPr sz="28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Closing– Myriad Pro, Bold, 28pt</a:t>
            </a:r>
          </a:p>
        </p:txBody>
      </p:sp>
      <p:sp>
        <p:nvSpPr>
          <p:cNvPr id="11" name="Rectangle 10"/>
          <p:cNvSpPr/>
          <p:nvPr/>
        </p:nvSpPr>
        <p:spPr>
          <a:xfrm>
            <a:off x="1371600" y="4706034"/>
            <a:ext cx="5943600" cy="646331"/>
          </a:xfrm>
          <a:prstGeom prst="rect">
            <a:avLst/>
          </a:prstGeom>
        </p:spPr>
        <p:txBody>
          <a:bodyPr wrap="square">
            <a:spAutoFit/>
          </a:bodyPr>
          <a:lstStyle/>
          <a:p>
            <a:pPr lvl="0"/>
            <a:r>
              <a:rPr lang="en-US" sz="1200" dirty="0" smtClean="0">
                <a:solidFill>
                  <a:schemeClr val="tx2"/>
                </a:solidFill>
                <a:latin typeface="+mj-lt"/>
              </a:rPr>
              <a:t>1600 Clifton Road NE, Atlanta, GA 30333</a:t>
            </a:r>
          </a:p>
          <a:p>
            <a:pPr lvl="0"/>
            <a:r>
              <a:rPr lang="en-US" sz="1200" dirty="0" smtClean="0">
                <a:solidFill>
                  <a:schemeClr val="tx2"/>
                </a:solidFill>
                <a:latin typeface="+mj-lt"/>
              </a:rPr>
              <a:t>Telephone, 1-800-CDC-INFO (232-4636)/TTY: 1-888-232-6348</a:t>
            </a:r>
          </a:p>
          <a:p>
            <a:pPr lvl="0"/>
            <a:r>
              <a:rPr lang="en-US" sz="1200" dirty="0" smtClean="0">
                <a:solidFill>
                  <a:schemeClr val="tx2"/>
                </a:solidFill>
                <a:latin typeface="+mj-lt"/>
              </a:rPr>
              <a:t>E-mail: cdcinfo@cdc.gov 	Web: www.cdc.gov</a:t>
            </a:r>
          </a:p>
        </p:txBody>
      </p:sp>
      <p:sp>
        <p:nvSpPr>
          <p:cNvPr id="10" name="Text Placeholder 5"/>
          <p:cNvSpPr>
            <a:spLocks noGrp="1"/>
          </p:cNvSpPr>
          <p:nvPr>
            <p:ph type="body" sz="quarter" idx="11" hasCustomPrompt="1"/>
          </p:nvPr>
        </p:nvSpPr>
        <p:spPr>
          <a:xfrm>
            <a:off x="2286000" y="6272784"/>
            <a:ext cx="5105400" cy="18288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
        <p:nvSpPr>
          <p:cNvPr id="12" name="Text Placeholder 6"/>
          <p:cNvSpPr>
            <a:spLocks noGrp="1"/>
          </p:cNvSpPr>
          <p:nvPr>
            <p:ph type="body" sz="quarter" idx="12" hasCustomPrompt="1"/>
          </p:nvPr>
        </p:nvSpPr>
        <p:spPr>
          <a:xfrm>
            <a:off x="2286000" y="6464808"/>
            <a:ext cx="5105400" cy="228600"/>
          </a:xfrm>
          <a:prstGeom prst="rect">
            <a:avLst/>
          </a:prstGeom>
        </p:spPr>
        <p:txBody>
          <a:bodyPr/>
          <a:lstStyle>
            <a:lvl1pPr>
              <a:buNone/>
              <a:defRPr sz="1000" baseline="0">
                <a:solidFill>
                  <a:schemeClr val="bg2"/>
                </a:solidFill>
              </a:defRPr>
            </a:lvl1pPr>
          </a:lstStyle>
          <a:p>
            <a:r>
              <a:rPr lang="en-US" dirty="0" smtClean="0"/>
              <a:t>Place Descriptor Here</a:t>
            </a:r>
            <a:endParaRPr lang="en-US" dirty="0"/>
          </a:p>
        </p:txBody>
      </p:sp>
      <p:sp>
        <p:nvSpPr>
          <p:cNvPr id="8" name="Rectangle 7"/>
          <p:cNvSpPr/>
          <p:nvPr/>
        </p:nvSpPr>
        <p:spPr>
          <a:xfrm>
            <a:off x="1371600" y="4432012"/>
            <a:ext cx="6400800" cy="292388"/>
          </a:xfrm>
          <a:prstGeom prst="rect">
            <a:avLst/>
          </a:prstGeom>
        </p:spPr>
        <p:txBody>
          <a:bodyPr wrap="square">
            <a:spAutoFit/>
          </a:bodyPr>
          <a:lstStyle/>
          <a:p>
            <a:pPr lvl="0"/>
            <a:r>
              <a:rPr lang="en-US" sz="1300" b="0" dirty="0" smtClean="0">
                <a:solidFill>
                  <a:schemeClr val="tx2"/>
                </a:solidFill>
                <a:latin typeface="+mj-lt"/>
              </a:rPr>
              <a:t>For more information please contact Centers for Disease Control and Prevention</a:t>
            </a:r>
          </a:p>
        </p:txBody>
      </p:sp>
      <p:sp>
        <p:nvSpPr>
          <p:cNvPr id="13" name="Rectangle 12"/>
          <p:cNvSpPr/>
          <p:nvPr/>
        </p:nvSpPr>
        <p:spPr>
          <a:xfrm>
            <a:off x="1371600" y="4706034"/>
            <a:ext cx="5943600" cy="646331"/>
          </a:xfrm>
          <a:prstGeom prst="rect">
            <a:avLst/>
          </a:prstGeom>
        </p:spPr>
        <p:txBody>
          <a:bodyPr wrap="square">
            <a:spAutoFit/>
          </a:bodyPr>
          <a:lstStyle/>
          <a:p>
            <a:pPr lvl="0"/>
            <a:r>
              <a:rPr lang="en-US" sz="1200" dirty="0" smtClean="0">
                <a:solidFill>
                  <a:schemeClr val="tx2"/>
                </a:solidFill>
                <a:latin typeface="+mj-lt"/>
              </a:rPr>
              <a:t>1600 Clifton Road NE, Atlanta, GA 30333</a:t>
            </a:r>
          </a:p>
          <a:p>
            <a:pPr lvl="0"/>
            <a:r>
              <a:rPr lang="en-US" sz="1200" dirty="0" smtClean="0">
                <a:solidFill>
                  <a:schemeClr val="tx2"/>
                </a:solidFill>
                <a:latin typeface="+mj-lt"/>
              </a:rPr>
              <a:t>Telephone, 1-800-CDC-INFO (232-4636)/TTY: 1-888-232-6348</a:t>
            </a:r>
          </a:p>
          <a:p>
            <a:pPr lvl="0"/>
            <a:r>
              <a:rPr lang="en-US" sz="1200" dirty="0" smtClean="0">
                <a:solidFill>
                  <a:schemeClr val="tx2"/>
                </a:solidFill>
                <a:latin typeface="+mj-lt"/>
              </a:rPr>
              <a:t>E-mail: cdcinfo@cdc.gov 	Web: www.cdc.gov</a:t>
            </a:r>
          </a:p>
        </p:txBody>
      </p:sp>
      <p:sp>
        <p:nvSpPr>
          <p:cNvPr id="14" name="Rectangle 13"/>
          <p:cNvSpPr/>
          <p:nvPr/>
        </p:nvSpPr>
        <p:spPr>
          <a:xfrm>
            <a:off x="1371600" y="5421868"/>
            <a:ext cx="5943600" cy="369332"/>
          </a:xfrm>
          <a:prstGeom prst="rect">
            <a:avLst/>
          </a:prstGeom>
        </p:spPr>
        <p:txBody>
          <a:bodyPr wrap="square">
            <a:spAutoFit/>
          </a:bodyPr>
          <a:lstStyle/>
          <a:p>
            <a:pPr lvl="0"/>
            <a:r>
              <a:rPr lang="en-US" sz="900" b="0" dirty="0" smtClean="0">
                <a:solidFill>
                  <a:schemeClr val="tx2"/>
                </a:solidFill>
                <a:latin typeface="+mj-lt"/>
              </a:rPr>
              <a:t>The findings</a:t>
            </a:r>
            <a:r>
              <a:rPr lang="en-US" sz="900" b="0" baseline="0" dirty="0" smtClean="0">
                <a:solidFill>
                  <a:schemeClr val="tx2"/>
                </a:solidFill>
                <a:latin typeface="+mj-lt"/>
              </a:rPr>
              <a:t> and conclusions in this report are those of the authors and do not necessarily represent the official position of the Centers for Disease Control and Prevention.</a:t>
            </a:r>
            <a:endParaRPr lang="en-US" sz="900" b="0" dirty="0" smtClean="0">
              <a:solidFill>
                <a:schemeClr val="tx2"/>
              </a:solidFill>
              <a:latin typeface="+mj-lt"/>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462776" y="304800"/>
            <a:ext cx="8229600" cy="1066800"/>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b="1" dirty="0">
                <a:ln w="11430"/>
                <a:effectLst>
                  <a:outerShdw blurRad="50800" dist="39000" dir="5460000" algn="tl">
                    <a:srgbClr val="000000">
                      <a:alpha val="38000"/>
                    </a:srgbClr>
                  </a:outerShdw>
                </a:effectLst>
                <a:latin typeface="+mn-lt"/>
                <a:cs typeface="Arial" charset="0"/>
              </a:rPr>
              <a:t>Figure 4.2. Incidence of acute hepatitis </a:t>
            </a:r>
            <a:r>
              <a:rPr lang="en-US" sz="2800" b="1" dirty="0" smtClean="0">
                <a:ln w="11430"/>
                <a:effectLst>
                  <a:outerShdw blurRad="50800" dist="39000" dir="5460000" algn="tl">
                    <a:srgbClr val="000000">
                      <a:alpha val="38000"/>
                    </a:srgbClr>
                  </a:outerShdw>
                </a:effectLst>
                <a:latin typeface="+mn-lt"/>
                <a:cs typeface="Arial" charset="0"/>
              </a:rPr>
              <a:t>C,</a:t>
            </a:r>
            <a:r>
              <a:rPr lang="en-US" sz="2800" b="1" dirty="0">
                <a:ln w="11430"/>
                <a:effectLst>
                  <a:outerShdw blurRad="50800" dist="39000" dir="5460000" algn="tl">
                    <a:srgbClr val="000000">
                      <a:alpha val="38000"/>
                    </a:srgbClr>
                  </a:outerShdw>
                </a:effectLst>
                <a:latin typeface="+mn-lt"/>
                <a:cs typeface="Arial" charset="0"/>
              </a:rPr>
              <a:t/>
            </a:r>
            <a:br>
              <a:rPr lang="en-US" sz="2800" b="1" dirty="0">
                <a:ln w="11430"/>
                <a:effectLst>
                  <a:outerShdw blurRad="50800" dist="39000" dir="5460000" algn="tl">
                    <a:srgbClr val="000000">
                      <a:alpha val="38000"/>
                    </a:srgbClr>
                  </a:outerShdw>
                </a:effectLst>
                <a:latin typeface="+mn-lt"/>
                <a:cs typeface="Arial" charset="0"/>
              </a:rPr>
            </a:br>
            <a:r>
              <a:rPr lang="en-US" sz="2800" b="1" dirty="0">
                <a:ln w="11430"/>
                <a:effectLst>
                  <a:outerShdw blurRad="50800" dist="39000" dir="5460000" algn="tl">
                    <a:srgbClr val="000000">
                      <a:alpha val="38000"/>
                    </a:srgbClr>
                  </a:outerShdw>
                </a:effectLst>
                <a:latin typeface="+mn-lt"/>
                <a:cs typeface="Arial" charset="0"/>
              </a:rPr>
              <a:t> by age group — United States, </a:t>
            </a:r>
            <a:r>
              <a:rPr lang="en-US" sz="2800" b="1" dirty="0" smtClean="0">
                <a:ln w="11430"/>
                <a:effectLst>
                  <a:outerShdw blurRad="50800" dist="39000" dir="5460000" algn="tl">
                    <a:srgbClr val="000000">
                      <a:alpha val="38000"/>
                    </a:srgbClr>
                  </a:outerShdw>
                </a:effectLst>
                <a:latin typeface="+mn-lt"/>
                <a:cs typeface="Arial" charset="0"/>
              </a:rPr>
              <a:t>2000–2011</a:t>
            </a:r>
          </a:p>
        </p:txBody>
      </p:sp>
      <p:graphicFrame>
        <p:nvGraphicFramePr>
          <p:cNvPr id="6" name="Object 2"/>
          <p:cNvGraphicFramePr>
            <a:graphicFrameLocks noChangeAspect="1"/>
          </p:cNvGraphicFramePr>
          <p:nvPr>
            <p:extLst>
              <p:ext uri="{D42A27DB-BD31-4B8C-83A1-F6EECF244321}">
                <p14:modId xmlns:p14="http://schemas.microsoft.com/office/powerpoint/2010/main" val="4035935731"/>
              </p:ext>
            </p:extLst>
          </p:nvPr>
        </p:nvGraphicFramePr>
        <p:xfrm>
          <a:off x="533400" y="1295400"/>
          <a:ext cx="826477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20484" name="Rectangle 4"/>
          <p:cNvSpPr>
            <a:spLocks noChangeArrowheads="1"/>
          </p:cNvSpPr>
          <p:nvPr/>
        </p:nvSpPr>
        <p:spPr bwMode="auto">
          <a:xfrm>
            <a:off x="381000" y="6096000"/>
            <a:ext cx="8305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National </a:t>
            </a:r>
            <a:r>
              <a:rPr lang="en-US" sz="1000" b="0" dirty="0" err="1">
                <a:solidFill>
                  <a:schemeClr val="bg2"/>
                </a:solidFill>
                <a:latin typeface="+mn-lt"/>
                <a:cs typeface="Arial" charset="0"/>
              </a:rPr>
              <a:t>Notifiable</a:t>
            </a:r>
            <a:r>
              <a:rPr lang="en-US" sz="1000" b="0" dirty="0">
                <a:solidFill>
                  <a:schemeClr val="bg2"/>
                </a:solidFill>
                <a:latin typeface="+mn-lt"/>
                <a:cs typeface="Arial" charset="0"/>
              </a:rPr>
              <a:t> Diseases Surveillance System (NNDSS)</a:t>
            </a:r>
          </a:p>
        </p:txBody>
      </p:sp>
    </p:spTree>
    <p:extLst>
      <p:ext uri="{BB962C8B-B14F-4D97-AF65-F5344CB8AC3E}">
        <p14:creationId xmlns:p14="http://schemas.microsoft.com/office/powerpoint/2010/main" val="3718315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NCHHSTP_PPT_dark(">
  <a:themeElements>
    <a:clrScheme name="NCBDD Dark PPT Colors">
      <a:dk1>
        <a:srgbClr val="FFC000"/>
      </a:dk1>
      <a:lt1>
        <a:srgbClr val="0F56DC"/>
      </a:lt1>
      <a:dk2>
        <a:srgbClr val="FFFFFF"/>
      </a:dk2>
      <a:lt2>
        <a:srgbClr val="FFFFFF"/>
      </a:lt2>
      <a:accent1>
        <a:srgbClr val="7CA295"/>
      </a:accent1>
      <a:accent2>
        <a:srgbClr val="8A343D"/>
      </a:accent2>
      <a:accent3>
        <a:srgbClr val="6639B7"/>
      </a:accent3>
      <a:accent4>
        <a:srgbClr val="D47B22"/>
      </a:accent4>
      <a:accent5>
        <a:srgbClr val="EAAB00"/>
      </a:accent5>
      <a:accent6>
        <a:srgbClr val="7F7F7F"/>
      </a:accent6>
      <a:hlink>
        <a:srgbClr val="007D57"/>
      </a:hlink>
      <a:folHlink>
        <a:srgbClr val="FFFF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10362</TotalTime>
  <Words>135</Words>
  <Application>Microsoft Office PowerPoint</Application>
  <PresentationFormat>On-screen Show (4:3)</PresentationFormat>
  <Paragraphs>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NCHHSTP_PPT_dark(</vt:lpstr>
      <vt:lpstr>Figure 4.2. Incidence of acute hepatitis C,  by age group — United States, 2000–2011</vt:lpstr>
    </vt:vector>
  </TitlesOfParts>
  <Company>ITSO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hdn0</dc:creator>
  <cp:lastModifiedBy>CDC User</cp:lastModifiedBy>
  <cp:revision>330</cp:revision>
  <cp:lastPrinted>2013-03-26T13:45:08Z</cp:lastPrinted>
  <dcterms:created xsi:type="dcterms:W3CDTF">2010-03-26T18:21:29Z</dcterms:created>
  <dcterms:modified xsi:type="dcterms:W3CDTF">2013-07-11T14:49:29Z</dcterms:modified>
</cp:coreProperties>
</file>