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90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22C5E"/>
    <a:srgbClr val="F2A596"/>
    <a:srgbClr val="5AA545"/>
    <a:srgbClr val="E8ED1F"/>
    <a:srgbClr val="18BA20"/>
    <a:srgbClr val="6AB69E"/>
    <a:srgbClr val="488DB8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3" autoAdjust="0"/>
    <p:restoredTop sz="70330" autoAdjust="0"/>
  </p:normalViewPr>
  <p:slideViewPr>
    <p:cSldViewPr>
      <p:cViewPr varScale="1">
        <p:scale>
          <a:sx n="82" d="100"/>
          <a:sy n="82" d="100"/>
        </p:scale>
        <p:origin x="-18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1998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4563245384077"/>
          <c:y val="4.6255506607928945E-2"/>
          <c:w val="0.86396509646822428"/>
          <c:h val="0.7875228664598891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0–19 yrs 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diamond"/>
            <c:size val="9"/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0.61</c:v>
                </c:pt>
                <c:pt idx="1">
                  <c:v>0.46</c:v>
                </c:pt>
                <c:pt idx="2">
                  <c:v>0.34</c:v>
                </c:pt>
                <c:pt idx="3">
                  <c:v>0.26</c:v>
                </c:pt>
                <c:pt idx="4">
                  <c:v>0.18</c:v>
                </c:pt>
                <c:pt idx="5">
                  <c:v>0.15</c:v>
                </c:pt>
                <c:pt idx="6">
                  <c:v>0.09</c:v>
                </c:pt>
                <c:pt idx="7">
                  <c:v>0.1</c:v>
                </c:pt>
                <c:pt idx="8">
                  <c:v>0.09</c:v>
                </c:pt>
                <c:pt idx="9">
                  <c:v>0.06</c:v>
                </c:pt>
                <c:pt idx="10">
                  <c:v>0.06</c:v>
                </c:pt>
                <c:pt idx="11">
                  <c:v>0.04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20–29 yrs</c:v>
                </c:pt>
              </c:strCache>
            </c:strRef>
          </c:tx>
          <c:spPr>
            <a:ln>
              <a:solidFill>
                <a:srgbClr val="E4E044"/>
              </a:solidFill>
            </a:ln>
          </c:spPr>
          <c:marker>
            <c:symbol val="star"/>
            <c:size val="11"/>
            <c:spPr>
              <a:noFill/>
              <a:ln>
                <a:solidFill>
                  <a:srgbClr val="E4E044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5.13</c:v>
                </c:pt>
                <c:pt idx="1">
                  <c:v>4.78</c:v>
                </c:pt>
                <c:pt idx="2">
                  <c:v>4.8099999999999996</c:v>
                </c:pt>
                <c:pt idx="3">
                  <c:v>4.3</c:v>
                </c:pt>
                <c:pt idx="4">
                  <c:v>3.49</c:v>
                </c:pt>
                <c:pt idx="5">
                  <c:v>2.89</c:v>
                </c:pt>
                <c:pt idx="6">
                  <c:v>2.27</c:v>
                </c:pt>
                <c:pt idx="7">
                  <c:v>2.0499999999999998</c:v>
                </c:pt>
                <c:pt idx="8">
                  <c:v>1.76</c:v>
                </c:pt>
                <c:pt idx="9">
                  <c:v>1.21</c:v>
                </c:pt>
                <c:pt idx="10">
                  <c:v>1.1100000000000001</c:v>
                </c:pt>
                <c:pt idx="11">
                  <c:v>0.97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30–39 yrs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triangle"/>
            <c:size val="9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5.58</c:v>
                </c:pt>
                <c:pt idx="1">
                  <c:v>5.32</c:v>
                </c:pt>
                <c:pt idx="2">
                  <c:v>5.52</c:v>
                </c:pt>
                <c:pt idx="3">
                  <c:v>5.1100000000000003</c:v>
                </c:pt>
                <c:pt idx="4">
                  <c:v>4.03</c:v>
                </c:pt>
                <c:pt idx="5">
                  <c:v>3.68</c:v>
                </c:pt>
                <c:pt idx="6">
                  <c:v>3.37</c:v>
                </c:pt>
                <c:pt idx="7">
                  <c:v>3.05</c:v>
                </c:pt>
                <c:pt idx="8">
                  <c:v>2.71</c:v>
                </c:pt>
                <c:pt idx="9">
                  <c:v>2.2799999999999998</c:v>
                </c:pt>
                <c:pt idx="10">
                  <c:v>2.33</c:v>
                </c:pt>
                <c:pt idx="11">
                  <c:v>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40–49 yrs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square"/>
            <c:size val="9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3.98</c:v>
                </c:pt>
                <c:pt idx="1">
                  <c:v>4.22</c:v>
                </c:pt>
                <c:pt idx="2">
                  <c:v>4.28</c:v>
                </c:pt>
                <c:pt idx="3">
                  <c:v>4.33</c:v>
                </c:pt>
                <c:pt idx="4">
                  <c:v>3.45</c:v>
                </c:pt>
                <c:pt idx="5">
                  <c:v>3.13</c:v>
                </c:pt>
                <c:pt idx="6">
                  <c:v>2.81</c:v>
                </c:pt>
                <c:pt idx="7">
                  <c:v>2.75</c:v>
                </c:pt>
                <c:pt idx="8">
                  <c:v>2.56</c:v>
                </c:pt>
                <c:pt idx="9">
                  <c:v>2.19</c:v>
                </c:pt>
                <c:pt idx="10">
                  <c:v>2.02</c:v>
                </c:pt>
                <c:pt idx="11">
                  <c:v>1.87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50–59 yrs 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circle"/>
            <c:size val="9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Sheet1!$F$2:$F$13</c:f>
              <c:numCache>
                <c:formatCode>General</c:formatCode>
                <c:ptCount val="12"/>
                <c:pt idx="0">
                  <c:v>2.4300000000000002</c:v>
                </c:pt>
                <c:pt idx="1">
                  <c:v>2.5299999999999998</c:v>
                </c:pt>
                <c:pt idx="2">
                  <c:v>2.63</c:v>
                </c:pt>
                <c:pt idx="3">
                  <c:v>2.44</c:v>
                </c:pt>
                <c:pt idx="4">
                  <c:v>2.25</c:v>
                </c:pt>
                <c:pt idx="5">
                  <c:v>2.04</c:v>
                </c:pt>
                <c:pt idx="6">
                  <c:v>1.76</c:v>
                </c:pt>
                <c:pt idx="7">
                  <c:v>1.76</c:v>
                </c:pt>
                <c:pt idx="8">
                  <c:v>1.53</c:v>
                </c:pt>
                <c:pt idx="9">
                  <c:v>1.41</c:v>
                </c:pt>
                <c:pt idx="10">
                  <c:v>1.46</c:v>
                </c:pt>
                <c:pt idx="11">
                  <c:v>1.0900000000000001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≥60 yrs</c:v>
                </c:pt>
              </c:strCache>
            </c:strRef>
          </c:tx>
          <c:spPr>
            <a:ln cap="flat">
              <a:solidFill>
                <a:schemeClr val="tx2"/>
              </a:solidFill>
            </a:ln>
          </c:spPr>
          <c:marker>
            <c:symbol val="plus"/>
            <c:size val="12"/>
            <c:spPr>
              <a:ln>
                <a:solidFill>
                  <a:schemeClr val="tx2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Sheet1!$G$2:$G$13</c:f>
              <c:numCache>
                <c:formatCode>General</c:formatCode>
                <c:ptCount val="12"/>
                <c:pt idx="0">
                  <c:v>1.37</c:v>
                </c:pt>
                <c:pt idx="1">
                  <c:v>1.26</c:v>
                </c:pt>
                <c:pt idx="2">
                  <c:v>1.28</c:v>
                </c:pt>
                <c:pt idx="3">
                  <c:v>1.2</c:v>
                </c:pt>
                <c:pt idx="4">
                  <c:v>1.07</c:v>
                </c:pt>
                <c:pt idx="5">
                  <c:v>0.8</c:v>
                </c:pt>
                <c:pt idx="6">
                  <c:v>0.8</c:v>
                </c:pt>
                <c:pt idx="7">
                  <c:v>0.78</c:v>
                </c:pt>
                <c:pt idx="8">
                  <c:v>0.67</c:v>
                </c:pt>
                <c:pt idx="9">
                  <c:v>0.68</c:v>
                </c:pt>
                <c:pt idx="10">
                  <c:v>0.7</c:v>
                </c:pt>
                <c:pt idx="11">
                  <c:v>0.52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221888"/>
        <c:axId val="103224448"/>
      </c:lineChart>
      <c:catAx>
        <c:axId val="103221888"/>
        <c:scaling>
          <c:orientation val="minMax"/>
        </c:scaling>
        <c:delete val="0"/>
        <c:axPos val="b"/>
        <c:title>
          <c:tx>
            <c:rich>
              <a:bodyPr anchor="b" anchorCtr="1"/>
              <a:lstStyle/>
              <a:p>
                <a:pPr>
                  <a:defRPr b="0">
                    <a:solidFill>
                      <a:schemeClr val="bg2"/>
                    </a:solidFill>
                  </a:defRPr>
                </a:pPr>
                <a:r>
                  <a:rPr lang="en-US" b="0">
                    <a:solidFill>
                      <a:schemeClr val="bg2"/>
                    </a:solidFill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4601035678334322"/>
              <c:y val="0.9259615204349455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 anchor="t" anchorCtr="1"/>
          <a:lstStyle/>
          <a:p>
            <a:pPr>
              <a:defRPr sz="1300" baseline="0">
                <a:solidFill>
                  <a:schemeClr val="bg2"/>
                </a:solidFill>
              </a:defRPr>
            </a:pPr>
            <a:endParaRPr lang="en-US"/>
          </a:p>
        </c:txPr>
        <c:crossAx val="103224448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03224448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>
                    <a:solidFill>
                      <a:schemeClr val="tx1"/>
                    </a:solidFill>
                  </a:defRPr>
                </a:pPr>
                <a:r>
                  <a:rPr lang="en-US" sz="1400" b="0">
                    <a:solidFill>
                      <a:schemeClr val="tx1"/>
                    </a:solidFill>
                  </a:rPr>
                  <a:t>Reported cases/100,000 population                     </a:t>
                </a:r>
              </a:p>
            </c:rich>
          </c:tx>
          <c:layout>
            <c:manualLayout>
              <c:xMode val="edge"/>
              <c:yMode val="edge"/>
              <c:x val="0"/>
              <c:y val="7.9471784776902893E-2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 rot="0" vert="horz"/>
          <a:lstStyle/>
          <a:p>
            <a:pPr>
              <a:defRPr>
                <a:solidFill>
                  <a:schemeClr val="tx1"/>
                </a:solidFill>
              </a:defRPr>
            </a:pPr>
            <a:endParaRPr lang="en-US"/>
          </a:p>
        </c:txPr>
        <c:crossAx val="103221888"/>
        <c:crosses val="autoZero"/>
        <c:crossBetween val="midCat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74937530667499808"/>
          <c:y val="2.3790776152980975E-3"/>
          <c:w val="0.22491386050148146"/>
          <c:h val="0.43367495078740836"/>
        </c:manualLayout>
      </c:layout>
      <c:overlay val="0"/>
      <c:txPr>
        <a:bodyPr/>
        <a:lstStyle/>
        <a:p>
          <a:pPr>
            <a:defRPr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1086E256-2126-4DE5-AAF4-7F421B5FFAC6}" type="datetimeFigureOut">
              <a:rPr lang="en-US"/>
              <a:pPr>
                <a:defRPr/>
              </a:pPr>
              <a:t>7/11/2013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B038FD7-CD25-414F-9901-900948F6F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249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C2C9161E-7DF2-4454-994B-BCD73C006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339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Declines were observed in all age groups.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 2011, the highest rates were among persons aged 30–39 years (2.00 cases/100,000 population), and the lowest were among adolescents and children aged </a:t>
            </a:r>
            <a:r>
              <a:rPr lang="en-US" sz="1200" u="sng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&lt;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19 years (0.04 cases/100,000 population).</a:t>
            </a: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33400"/>
            <a:ext cx="8229600" cy="10668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3.2. Incidence of acute hepatitis B,</a:t>
            </a:r>
            <a:b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 by age group — United States, 2000–2011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6447201"/>
              </p:ext>
            </p:extLst>
          </p:nvPr>
        </p:nvGraphicFramePr>
        <p:xfrm>
          <a:off x="762000" y="1600200"/>
          <a:ext cx="7713785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6096000"/>
            <a:ext cx="8305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</p:spTree>
    <p:extLst>
      <p:ext uri="{BB962C8B-B14F-4D97-AF65-F5344CB8AC3E}">
        <p14:creationId xmlns:p14="http://schemas.microsoft.com/office/powerpoint/2010/main" val="350463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8827</TotalTime>
  <Words>65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3.2. Incidence of acute hepatitis B,  by age group — United States, 2000–2011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CDC User</cp:lastModifiedBy>
  <cp:revision>329</cp:revision>
  <cp:lastPrinted>2012-04-12T21:10:31Z</cp:lastPrinted>
  <dcterms:created xsi:type="dcterms:W3CDTF">2010-03-26T18:21:29Z</dcterms:created>
  <dcterms:modified xsi:type="dcterms:W3CDTF">2013-07-11T14:44:49Z</dcterms:modified>
</cp:coreProperties>
</file>