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91" r:id="rId2"/>
    <p:sldId id="292" r:id="rId3"/>
    <p:sldId id="293" r:id="rId4"/>
    <p:sldId id="294" r:id="rId5"/>
    <p:sldId id="286" r:id="rId6"/>
    <p:sldId id="288" r:id="rId7"/>
    <p:sldId id="289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0A3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71593" autoAdjust="0"/>
  </p:normalViewPr>
  <p:slideViewPr>
    <p:cSldViewPr>
      <p:cViewPr varScale="1">
        <p:scale>
          <a:sx n="77" d="100"/>
          <a:sy n="77" d="100"/>
        </p:scale>
        <p:origin x="-11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69760029996254"/>
          <c:y val="4.6255506607928945E-2"/>
          <c:w val="0.81625082020997464"/>
          <c:h val="0.787522866459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13397</c:v>
                </c:pt>
                <c:pt idx="1">
                  <c:v>10616</c:v>
                </c:pt>
                <c:pt idx="2">
                  <c:v>8795</c:v>
                </c:pt>
                <c:pt idx="3">
                  <c:v>7653</c:v>
                </c:pt>
                <c:pt idx="4">
                  <c:v>5683</c:v>
                </c:pt>
                <c:pt idx="5">
                  <c:v>4488</c:v>
                </c:pt>
                <c:pt idx="6">
                  <c:v>3579</c:v>
                </c:pt>
                <c:pt idx="7">
                  <c:v>2979</c:v>
                </c:pt>
                <c:pt idx="8">
                  <c:v>2585</c:v>
                </c:pt>
                <c:pt idx="9">
                  <c:v>1987</c:v>
                </c:pt>
                <c:pt idx="10">
                  <c:v>1670</c:v>
                </c:pt>
                <c:pt idx="11" formatCode="General">
                  <c:v>1398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91968"/>
        <c:axId val="125580416"/>
      </c:lineChart>
      <c:catAx>
        <c:axId val="123091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680617188483813"/>
              <c:y val="0.936693803105120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12558041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255804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Number</a:t>
                </a:r>
                <a:r>
                  <a:rPr lang="en-US" sz="1400" b="0" baseline="0" dirty="0" smtClean="0"/>
                  <a:t> of</a:t>
                </a:r>
                <a:r>
                  <a:rPr lang="en-US" sz="1400" b="0" dirty="0" smtClean="0"/>
                  <a:t> cases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"/>
              <c:y val="0.2229756763908794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2309196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1"/>
          <c:y val="4.6255506607928945E-2"/>
          <c:w val="0.86396509646822373"/>
          <c:h val="0.78752286645988856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0–9 yrs</c:v>
                </c:pt>
              </c:strCache>
            </c:strRef>
          </c:tx>
          <c:spPr>
            <a:ln cap="flat">
              <a:solidFill>
                <a:schemeClr val="bg2"/>
              </a:solidFill>
              <a:prstDash val="dash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6.56</c:v>
                </c:pt>
                <c:pt idx="1">
                  <c:v>3.18</c:v>
                </c:pt>
                <c:pt idx="2">
                  <c:v>2.2599999999999998</c:v>
                </c:pt>
                <c:pt idx="3">
                  <c:v>1.77</c:v>
                </c:pt>
                <c:pt idx="4">
                  <c:v>1.86</c:v>
                </c:pt>
                <c:pt idx="5">
                  <c:v>1.42</c:v>
                </c:pt>
                <c:pt idx="6">
                  <c:v>1.07</c:v>
                </c:pt>
                <c:pt idx="7">
                  <c:v>0.66</c:v>
                </c:pt>
                <c:pt idx="8">
                  <c:v>0.51</c:v>
                </c:pt>
                <c:pt idx="9">
                  <c:v>0.31</c:v>
                </c:pt>
                <c:pt idx="10">
                  <c:v>0.31</c:v>
                </c:pt>
                <c:pt idx="11">
                  <c:v>0.18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10–19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Pt>
            <c:idx val="4"/>
            <c:bubble3D val="0"/>
          </c:dPt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5.13</c:v>
                </c:pt>
                <c:pt idx="1">
                  <c:v>3.11</c:v>
                </c:pt>
                <c:pt idx="2">
                  <c:v>2.3199999999999998</c:v>
                </c:pt>
                <c:pt idx="3">
                  <c:v>2.2000000000000002</c:v>
                </c:pt>
                <c:pt idx="4">
                  <c:v>2</c:v>
                </c:pt>
                <c:pt idx="5">
                  <c:v>1.59</c:v>
                </c:pt>
                <c:pt idx="6">
                  <c:v>1.27</c:v>
                </c:pt>
                <c:pt idx="7">
                  <c:v>0.94</c:v>
                </c:pt>
                <c:pt idx="8">
                  <c:v>0.78</c:v>
                </c:pt>
                <c:pt idx="9">
                  <c:v>0.56999999999999995</c:v>
                </c:pt>
                <c:pt idx="10">
                  <c:v>0.49</c:v>
                </c:pt>
                <c:pt idx="11">
                  <c:v>0.41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20–29 yrs 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6.22</c:v>
                </c:pt>
                <c:pt idx="1">
                  <c:v>4.78</c:v>
                </c:pt>
                <c:pt idx="2">
                  <c:v>4.0599999999999996</c:v>
                </c:pt>
                <c:pt idx="3">
                  <c:v>3.45</c:v>
                </c:pt>
                <c:pt idx="4">
                  <c:v>2.3199999999999998</c:v>
                </c:pt>
                <c:pt idx="5">
                  <c:v>1.95</c:v>
                </c:pt>
                <c:pt idx="6">
                  <c:v>1.55</c:v>
                </c:pt>
                <c:pt idx="7">
                  <c:v>1.37</c:v>
                </c:pt>
                <c:pt idx="8">
                  <c:v>1.03</c:v>
                </c:pt>
                <c:pt idx="9">
                  <c:v>0.96</c:v>
                </c:pt>
                <c:pt idx="10">
                  <c:v>0.81</c:v>
                </c:pt>
                <c:pt idx="11">
                  <c:v>0.64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5.72</c:v>
                </c:pt>
                <c:pt idx="1">
                  <c:v>5.52</c:v>
                </c:pt>
                <c:pt idx="2">
                  <c:v>4.1500000000000004</c:v>
                </c:pt>
                <c:pt idx="3">
                  <c:v>2.81</c:v>
                </c:pt>
                <c:pt idx="4">
                  <c:v>1.81</c:v>
                </c:pt>
                <c:pt idx="5">
                  <c:v>1.53</c:v>
                </c:pt>
                <c:pt idx="6">
                  <c:v>1.21</c:v>
                </c:pt>
                <c:pt idx="7">
                  <c:v>1.17</c:v>
                </c:pt>
                <c:pt idx="8">
                  <c:v>0.94</c:v>
                </c:pt>
                <c:pt idx="9">
                  <c:v>0.77</c:v>
                </c:pt>
                <c:pt idx="10">
                  <c:v>0.57999999999999996</c:v>
                </c:pt>
                <c:pt idx="11">
                  <c:v>0.51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3.9</c:v>
                </c:pt>
                <c:pt idx="1">
                  <c:v>3.75</c:v>
                </c:pt>
                <c:pt idx="2">
                  <c:v>3.26</c:v>
                </c:pt>
                <c:pt idx="3">
                  <c:v>2.7</c:v>
                </c:pt>
                <c:pt idx="4">
                  <c:v>1.57</c:v>
                </c:pt>
                <c:pt idx="5">
                  <c:v>1.33</c:v>
                </c:pt>
                <c:pt idx="6">
                  <c:v>1.21</c:v>
                </c:pt>
                <c:pt idx="7">
                  <c:v>0.95</c:v>
                </c:pt>
                <c:pt idx="8">
                  <c:v>0.86</c:v>
                </c:pt>
                <c:pt idx="9">
                  <c:v>0.62</c:v>
                </c:pt>
                <c:pt idx="10">
                  <c:v>0.46</c:v>
                </c:pt>
                <c:pt idx="11">
                  <c:v>0.39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488DB8"/>
              </a:solidFill>
            </a:ln>
          </c:spPr>
          <c:marker>
            <c:symbol val="circle"/>
            <c:size val="9"/>
            <c:spPr>
              <a:solidFill>
                <a:srgbClr val="4BACC6"/>
              </a:solidFill>
              <a:ln>
                <a:solidFill>
                  <a:srgbClr val="488DB8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3</c:v>
                </c:pt>
                <c:pt idx="1">
                  <c:v>2.95</c:v>
                </c:pt>
                <c:pt idx="2">
                  <c:v>2.4900000000000002</c:v>
                </c:pt>
                <c:pt idx="3">
                  <c:v>2.6</c:v>
                </c:pt>
                <c:pt idx="4">
                  <c:v>1.66</c:v>
                </c:pt>
                <c:pt idx="5">
                  <c:v>1.42</c:v>
                </c:pt>
                <c:pt idx="6">
                  <c:v>1.07</c:v>
                </c:pt>
                <c:pt idx="7">
                  <c:v>0.9</c:v>
                </c:pt>
                <c:pt idx="8">
                  <c:v>0.86</c:v>
                </c:pt>
                <c:pt idx="9">
                  <c:v>0.55000000000000004</c:v>
                </c:pt>
                <c:pt idx="10">
                  <c:v>0.47</c:v>
                </c:pt>
                <c:pt idx="11">
                  <c:v>0.42</c:v>
                </c:pt>
              </c:numCache>
            </c:numRef>
          </c:val>
          <c:smooth val="0"/>
        </c:ser>
        <c:ser>
          <c:idx val="5"/>
          <c:order val="6"/>
          <c:tx>
            <c:strRef>
              <c:f>Sheet1!$H$1</c:f>
              <c:strCache>
                <c:ptCount val="1"/>
                <c:pt idx="0">
                  <c:v>≥ 60 yrs</c:v>
                </c:pt>
              </c:strCache>
            </c:strRef>
          </c:tx>
          <c:spPr>
            <a:ln cap="flat">
              <a:solidFill>
                <a:schemeClr val="bg2"/>
              </a:solidFill>
            </a:ln>
          </c:spPr>
          <c:marker>
            <c:symbol val="plus"/>
            <c:size val="12"/>
            <c:spPr>
              <a:ln>
                <a:solidFill>
                  <a:schemeClr val="bg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Sheet1!$H$2:$H$13</c:f>
              <c:numCache>
                <c:formatCode>General</c:formatCode>
                <c:ptCount val="12"/>
                <c:pt idx="0">
                  <c:v>2.4500000000000002</c:v>
                </c:pt>
                <c:pt idx="1">
                  <c:v>2.35</c:v>
                </c:pt>
                <c:pt idx="2">
                  <c:v>2.5499999999999998</c:v>
                </c:pt>
                <c:pt idx="3">
                  <c:v>2.63</c:v>
                </c:pt>
                <c:pt idx="4">
                  <c:v>2.0699999999999998</c:v>
                </c:pt>
                <c:pt idx="5">
                  <c:v>1.35</c:v>
                </c:pt>
                <c:pt idx="6">
                  <c:v>1.03</c:v>
                </c:pt>
                <c:pt idx="7">
                  <c:v>0.93</c:v>
                </c:pt>
                <c:pt idx="8">
                  <c:v>0.92</c:v>
                </c:pt>
                <c:pt idx="9">
                  <c:v>0.68</c:v>
                </c:pt>
                <c:pt idx="10">
                  <c:v>0.59</c:v>
                </c:pt>
                <c:pt idx="11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356800"/>
        <c:axId val="115359104"/>
      </c:lineChart>
      <c:catAx>
        <c:axId val="115356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436496753695543"/>
              <c:y val="0.937872938721467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1535910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535910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Reported cases/100,000 </a:t>
                </a: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p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7543859649123007E-3"/>
              <c:y val="0.1060487055582999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15356800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8242505870976755"/>
          <c:y val="7.2016653406892256E-2"/>
          <c:w val="0.23874283311673575"/>
          <c:h val="0.5059541092519566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0.00</c:formatCode>
                <c:ptCount val="12"/>
                <c:pt idx="0">
                  <c:v>5.6</c:v>
                </c:pt>
                <c:pt idx="1">
                  <c:v>4.88</c:v>
                </c:pt>
                <c:pt idx="2">
                  <c:v>3.84</c:v>
                </c:pt>
                <c:pt idx="3">
                  <c:v>2.82</c:v>
                </c:pt>
                <c:pt idx="4">
                  <c:v>2.0699999999999998</c:v>
                </c:pt>
                <c:pt idx="5">
                  <c:v>1.7</c:v>
                </c:pt>
                <c:pt idx="6">
                  <c:v>1.32</c:v>
                </c:pt>
                <c:pt idx="7">
                  <c:v>1.0900000000000001</c:v>
                </c:pt>
                <c:pt idx="8">
                  <c:v>0.89</c:v>
                </c:pt>
                <c:pt idx="9">
                  <c:v>0.69</c:v>
                </c:pt>
                <c:pt idx="10" formatCode="General">
                  <c:v>0.56999999999999995</c:v>
                </c:pt>
                <c:pt idx="11" formatCode="General">
                  <c:v>0.46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 w="0" cap="rnd">
                <a:solidFill>
                  <a:srgbClr val="FBB0A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0.00</c:formatCode>
                <c:ptCount val="12"/>
                <c:pt idx="0">
                  <c:v>3.86</c:v>
                </c:pt>
                <c:pt idx="1">
                  <c:v>2.56</c:v>
                </c:pt>
                <c:pt idx="2">
                  <c:v>2.27</c:v>
                </c:pt>
                <c:pt idx="3">
                  <c:v>2.4300000000000002</c:v>
                </c:pt>
                <c:pt idx="4">
                  <c:v>1.8</c:v>
                </c:pt>
                <c:pt idx="5">
                  <c:v>1.31</c:v>
                </c:pt>
                <c:pt idx="6">
                  <c:v>1.06</c:v>
                </c:pt>
                <c:pt idx="7">
                  <c:v>0.88</c:v>
                </c:pt>
                <c:pt idx="8">
                  <c:v>0.81</c:v>
                </c:pt>
                <c:pt idx="9">
                  <c:v>0.59</c:v>
                </c:pt>
                <c:pt idx="10" formatCode="General">
                  <c:v>0.51</c:v>
                </c:pt>
                <c:pt idx="11" formatCode="General">
                  <c:v>0.44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064896"/>
        <c:axId val="132387584"/>
      </c:lineChart>
      <c:catAx>
        <c:axId val="126064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6196786063506939"/>
              <c:y val="0.9279463643216555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1323875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23875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Reported cases/100,000 </a:t>
                </a:r>
                <a:r>
                  <a:rPr lang="en-US" sz="1400" b="0" dirty="0"/>
                  <a:t>p</a:t>
                </a:r>
                <a:r>
                  <a:rPr lang="en-US" sz="1400" b="0" dirty="0" smtClean="0"/>
                  <a:t>opulation                     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4.8466716008720018E-3"/>
              <c:y val="0.13570725534308214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12606489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906671822272219"/>
          <c:y val="0.26461532152230971"/>
          <c:w val="0.17401785714285894"/>
          <c:h val="0.25855827591863795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dPt>
            <c:idx val="5"/>
            <c:bubble3D val="0"/>
            <c:spPr>
              <a:ln cap="flat">
                <a:solidFill>
                  <a:schemeClr val="bg2"/>
                </a:solidFill>
                <a:prstDash val="solid"/>
              </a:ln>
            </c:spPr>
          </c:dPt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3.03</c:v>
                </c:pt>
                <c:pt idx="1">
                  <c:v>4.7300000000000004</c:v>
                </c:pt>
                <c:pt idx="2">
                  <c:v>3.24</c:v>
                </c:pt>
                <c:pt idx="3">
                  <c:v>1.17</c:v>
                </c:pt>
                <c:pt idx="4">
                  <c:v>0.63</c:v>
                </c:pt>
                <c:pt idx="5">
                  <c:v>0.48</c:v>
                </c:pt>
                <c:pt idx="6">
                  <c:v>0.47</c:v>
                </c:pt>
                <c:pt idx="7">
                  <c:v>0.53</c:v>
                </c:pt>
                <c:pt idx="8">
                  <c:v>0.61</c:v>
                </c:pt>
                <c:pt idx="9">
                  <c:v>0.28999999999999998</c:v>
                </c:pt>
                <c:pt idx="10">
                  <c:v>0.23</c:v>
                </c:pt>
                <c:pt idx="11">
                  <c:v>0.65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2.11</c:v>
                </c:pt>
                <c:pt idx="1">
                  <c:v>2.02</c:v>
                </c:pt>
                <c:pt idx="2">
                  <c:v>2.11</c:v>
                </c:pt>
                <c:pt idx="3">
                  <c:v>1.9</c:v>
                </c:pt>
                <c:pt idx="4">
                  <c:v>2.85</c:v>
                </c:pt>
                <c:pt idx="5">
                  <c:v>1.66</c:v>
                </c:pt>
                <c:pt idx="6">
                  <c:v>1.42</c:v>
                </c:pt>
                <c:pt idx="7">
                  <c:v>1.08</c:v>
                </c:pt>
                <c:pt idx="8">
                  <c:v>1.27</c:v>
                </c:pt>
                <c:pt idx="9">
                  <c:v>1.03</c:v>
                </c:pt>
                <c:pt idx="10">
                  <c:v>0.97</c:v>
                </c:pt>
                <c:pt idx="11">
                  <c:v>0.84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4.0999999999999996</c:v>
                </c:pt>
                <c:pt idx="1">
                  <c:v>2.5299999999999998</c:v>
                </c:pt>
                <c:pt idx="2">
                  <c:v>1.98</c:v>
                </c:pt>
                <c:pt idx="3">
                  <c:v>1.52</c:v>
                </c:pt>
                <c:pt idx="4">
                  <c:v>0.96</c:v>
                </c:pt>
                <c:pt idx="5">
                  <c:v>0.78</c:v>
                </c:pt>
                <c:pt idx="6">
                  <c:v>0.63</c:v>
                </c:pt>
                <c:pt idx="7">
                  <c:v>0.44</c:v>
                </c:pt>
                <c:pt idx="8">
                  <c:v>0.39</c:v>
                </c:pt>
                <c:pt idx="9">
                  <c:v>0.41</c:v>
                </c:pt>
                <c:pt idx="10">
                  <c:v>0.25</c:v>
                </c:pt>
                <c:pt idx="11">
                  <c:v>0.27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2.66</c:v>
                </c:pt>
                <c:pt idx="1">
                  <c:v>2.37</c:v>
                </c:pt>
                <c:pt idx="2">
                  <c:v>1.96</c:v>
                </c:pt>
                <c:pt idx="3">
                  <c:v>1.54</c:v>
                </c:pt>
                <c:pt idx="4">
                  <c:v>1.0900000000000001</c:v>
                </c:pt>
                <c:pt idx="5">
                  <c:v>0.89</c:v>
                </c:pt>
                <c:pt idx="6">
                  <c:v>0.72</c:v>
                </c:pt>
                <c:pt idx="7">
                  <c:v>0.65</c:v>
                </c:pt>
                <c:pt idx="8">
                  <c:v>0.57999999999999996</c:v>
                </c:pt>
                <c:pt idx="9">
                  <c:v>0.4</c:v>
                </c:pt>
                <c:pt idx="10">
                  <c:v>0.35</c:v>
                </c:pt>
                <c:pt idx="11">
                  <c:v>0.28999999999999998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9.77</c:v>
                </c:pt>
                <c:pt idx="1">
                  <c:v>5.01</c:v>
                </c:pt>
                <c:pt idx="2">
                  <c:v>4.01</c:v>
                </c:pt>
                <c:pt idx="3">
                  <c:v>2.79</c:v>
                </c:pt>
                <c:pt idx="4">
                  <c:v>2.75</c:v>
                </c:pt>
                <c:pt idx="5">
                  <c:v>2.76</c:v>
                </c:pt>
                <c:pt idx="6">
                  <c:v>2.3199999999999998</c:v>
                </c:pt>
                <c:pt idx="7">
                  <c:v>1.43</c:v>
                </c:pt>
                <c:pt idx="8">
                  <c:v>1.02</c:v>
                </c:pt>
                <c:pt idx="9">
                  <c:v>0.83</c:v>
                </c:pt>
                <c:pt idx="10">
                  <c:v>0.7</c:v>
                </c:pt>
                <c:pt idx="11">
                  <c:v>0.53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807168"/>
        <c:axId val="92807936"/>
      </c:lineChart>
      <c:catAx>
        <c:axId val="92807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328157786759423"/>
              <c:y val="0.929778824412448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9280793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280793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297805557810434E-3"/>
              <c:y val="6.78651472439370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928071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5305481346082963"/>
          <c:y val="1.9823697336638087E-2"/>
          <c:w val="0.43741071428572054"/>
          <c:h val="0.50595410925195627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181</c:v>
                </c:pt>
                <c:pt idx="1">
                  <c:v>646</c:v>
                </c:pt>
                <c:pt idx="2">
                  <c:v>571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442725909261343"/>
          <c:y val="3.168543372754519E-2"/>
          <c:w val="0.74685250281214843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27</c:v>
                </c:pt>
                <c:pt idx="1">
                  <c:v>13</c:v>
                </c:pt>
                <c:pt idx="2">
                  <c:v>30</c:v>
                </c:pt>
                <c:pt idx="3">
                  <c:v>56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527</c:v>
                </c:pt>
                <c:pt idx="1">
                  <c:v>719</c:v>
                </c:pt>
                <c:pt idx="2">
                  <c:v>611</c:v>
                </c:pt>
                <c:pt idx="3">
                  <c:v>537</c:v>
                </c:pt>
                <c:pt idx="4">
                  <c:v>539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844</c:v>
                </c:pt>
                <c:pt idx="1">
                  <c:v>666</c:v>
                </c:pt>
                <c:pt idx="2">
                  <c:v>757</c:v>
                </c:pt>
                <c:pt idx="3">
                  <c:v>805</c:v>
                </c:pt>
                <c:pt idx="4">
                  <c:v>844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3128576"/>
        <c:axId val="113122688"/>
      </c:barChart>
      <c:valAx>
        <c:axId val="113122688"/>
        <c:scaling>
          <c:orientation val="minMax"/>
          <c:max val="10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13128576"/>
        <c:crosses val="autoZero"/>
        <c:crossBetween val="between"/>
      </c:valAx>
      <c:catAx>
        <c:axId val="113128576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113122688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9669573319458579"/>
          <c:w val="0.14155371203599551"/>
          <c:h val="0.22389127065166756"/>
        </c:manualLayout>
      </c:layout>
      <c:overlay val="1"/>
      <c:spPr>
        <a:noFill/>
      </c:sp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440476190476191"/>
          <c:y val="3.168543372754519E-2"/>
          <c:w val="0.76687499999999997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49</c:v>
                </c:pt>
                <c:pt idx="1">
                  <c:v>15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Pt>
            <c:idx val="2"/>
            <c:invertIfNegative val="0"/>
            <c:bubble3D val="0"/>
          </c:dPt>
          <c:dLbls>
            <c:dLbl>
              <c:idx val="2"/>
              <c:layout>
                <c:manualLayout>
                  <c:x val="6.7238470191226373E-3"/>
                  <c:y val="-8.6200108607113763E-3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464</c:v>
                </c:pt>
                <c:pt idx="1">
                  <c:v>497</c:v>
                </c:pt>
                <c:pt idx="2">
                  <c:v>28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885</c:v>
                </c:pt>
                <c:pt idx="1">
                  <c:v>886</c:v>
                </c:pt>
                <c:pt idx="2">
                  <c:v>673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3158016"/>
        <c:axId val="133135744"/>
      </c:barChart>
      <c:valAx>
        <c:axId val="133135744"/>
        <c:scaling>
          <c:orientation val="minMax"/>
          <c:max val="10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33158016"/>
        <c:crosses val="autoZero"/>
        <c:crossBetween val="between"/>
        <c:majorUnit val="250"/>
      </c:valAx>
      <c:catAx>
        <c:axId val="133158016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133135744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9297009748781389"/>
          <c:y val="0.63520137569010771"/>
          <c:w val="0.14155371203599551"/>
          <c:h val="0.22389127065166756"/>
        </c:manualLayout>
      </c:layout>
      <c:overlay val="1"/>
      <c:spPr>
        <a:noFill/>
      </c:sp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6/26/2013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number of reported cases of acute hepatitis A declined by 90%, from 13,397 in 2000 to 1,398 in 2011.  </a:t>
            </a:r>
          </a:p>
          <a:p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of acute hepatitis A declined for all age groups between 2000 and 2011.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were similar and low among persons in all age groups in 2011(&lt;1.0 cases per 100,000 population; range: 0.18–0.64).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2011, rates were highest for persons aged 20–29 years (0.64 cases per 100,000 population); the lowest rates were among children aged &lt;9 years (0.18 cases per 100,000 population).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Through 2007, rates of acute hepatitis A were higher among males than females.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Since 2003, the rate of acute hepatitis A among males has decreased to become similar to that in females.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2011, the incidence rate among males (0.5 cases per 100,000 population) was similar to that among females (0.4 cases per 100,000 population).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Through 2007, rates among Hispanics were generally higher than those of other racial/ethnic populations. However, in 2011, the rate of hepatitis A among Hispanics was 0.53 cases per 100,000 population, the lowest rate recorded for this group. 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Although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of acute hepatitis A among Asian/Pacific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Islanders have continued to decline, this group has had the highest rate for the past 4 years and a rate of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0.84 per 100,000 population in 2011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During the past 10 years, there has been little difference between the rates of acute hepatitis A among white non-Hispanics and black non-Hispanics.  The 2011 rates for these groups were 0.29 and 0.27 cases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per 100,000 population, respectively.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1,398 case reports of acute hepatitis A received by CDC during 2011, a total of 571(41%) cases did not include a response (i.e., a “yes” or “no” response to any of the questions about risk behaviors and exposures) to enable assessment of risk behaviors or exposures.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827 case reports that had a response: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78% (n=646) indicated no risk behaviors/exposures for acute hepatitis A; and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22% (n=181) indicated at least one risk behavior/exposure for acute hepatitis A during the 2–6 weeks prior to onset of illness.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2–6 weeks prior to onset of symptoms.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554 case reports that contained information about contact, 4.9% (n=27) involved persons who had sexual or household contact with a person confirmed or suspected of having hepatitis A.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732 case reports that included information about employment or attendance at a nursery, day-care center, or preschool, 1.8% (n=13) involved persons who worked at or attended a nursery, day-care center, or preschool.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641 case reports that included information about household contact with an employee of or a child attending a nursery, day-care center, or preschool, 4.7% (n=30) indicated such contact.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593 case reports that had information about linkage to an outbreak, 9.4% (n=56) indicated exposure that may have been linked to a common-source foodborne or waterborne outbreak.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554 case reports that included information about additional contact (i.e., other than household or sexual contact) with someone confirmed or suspected of having hepatitis A, 2.7% (n=15) of persons reported such contact.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2–6 weeks prior to onset of symptoms.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513 case reports that had information about travel, 9.6% (n= 49) involved persons who had traveled outside the United States or Canada.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512 case reports that included information about injection-drug use, 2.9% (n=15) indicated use of these drugs.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30 case reports from males that included information about sexual preference/practices, 6.7% (n=2) indicated sex with another man.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610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2.1. Reported number of acute hepatitis A cases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952800"/>
              </p:ext>
            </p:extLst>
          </p:nvPr>
        </p:nvGraphicFramePr>
        <p:xfrm>
          <a:off x="502024" y="1447800"/>
          <a:ext cx="8242798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189821"/>
            <a:ext cx="6096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4582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2.2.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by age group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711352"/>
              </p:ext>
            </p:extLst>
          </p:nvPr>
        </p:nvGraphicFramePr>
        <p:xfrm>
          <a:off x="457200" y="1371600"/>
          <a:ext cx="8077200" cy="461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154579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6196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5344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2.3.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 by sex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706230"/>
              </p:ext>
            </p:extLst>
          </p:nvPr>
        </p:nvGraphicFramePr>
        <p:xfrm>
          <a:off x="838200" y="1600200"/>
          <a:ext cx="746759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096000"/>
            <a:ext cx="8153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22810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04800" y="533400"/>
            <a:ext cx="85344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2.4.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race/ethnicity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597338"/>
              </p:ext>
            </p:extLst>
          </p:nvPr>
        </p:nvGraphicFramePr>
        <p:xfrm>
          <a:off x="457200" y="1447800"/>
          <a:ext cx="8208344" cy="4593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6230779"/>
            <a:ext cx="7696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34096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latin typeface="+mn-lt"/>
                <a:cs typeface="Arial" charset="0"/>
              </a:rPr>
              <a:t>Figure 2.5. </a:t>
            </a:r>
            <a:r>
              <a:rPr lang="en-US" sz="2400" b="1" dirty="0">
                <a:ln w="11430"/>
                <a:latin typeface="+mn-lt"/>
                <a:cs typeface="Arial" charset="0"/>
              </a:rPr>
              <a:t>Availability of information on </a:t>
            </a:r>
            <a:r>
              <a:rPr lang="en-US" sz="2400" b="1" dirty="0" smtClean="0">
                <a:ln w="11430"/>
                <a:latin typeface="+mn-lt"/>
                <a:cs typeface="Arial" charset="0"/>
              </a:rPr>
              <a:t>risk behaviors/exposures associated with acute hepatitis A — United States, 2011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6019800"/>
            <a:ext cx="6477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257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2–6 weeks prior to onset of acute, symptomatic hepatitis A: 1)  having traveled to hepatitis A-endemic regions of Mexico, South/Central America,  Africa,  Asia/South Pacific, or the Middle East; 2) having sexual/household or other contact with suspected/confirmed hepatitis A patient; 3) being a child/employee in day care center/nursery/preschool  or having had contact with such persons; 4) being involved in a foodborne/waterborne outbreak; 5) being a man who has sex with men; and 6) using injection drugs.</a:t>
            </a:r>
            <a:endParaRPr lang="en-US" sz="900" b="0" dirty="0">
              <a:solidFill>
                <a:schemeClr val="bg2"/>
              </a:solidFill>
            </a:endParaRP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117728284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2.6a.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exposure</a:t>
            </a:r>
            <a:r>
              <a:rPr lang="en-US" sz="2800" b="1" baseline="30000" dirty="0" smtClean="0">
                <a:ln w="11430"/>
                <a:latin typeface="+mn-lt"/>
                <a:cs typeface="Arial" pitchFamily="34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2011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5791200"/>
            <a:ext cx="502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1,398 case reports with hepatitis A were received in 2011.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 </a:t>
            </a:r>
          </a:p>
          <a:p>
            <a:pPr eaLnBrk="0" hangingPunct="0"/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2765517487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4038600" y="560951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2.6b.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behavior</a:t>
            </a:r>
            <a:r>
              <a:rPr lang="en-US" sz="2800" b="1" baseline="30000" dirty="0" smtClean="0">
                <a:ln w="11430"/>
                <a:latin typeface="+mn-lt"/>
                <a:cs typeface="Arial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2011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62000" y="5715000"/>
            <a:ext cx="5867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1,398 case reports of hepatitis A were received in 2011.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/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703 hepatitis A cases were reported among males in 2011.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sp>
        <p:nvSpPr>
          <p:cNvPr id="39" name="Rectangle 49"/>
          <p:cNvSpPr>
            <a:spLocks noChangeArrowheads="1"/>
          </p:cNvSpPr>
          <p:nvPr/>
        </p:nvSpPr>
        <p:spPr bwMode="auto">
          <a:xfrm>
            <a:off x="4038600" y="560951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2977819854"/>
              </p:ext>
            </p:extLst>
          </p:nvPr>
        </p:nvGraphicFramePr>
        <p:xfrm>
          <a:off x="304800" y="1295400"/>
          <a:ext cx="8534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14280</TotalTime>
  <Words>1078</Words>
  <Application>Microsoft Office PowerPoint</Application>
  <PresentationFormat>On-screen Show (4:3)</PresentationFormat>
  <Paragraphs>67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NCHHSTP_PPT_dark(</vt:lpstr>
      <vt:lpstr>Figure 2.1. Reported number of acute hepatitis A cases — United States, 2000–2011</vt:lpstr>
      <vt:lpstr>Figure 2.2.  Incidence of acute hepatitis A,  by age group — United States, 2000–2011</vt:lpstr>
      <vt:lpstr>Figure 2.3.  Incidence of acute hepatitis A,   by sex — United States, 2000–2011</vt:lpstr>
      <vt:lpstr>Figure 2.4.  Incidence of acute hepatitis A, by race/ethnicity — United States, 2000–2011</vt:lpstr>
      <vt:lpstr>Figure 2.5. Availability of information on risk behaviors/exposures associated with acute hepatitis A — United States, 2011</vt:lpstr>
      <vt:lpstr>Figure 2.6a.  Acute hepatitis A reports*, by risk exposure† — United States, 2011</vt:lpstr>
      <vt:lpstr>Figure 2.6b.  Acute hepatitis A reports*, by risk behavior† — United States, 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501</cp:revision>
  <cp:lastPrinted>2012-04-16T17:55:55Z</cp:lastPrinted>
  <dcterms:created xsi:type="dcterms:W3CDTF">2010-03-26T18:21:29Z</dcterms:created>
  <dcterms:modified xsi:type="dcterms:W3CDTF">2013-06-26T15:37:32Z</dcterms:modified>
</cp:coreProperties>
</file>