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95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22C5E"/>
    <a:srgbClr val="F2A596"/>
    <a:srgbClr val="5AA545"/>
    <a:srgbClr val="E8ED1F"/>
    <a:srgbClr val="18BA20"/>
    <a:srgbClr val="6AB69E"/>
    <a:srgbClr val="488DB8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18" autoAdjust="0"/>
    <p:restoredTop sz="95718" autoAdjust="0"/>
  </p:normalViewPr>
  <p:slideViewPr>
    <p:cSldViewPr>
      <p:cViewPr varScale="1">
        <p:scale>
          <a:sx n="97" d="100"/>
          <a:sy n="97" d="100"/>
        </p:scale>
        <p:origin x="-5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258307555305585"/>
          <c:y val="4.6255506607928945E-2"/>
          <c:w val="0.82536534495688041"/>
          <c:h val="0.78752286645988878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Reported Acute Cases </c:v>
                </c:pt>
              </c:strCache>
            </c:strRef>
          </c:tx>
          <c:spPr>
            <a:ln>
              <a:solidFill>
                <a:srgbClr val="F2A596"/>
              </a:solidFill>
            </a:ln>
          </c:spPr>
          <c:marker>
            <c:symbol val="circle"/>
            <c:size val="9"/>
            <c:spPr>
              <a:solidFill>
                <a:srgbClr val="F2A596"/>
              </a:solidFill>
              <a:ln>
                <a:solidFill>
                  <a:srgbClr val="F2A596"/>
                </a:solidFill>
              </a:ln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Sheet1!$B$2:$B$12</c:f>
              <c:numCache>
                <c:formatCode>#,##0</c:formatCode>
                <c:ptCount val="11"/>
                <c:pt idx="0" formatCode="General">
                  <c:v>3197</c:v>
                </c:pt>
                <c:pt idx="1">
                  <c:v>1640</c:v>
                </c:pt>
                <c:pt idx="2">
                  <c:v>1223</c:v>
                </c:pt>
                <c:pt idx="3" formatCode="General">
                  <c:v>891</c:v>
                </c:pt>
                <c:pt idx="4" formatCode="General">
                  <c:v>758</c:v>
                </c:pt>
                <c:pt idx="5" formatCode="General">
                  <c:v>694</c:v>
                </c:pt>
                <c:pt idx="6" formatCode="General">
                  <c:v>802</c:v>
                </c:pt>
                <c:pt idx="7" formatCode="General">
                  <c:v>849</c:v>
                </c:pt>
                <c:pt idx="8" formatCode="General">
                  <c:v>878</c:v>
                </c:pt>
                <c:pt idx="9" formatCode="General">
                  <c:v>781</c:v>
                </c:pt>
                <c:pt idx="10">
                  <c:v>850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2355968"/>
        <c:axId val="152358272"/>
      </c:lineChart>
      <c:catAx>
        <c:axId val="1523559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chemeClr val="bg2"/>
                    </a:solidFill>
                    <a:latin typeface="+mn-lt"/>
                    <a:ea typeface="Calibri"/>
                    <a:cs typeface="Calibri"/>
                  </a:defRPr>
                </a:pPr>
                <a:r>
                  <a:rPr lang="en-US" sz="1400" b="0">
                    <a:solidFill>
                      <a:schemeClr val="bg2"/>
                    </a:solidFill>
                    <a:latin typeface="+mn-lt"/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8332642013498844"/>
              <c:y val="0.934960834973753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400" baseline="0">
                <a:solidFill>
                  <a:schemeClr val="bg2"/>
                </a:solidFill>
              </a:defRPr>
            </a:pPr>
            <a:endParaRPr lang="en-US"/>
          </a:p>
        </c:txPr>
        <c:crossAx val="152358272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52358272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400" b="0" i="0" u="none" strike="noStrike" baseline="0" dirty="0" smtClean="0">
                    <a:solidFill>
                      <a:schemeClr val="tx1"/>
                    </a:solidFill>
                    <a:latin typeface="+mn-lt"/>
                  </a:rPr>
                  <a:t>Number of cases</a:t>
                </a:r>
                <a:endParaRPr lang="en-US" sz="1400" b="0" i="0" u="none" strike="noStrike" baseline="0" dirty="0">
                  <a:solidFill>
                    <a:schemeClr val="tx1"/>
                  </a:solidFill>
                  <a:latin typeface="+mn-lt"/>
                </a:endParaRPr>
              </a:p>
            </c:rich>
          </c:tx>
          <c:layout>
            <c:manualLayout>
              <c:xMode val="edge"/>
              <c:yMode val="edge"/>
              <c:x val="0"/>
              <c:y val="0.2689751615053334"/>
            </c:manualLayout>
          </c:layout>
          <c:overlay val="0"/>
        </c:title>
        <c:numFmt formatCode="#,##0" sourceLinked="0"/>
        <c:majorTickMark val="out"/>
        <c:minorTickMark val="out"/>
        <c:tickLblPos val="nextTo"/>
        <c:txPr>
          <a:bodyPr rot="0" vert="horz"/>
          <a:lstStyle/>
          <a:p>
            <a:pPr>
              <a:defRPr sz="1600">
                <a:solidFill>
                  <a:schemeClr val="tx1"/>
                </a:solidFill>
              </a:defRPr>
            </a:pPr>
            <a:endParaRPr lang="en-US"/>
          </a:p>
        </c:txPr>
        <c:crossAx val="152355968"/>
        <c:crosses val="autoZero"/>
        <c:crossBetween val="midCat"/>
      </c:valAx>
      <c:spPr>
        <a:noFill/>
        <a:ln w="25398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1086E256-2126-4DE5-AAF4-7F421B5FFAC6}" type="datetimeFigureOut">
              <a:rPr lang="en-US"/>
              <a:pPr>
                <a:defRPr/>
              </a:pPr>
              <a:t>6/8/2012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B038FD7-CD25-414F-9901-900948F6F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5518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C2C9161E-7DF2-4454-994B-BCD73C006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55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The number of reported cases of acute hepatitis C declined rapidly until 2002 and has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remained stable for the past 8 years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.  There were 850 cases in 2010.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228600" y="304800"/>
            <a:ext cx="8915400" cy="9144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800" b="1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Figure 4.1. Reported </a:t>
            </a:r>
            <a:r>
              <a:rPr lang="en-US" sz="2800" b="1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number </a:t>
            </a:r>
            <a:r>
              <a:rPr lang="en-US" sz="2800" b="1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of acute</a:t>
            </a:r>
            <a:br>
              <a:rPr lang="en-US" sz="2800" b="1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</a:br>
            <a:r>
              <a:rPr lang="en-US" sz="2800" b="1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hepatitis C cases — United States, </a:t>
            </a:r>
            <a:r>
              <a:rPr lang="en-US" sz="2800" b="1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2000–2010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7874856"/>
              </p:ext>
            </p:extLst>
          </p:nvPr>
        </p:nvGraphicFramePr>
        <p:xfrm>
          <a:off x="381000" y="1197429"/>
          <a:ext cx="8382000" cy="50318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6229290"/>
            <a:ext cx="7467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 smtClean="0">
                <a:solidFill>
                  <a:schemeClr val="bg2"/>
                </a:solidFill>
                <a:latin typeface="+mn-lt"/>
                <a:cs typeface="Arial" charset="0"/>
              </a:rPr>
              <a:t>Source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: National </a:t>
            </a:r>
            <a:r>
              <a:rPr lang="en-US" sz="10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  <a:p>
            <a:pPr eaLnBrk="0" hangingPunct="0"/>
            <a:endParaRPr lang="en-US" sz="1000" b="0" dirty="0">
              <a:solidFill>
                <a:schemeClr val="bg2"/>
              </a:solidFill>
              <a:latin typeface="+mn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27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2F2F2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10029</TotalTime>
  <Words>51</Words>
  <Application>Microsoft Office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NCHHSTP_PPT_dark(</vt:lpstr>
      <vt:lpstr>Figure 4.1. Reported number of acute hepatitis C cases — United States, 2000–2010</vt:lpstr>
    </vt:vector>
  </TitlesOfParts>
  <Company>ITSO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Peterson, Paul (CDC/OID/NCHHSTP) (CTR)</cp:lastModifiedBy>
  <cp:revision>309</cp:revision>
  <cp:lastPrinted>2012-04-11T21:44:05Z</cp:lastPrinted>
  <dcterms:created xsi:type="dcterms:W3CDTF">2010-03-26T18:21:29Z</dcterms:created>
  <dcterms:modified xsi:type="dcterms:W3CDTF">2012-06-08T15:20:31Z</dcterms:modified>
</cp:coreProperties>
</file>