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A3"/>
    <a:srgbClr val="000000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90932" autoAdjust="0"/>
  </p:normalViewPr>
  <p:slideViewPr>
    <p:cSldViewPr>
      <p:cViewPr varScale="1">
        <p:scale>
          <a:sx n="92" d="100"/>
          <a:sy n="92" d="100"/>
        </p:scale>
        <p:origin x="-6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4"/>
          <c:y val="4.6255506607928945E-2"/>
          <c:w val="0.86396509646822395"/>
          <c:h val="0.78752286645988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Indian/Alaskan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dPt>
            <c:idx val="5"/>
            <c:bubble3D val="0"/>
            <c:spPr>
              <a:ln cap="flat">
                <a:solidFill>
                  <a:schemeClr val="bg2"/>
                </a:solidFill>
                <a:prstDash val="solid"/>
              </a:ln>
            </c:spPr>
          </c:dPt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3.03</c:v>
                </c:pt>
                <c:pt idx="1">
                  <c:v>4.7300000000000004</c:v>
                </c:pt>
                <c:pt idx="2">
                  <c:v>3.24</c:v>
                </c:pt>
                <c:pt idx="3">
                  <c:v>1.17</c:v>
                </c:pt>
                <c:pt idx="4">
                  <c:v>0.63</c:v>
                </c:pt>
                <c:pt idx="5">
                  <c:v>0.48</c:v>
                </c:pt>
                <c:pt idx="6">
                  <c:v>0.47</c:v>
                </c:pt>
                <c:pt idx="7">
                  <c:v>0.53</c:v>
                </c:pt>
                <c:pt idx="8">
                  <c:v>0.61</c:v>
                </c:pt>
                <c:pt idx="9">
                  <c:v>0.28999999999999998</c:v>
                </c:pt>
                <c:pt idx="10">
                  <c:v>0.23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2.11</c:v>
                </c:pt>
                <c:pt idx="1">
                  <c:v>2.02</c:v>
                </c:pt>
                <c:pt idx="2">
                  <c:v>2.11</c:v>
                </c:pt>
                <c:pt idx="3">
                  <c:v>1.9</c:v>
                </c:pt>
                <c:pt idx="4">
                  <c:v>2.85</c:v>
                </c:pt>
                <c:pt idx="5">
                  <c:v>1.66</c:v>
                </c:pt>
                <c:pt idx="6">
                  <c:v>1.42</c:v>
                </c:pt>
                <c:pt idx="7">
                  <c:v>1.08</c:v>
                </c:pt>
                <c:pt idx="8">
                  <c:v>1.27</c:v>
                </c:pt>
                <c:pt idx="9">
                  <c:v>1.03</c:v>
                </c:pt>
                <c:pt idx="10">
                  <c:v>0.97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4.0999999999999996</c:v>
                </c:pt>
                <c:pt idx="1">
                  <c:v>2.5299999999999998</c:v>
                </c:pt>
                <c:pt idx="2">
                  <c:v>1.98</c:v>
                </c:pt>
                <c:pt idx="3">
                  <c:v>1.52</c:v>
                </c:pt>
                <c:pt idx="4">
                  <c:v>0.96</c:v>
                </c:pt>
                <c:pt idx="5">
                  <c:v>0.78</c:v>
                </c:pt>
                <c:pt idx="6">
                  <c:v>0.63</c:v>
                </c:pt>
                <c:pt idx="7">
                  <c:v>0.44</c:v>
                </c:pt>
                <c:pt idx="8">
                  <c:v>0.39</c:v>
                </c:pt>
                <c:pt idx="9">
                  <c:v>0.41</c:v>
                </c:pt>
                <c:pt idx="10">
                  <c:v>0.25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2.66</c:v>
                </c:pt>
                <c:pt idx="1">
                  <c:v>2.37</c:v>
                </c:pt>
                <c:pt idx="2">
                  <c:v>1.96</c:v>
                </c:pt>
                <c:pt idx="3">
                  <c:v>1.54</c:v>
                </c:pt>
                <c:pt idx="4">
                  <c:v>1.0900000000000001</c:v>
                </c:pt>
                <c:pt idx="5">
                  <c:v>0.89</c:v>
                </c:pt>
                <c:pt idx="6">
                  <c:v>0.72</c:v>
                </c:pt>
                <c:pt idx="7">
                  <c:v>0.65</c:v>
                </c:pt>
                <c:pt idx="8">
                  <c:v>0.57999999999999996</c:v>
                </c:pt>
                <c:pt idx="9">
                  <c:v>0.4</c:v>
                </c:pt>
                <c:pt idx="10">
                  <c:v>0.35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9.77</c:v>
                </c:pt>
                <c:pt idx="1">
                  <c:v>5.01</c:v>
                </c:pt>
                <c:pt idx="2">
                  <c:v>4.01</c:v>
                </c:pt>
                <c:pt idx="3">
                  <c:v>2.79</c:v>
                </c:pt>
                <c:pt idx="4">
                  <c:v>2.75</c:v>
                </c:pt>
                <c:pt idx="5">
                  <c:v>2.76</c:v>
                </c:pt>
                <c:pt idx="6">
                  <c:v>2.3199999999999998</c:v>
                </c:pt>
                <c:pt idx="7">
                  <c:v>1.43</c:v>
                </c:pt>
                <c:pt idx="8">
                  <c:v>1.02</c:v>
                </c:pt>
                <c:pt idx="9">
                  <c:v>0.83</c:v>
                </c:pt>
                <c:pt idx="10">
                  <c:v>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889344"/>
        <c:axId val="186891648"/>
      </c:lineChart>
      <c:catAx>
        <c:axId val="186889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600" b="0" dirty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7328157786759423"/>
              <c:y val="0.929778824412448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8689164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8689164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297805557810434E-3"/>
              <c:y val="6.78651472439370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18688934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5305481346082963"/>
          <c:y val="1.9823697336638087E-2"/>
          <c:w val="0.43741071428572054"/>
          <c:h val="0.50595410925195627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6/7/2012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During 2003–2008, rates of acute hepatitis A among AI/ANs were lower than or similar to those among persons in other races. The 2010 rate among AI/ANs was the lowest recorded (0.23 per 100,000 population).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Through 2010, rates among Hispanics were generally higher than those of other racial/ethnic populations. However, in 2010, the rate of hepatitis A among Hispanics was 0.70 cases per 100,000 population, the lowest rate recorded for this group. 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Although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of acute hepatitis A among Asian/Pacific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Islanders has continued to decline, this group has had the highest rate for the past 3 years.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04800" y="533400"/>
            <a:ext cx="85344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latin typeface="+mn-lt"/>
                <a:cs typeface="Arial" charset="0"/>
              </a:rPr>
              <a:t>Figure 2.4.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race/ethnicity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345001"/>
              </p:ext>
            </p:extLst>
          </p:nvPr>
        </p:nvGraphicFramePr>
        <p:xfrm>
          <a:off x="457200" y="1447800"/>
          <a:ext cx="8208344" cy="4593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6230779"/>
            <a:ext cx="7696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34096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14076</TotalTime>
  <Words>132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2.4.  Incidence of acute hepatitis A, by race/ethnicity — United States, 2000–2010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489</cp:revision>
  <cp:lastPrinted>2012-04-16T17:55:55Z</cp:lastPrinted>
  <dcterms:created xsi:type="dcterms:W3CDTF">2010-03-26T18:21:29Z</dcterms:created>
  <dcterms:modified xsi:type="dcterms:W3CDTF">2012-06-07T20:13:06Z</dcterms:modified>
</cp:coreProperties>
</file>