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90932" autoAdjust="0"/>
  </p:normalViewPr>
  <p:slideViewPr>
    <p:cSldViewPr>
      <p:cViewPr varScale="1">
        <p:scale>
          <a:sx n="92" d="100"/>
          <a:sy n="92" d="100"/>
        </p:scale>
        <p:origin x="-7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98"/>
          <c:y val="4.6255506607928945E-2"/>
          <c:w val="0.86396509646822583"/>
          <c:h val="0.78752286645989023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0.52</c:v>
                </c:pt>
                <c:pt idx="1">
                  <c:v>0.56000000000000005</c:v>
                </c:pt>
                <c:pt idx="2">
                  <c:v>0.57999999999999996</c:v>
                </c:pt>
                <c:pt idx="3">
                  <c:v>0.32</c:v>
                </c:pt>
                <c:pt idx="4">
                  <c:v>0.52</c:v>
                </c:pt>
                <c:pt idx="5">
                  <c:v>0.31</c:v>
                </c:pt>
                <c:pt idx="6">
                  <c:v>0.6</c:v>
                </c:pt>
                <c:pt idx="7">
                  <c:v>0.46</c:v>
                </c:pt>
                <c:pt idx="8">
                  <c:v>0.57999999999999996</c:v>
                </c:pt>
                <c:pt idx="9">
                  <c:v>0.46</c:v>
                </c:pt>
                <c:pt idx="10">
                  <c:v>1.01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0.14000000000000001</c:v>
                </c:pt>
                <c:pt idx="1">
                  <c:v>0.08</c:v>
                </c:pt>
                <c:pt idx="2">
                  <c:v>0.08</c:v>
                </c:pt>
                <c:pt idx="3">
                  <c:v>0.08</c:v>
                </c:pt>
                <c:pt idx="4">
                  <c:v>0.06</c:v>
                </c:pt>
                <c:pt idx="5">
                  <c:v>0.02</c:v>
                </c:pt>
                <c:pt idx="6">
                  <c:v>7.0000000000000007E-2</c:v>
                </c:pt>
                <c:pt idx="7">
                  <c:v>0.02</c:v>
                </c:pt>
                <c:pt idx="8">
                  <c:v>0.04</c:v>
                </c:pt>
                <c:pt idx="9">
                  <c:v>0.04</c:v>
                </c:pt>
                <c:pt idx="10">
                  <c:v>7.0000000000000007E-2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1.29</c:v>
                </c:pt>
                <c:pt idx="1">
                  <c:v>0.66</c:v>
                </c:pt>
                <c:pt idx="2">
                  <c:v>0.37</c:v>
                </c:pt>
                <c:pt idx="3">
                  <c:v>0.27</c:v>
                </c:pt>
                <c:pt idx="4">
                  <c:v>0.17</c:v>
                </c:pt>
                <c:pt idx="5">
                  <c:v>0.11</c:v>
                </c:pt>
                <c:pt idx="6">
                  <c:v>0.16</c:v>
                </c:pt>
                <c:pt idx="7">
                  <c:v>0.18</c:v>
                </c:pt>
                <c:pt idx="8">
                  <c:v>0.16</c:v>
                </c:pt>
                <c:pt idx="9">
                  <c:v>0.12</c:v>
                </c:pt>
                <c:pt idx="10">
                  <c:v>0.11</c:v>
                </c:pt>
              </c:numCache>
            </c:numRef>
          </c:val>
          <c:smooth val="0"/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0.64</c:v>
                </c:pt>
                <c:pt idx="1">
                  <c:v>0.42</c:v>
                </c:pt>
                <c:pt idx="2">
                  <c:v>0.35</c:v>
                </c:pt>
                <c:pt idx="3">
                  <c:v>0.27</c:v>
                </c:pt>
                <c:pt idx="4">
                  <c:v>0.2</c:v>
                </c:pt>
                <c:pt idx="5">
                  <c:v>0.21</c:v>
                </c:pt>
                <c:pt idx="6">
                  <c:v>0.24</c:v>
                </c:pt>
                <c:pt idx="7">
                  <c:v>0.25</c:v>
                </c:pt>
                <c:pt idx="8">
                  <c:v>0.28999999999999998</c:v>
                </c:pt>
                <c:pt idx="9">
                  <c:v>0.27</c:v>
                </c:pt>
                <c:pt idx="10">
                  <c:v>0.31</c:v>
                </c:pt>
              </c:numCache>
            </c:numRef>
          </c:val>
          <c:smooth val="0"/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Sheet1!$F$2:$F$12</c:f>
              <c:numCache>
                <c:formatCode>General</c:formatCode>
                <c:ptCount val="11"/>
                <c:pt idx="0">
                  <c:v>0.36</c:v>
                </c:pt>
                <c:pt idx="1">
                  <c:v>0.36</c:v>
                </c:pt>
                <c:pt idx="2">
                  <c:v>0.28999999999999998</c:v>
                </c:pt>
                <c:pt idx="3">
                  <c:v>0.17</c:v>
                </c:pt>
                <c:pt idx="4">
                  <c:v>0.12</c:v>
                </c:pt>
                <c:pt idx="5">
                  <c:v>0.15</c:v>
                </c:pt>
                <c:pt idx="6">
                  <c:v>0.11</c:v>
                </c:pt>
                <c:pt idx="7">
                  <c:v>0.15</c:v>
                </c:pt>
                <c:pt idx="8">
                  <c:v>0.13</c:v>
                </c:pt>
                <c:pt idx="9">
                  <c:v>0.13</c:v>
                </c:pt>
                <c:pt idx="10">
                  <c:v>0.14000000000000001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8518656"/>
        <c:axId val="198525312"/>
      </c:lineChart>
      <c:catAx>
        <c:axId val="198518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216393906644031"/>
              <c:y val="0.942881826354976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9852531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9852531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493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98518656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3028105861767272"/>
          <c:y val="1.5944541225430696E-3"/>
          <c:w val="0.46692462270341206"/>
          <c:h val="0.50595410925195439"/>
        </c:manualLayout>
      </c:layout>
      <c:overlay val="0"/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Rates for acute hepatitis C decreased for all racial/ethnic populations through 2003.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2002–2010, the incidence rate of acute hepatitis C remained below 0.5 cases per 100,000 for all racial/ethnic populations except AI/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ANs.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 the rate for hepatitis C was lowest among APIs (0.04 case per 100,000 population) and highest among AI/ANs (0.46 case per 100,000 population).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4.4. Incidence of acute hepatitis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C, 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/>
            </a:r>
            <a:b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 by race/ethnicity — United States, </a:t>
            </a: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39448"/>
              </p:ext>
            </p:extLst>
          </p:nvPr>
        </p:nvGraphicFramePr>
        <p:xfrm>
          <a:off x="8382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8912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10030</TotalTime>
  <Words>88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4.4. Incidence of acute hepatitis C,    by race/ethnicity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312</cp:revision>
  <cp:lastPrinted>2012-04-11T21:44:05Z</cp:lastPrinted>
  <dcterms:created xsi:type="dcterms:W3CDTF">2010-03-26T18:21:29Z</dcterms:created>
  <dcterms:modified xsi:type="dcterms:W3CDTF">2012-06-08T15:22:28Z</dcterms:modified>
</cp:coreProperties>
</file>