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3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6322" autoAdjust="0"/>
  </p:normalViewPr>
  <p:slideViewPr>
    <p:cSldViewPr>
      <p:cViewPr varScale="1">
        <p:scale>
          <a:sx n="76" d="100"/>
          <a:sy n="76" d="100"/>
        </p:scale>
        <p:origin x="-9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70204747844019499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</c:v>
                </c:pt>
                <c:pt idx="1">
                  <c:v>4</c:v>
                </c:pt>
                <c:pt idx="2">
                  <c:v>6</c:v>
                </c:pt>
                <c:pt idx="3">
                  <c:v>131</c:v>
                </c:pt>
                <c:pt idx="4">
                  <c:v>54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1449</c:v>
                </c:pt>
                <c:pt idx="1">
                  <c:v>1125</c:v>
                </c:pt>
                <c:pt idx="2">
                  <c:v>1372</c:v>
                </c:pt>
                <c:pt idx="3">
                  <c:v>1202</c:v>
                </c:pt>
                <c:pt idx="4">
                  <c:v>1241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Occupation</c:v>
                </c:pt>
                <c:pt idx="1">
                  <c:v>Dialysis patient</c:v>
                </c:pt>
                <c:pt idx="2">
                  <c:v>Transfusion Recipient</c:v>
                </c:pt>
                <c:pt idx="3">
                  <c:v>Surgery</c:v>
                </c:pt>
                <c:pt idx="4">
                  <c:v>Needle Stick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1891</c:v>
                </c:pt>
                <c:pt idx="1">
                  <c:v>2221</c:v>
                </c:pt>
                <c:pt idx="2">
                  <c:v>1972</c:v>
                </c:pt>
                <c:pt idx="3">
                  <c:v>2017</c:v>
                </c:pt>
                <c:pt idx="4">
                  <c:v>2055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89214080"/>
        <c:axId val="189212544"/>
      </c:barChart>
      <c:valAx>
        <c:axId val="189212544"/>
        <c:scaling>
          <c:orientation val="minMax"/>
          <c:max val="25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189214080"/>
        <c:crosses val="autoZero"/>
        <c:crossBetween val="between"/>
      </c:valAx>
      <c:catAx>
        <c:axId val="189214080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189212544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5695819272590912"/>
          <c:y val="0.38229326331842883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6 weeks to 6 months prior to onset of symptoms. 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1,459 case reports that contained information about occupational exposures, 0.7% (n=10) indicated employment in a medical, dental, or other field involving contact with human blood.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1,129 case reports that included information about receipt of dialysis or kidney transplant, 0.4% (n=4) reported receipt of dialysis or a kidney transplant.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1,378 case reports that had information about receipt of blood transfusion, 0.4% (n=6) noted receipt of a blood transfusion.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1,333 case reports that had information about surgery, 9.8% (n=131) reported surgery.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3.6a. Acute hepatitis B reports*, </a:t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exposure</a:t>
            </a:r>
            <a:r>
              <a:rPr lang="en-US" sz="2400" b="1" baseline="30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pitchFamily="34" charset="0"/>
              </a:rPr>
              <a:t>†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2010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457200" y="5791200"/>
            <a:ext cx="7010400" cy="62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3,350 case reports of hepatitis B were received in 2010.  </a:t>
            </a:r>
          </a:p>
          <a:p>
            <a:pPr eaLnBrk="0" hangingPunct="0"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Myriad Pro" pitchFamily="34" charset="0"/>
                <a:cs typeface="Arial" charset="0"/>
              </a:rPr>
              <a:t>†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exposure may be indicated on each case report.</a:t>
            </a:r>
          </a:p>
          <a:p>
            <a:pPr eaLnBrk="0" hangingPunct="0">
              <a:spcAft>
                <a:spcPts val="100"/>
              </a:spcAft>
            </a:pPr>
            <a:r>
              <a:rPr lang="en-US" sz="1200" b="0" baseline="8000" dirty="0" smtClean="0">
                <a:solidFill>
                  <a:schemeClr val="bg2"/>
                </a:solidFill>
                <a:latin typeface="Myriad Pro" pitchFamily="34" charset="0"/>
              </a:rPr>
              <a:t>§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Risk data not reported.</a:t>
            </a:r>
          </a:p>
          <a:p>
            <a:pPr eaLnBrk="0" hangingPunct="0"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8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49" name="Rectangle 49"/>
          <p:cNvSpPr>
            <a:spLocks noChangeArrowheads="1"/>
          </p:cNvSpPr>
          <p:nvPr/>
        </p:nvSpPr>
        <p:spPr bwMode="auto">
          <a:xfrm>
            <a:off x="3767324" y="5544979"/>
            <a:ext cx="155170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</a:rPr>
              <a:t>Number of cases</a:t>
            </a:r>
          </a:p>
        </p:txBody>
      </p:sp>
      <p:graphicFrame>
        <p:nvGraphicFramePr>
          <p:cNvPr id="50" name="Chart 49"/>
          <p:cNvGraphicFramePr/>
          <p:nvPr>
            <p:extLst>
              <p:ext uri="{D42A27DB-BD31-4B8C-83A1-F6EECF244321}">
                <p14:modId xmlns:p14="http://schemas.microsoft.com/office/powerpoint/2010/main" val="2707393531"/>
              </p:ext>
            </p:extLst>
          </p:nvPr>
        </p:nvGraphicFramePr>
        <p:xfrm>
          <a:off x="304800" y="1295400"/>
          <a:ext cx="8534400" cy="429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8478</TotalTime>
  <Words>192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3.6a. Acute hepatitis B reports*,  by risk exposure† — United States, 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308</cp:revision>
  <cp:lastPrinted>2012-04-12T21:10:31Z</cp:lastPrinted>
  <dcterms:created xsi:type="dcterms:W3CDTF">2010-03-26T18:21:29Z</dcterms:created>
  <dcterms:modified xsi:type="dcterms:W3CDTF">2012-06-08T14:09:01Z</dcterms:modified>
</cp:coreProperties>
</file>