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88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2C5E"/>
    <a:srgbClr val="F2A596"/>
    <a:srgbClr val="5AA545"/>
    <a:srgbClr val="E8ED1F"/>
    <a:srgbClr val="18BA20"/>
    <a:srgbClr val="6AB69E"/>
    <a:srgbClr val="488DB8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8287" autoAdjust="0"/>
  </p:normalViewPr>
  <p:slideViewPr>
    <p:cSldViewPr>
      <p:cViewPr varScale="1">
        <p:scale>
          <a:sx n="89" d="100"/>
          <a:sy n="89" d="100"/>
        </p:scale>
        <p:origin x="-5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chemeClr val="accent1"/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</c:spPr>
          <c:dPt>
            <c:idx val="0"/>
            <c:bubble3D val="0"/>
            <c:spPr>
              <a:solidFill>
                <a:schemeClr val="tx1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c:spPr>
          </c:dPt>
          <c:dPt>
            <c:idx val="2"/>
            <c:bubble3D val="0"/>
            <c:spPr>
              <a:solidFill>
                <a:schemeClr val="accent2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c:spPr>
          </c:dPt>
          <c:dLbls>
            <c:spPr>
              <a:noFill/>
              <a:ln>
                <a:noFill/>
              </a:ln>
            </c:spPr>
            <c:txPr>
              <a:bodyPr/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0"/>
          </c:dLbls>
          <c:cat>
            <c:strRef>
              <c:f>Sheet1!$A$2:$A$4</c:f>
              <c:strCache>
                <c:ptCount val="3"/>
                <c:pt idx="0">
                  <c:v>Risk identified*</c:v>
                </c:pt>
                <c:pt idx="1">
                  <c:v>No risk identified</c:v>
                </c:pt>
                <c:pt idx="2">
                  <c:v>Risk data missing 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651</c:v>
                </c:pt>
                <c:pt idx="1">
                  <c:v>1133</c:v>
                </c:pt>
                <c:pt idx="2">
                  <c:v>1566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42"/>
      </c:pieChart>
    </c:plotArea>
    <c:legend>
      <c:legendPos val="r"/>
      <c:layout/>
      <c:overlay val="0"/>
    </c:legend>
    <c:plotVisOnly val="1"/>
    <c:dispBlanksAs val="gap"/>
    <c:showDLblsOverMax val="0"/>
  </c:chart>
  <c:spPr>
    <a:scene3d>
      <a:camera prst="orthographicFront"/>
      <a:lightRig rig="threePt" dir="t"/>
    </a:scene3d>
    <a:sp3d>
      <a:bevelT/>
    </a:sp3d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1086E256-2126-4DE5-AAF4-7F421B5FFAC6}" type="datetimeFigureOut">
              <a:rPr lang="en-US"/>
              <a:pPr>
                <a:defRPr/>
              </a:pPr>
              <a:t>6/8/2012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B038FD7-CD25-414F-9901-900948F6F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249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C2C9161E-7DF2-4454-994B-BCD73C006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339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3,350 case reports of acute hepatitis B received by CDC during 2010, a total of 1,566 (47%) did not include a response (i.e., a “yes” or “no” response to any of the questions about risk behaviors and exposures) to enable assessment of risk behaviors or exposures.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1,784 case reports that had complete information, 63.1% (n=1,133) indicated no risk behaviors/exposures for hepatitis B, and 36.9% (n=651) indicated at least one risk behavior/exposure for hepatitis B during the 6 weeks to 6 months prior to illness onset</a:t>
            </a:r>
            <a:r>
              <a:rPr lang="en-US" sz="1200" b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. </a:t>
            </a:r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C9161E-7DF2-4454-994B-BCD73C0062E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lnSpc>
                <a:spcPts val="3200"/>
              </a:lnSpc>
            </a:pPr>
            <a:r>
              <a:rPr lang="en-US" sz="2400" b="1" cap="none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3.5. Distribution of risk behaviors/exposures associated with acute hepatitis B </a:t>
            </a:r>
            <a:r>
              <a:rPr lang="en-US" sz="1800" b="1" cap="none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—</a:t>
            </a:r>
            <a:r>
              <a:rPr lang="en-US" sz="2400" b="1" cap="none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 United States, 2010</a:t>
            </a:r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533400" y="5943600"/>
            <a:ext cx="78486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33400" y="5297269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indent="-57150"/>
            <a:r>
              <a:rPr lang="en-US" sz="900" b="0" dirty="0" smtClean="0">
                <a:solidFill>
                  <a:schemeClr val="bg2"/>
                </a:solidFill>
                <a:latin typeface="+mn-lt"/>
              </a:rPr>
              <a:t>* Includes case reports indicating the presence of at least one of the following risks 6 weeks to 6 months prior to onset of acute, symptomatic hepatitis B:  1) using injection drugs; 2) having sexual contact with suspected/confirmed hepatitis B patient; 3) being a man who has sex with men; 4) having multiple sex partners concurrently; 5) having household contact with suspected/confirmed hepatitis B patient; 6) occupational exposure to blood; 7) being a hemodialysis patient; 8) having received a blood transfusion; 9) having sustained a percutaneous injury; and 10) having undergone surgery.</a:t>
            </a:r>
            <a:endParaRPr lang="en-US" sz="900" b="0" dirty="0">
              <a:solidFill>
                <a:schemeClr val="bg2"/>
              </a:solidFill>
              <a:latin typeface="+mn-lt"/>
            </a:endParaRPr>
          </a:p>
        </p:txBody>
      </p:sp>
      <p:graphicFrame>
        <p:nvGraphicFramePr>
          <p:cNvPr id="25" name="Chart 24"/>
          <p:cNvGraphicFramePr/>
          <p:nvPr>
            <p:extLst>
              <p:ext uri="{D42A27DB-BD31-4B8C-83A1-F6EECF244321}">
                <p14:modId xmlns:p14="http://schemas.microsoft.com/office/powerpoint/2010/main" val="207344208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2F2F2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8476</TotalTime>
  <Words>251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3.5. Distribution of risk behaviors/exposures associated with acute hepatitis B — United States, 2010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Peterson, Paul (CDC/OID/NCHHSTP) (CTR)</cp:lastModifiedBy>
  <cp:revision>307</cp:revision>
  <cp:lastPrinted>2012-04-12T21:10:31Z</cp:lastPrinted>
  <dcterms:created xsi:type="dcterms:W3CDTF">2010-03-26T18:21:29Z</dcterms:created>
  <dcterms:modified xsi:type="dcterms:W3CDTF">2012-06-08T14:06:50Z</dcterms:modified>
</cp:coreProperties>
</file>