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291" r:id="rId2"/>
    <p:sldId id="292" r:id="rId3"/>
    <p:sldId id="293" r:id="rId4"/>
    <p:sldId id="294" r:id="rId5"/>
    <p:sldId id="286" r:id="rId6"/>
    <p:sldId id="288" r:id="rId7"/>
    <p:sldId id="289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0A3"/>
    <a:srgbClr val="000000"/>
    <a:srgbClr val="9E5ECE"/>
    <a:srgbClr val="488DB8"/>
    <a:srgbClr val="022C5E"/>
    <a:srgbClr val="FFFF99"/>
    <a:srgbClr val="5AA545"/>
    <a:srgbClr val="06C6A6"/>
    <a:srgbClr val="6BE2EF"/>
    <a:srgbClr val="E4E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1593" autoAdjust="0"/>
  </p:normalViewPr>
  <p:slideViewPr>
    <p:cSldViewPr>
      <p:cViewPr varScale="1">
        <p:scale>
          <a:sx n="71" d="100"/>
          <a:sy n="71" d="100"/>
        </p:scale>
        <p:origin x="-12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69760029996254"/>
          <c:y val="4.6255506607928945E-2"/>
          <c:w val="0.81625082020997464"/>
          <c:h val="0.7875228664598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Sheet1!$B$2:$B$12</c:f>
              <c:numCache>
                <c:formatCode>#,##0</c:formatCode>
                <c:ptCount val="11"/>
                <c:pt idx="0">
                  <c:v>13397</c:v>
                </c:pt>
                <c:pt idx="1">
                  <c:v>10616</c:v>
                </c:pt>
                <c:pt idx="2">
                  <c:v>8795</c:v>
                </c:pt>
                <c:pt idx="3">
                  <c:v>7653</c:v>
                </c:pt>
                <c:pt idx="4">
                  <c:v>5683</c:v>
                </c:pt>
                <c:pt idx="5">
                  <c:v>4488</c:v>
                </c:pt>
                <c:pt idx="6">
                  <c:v>3579</c:v>
                </c:pt>
                <c:pt idx="7">
                  <c:v>2979</c:v>
                </c:pt>
                <c:pt idx="8">
                  <c:v>2585</c:v>
                </c:pt>
                <c:pt idx="9">
                  <c:v>1987</c:v>
                </c:pt>
                <c:pt idx="10">
                  <c:v>1670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117312"/>
        <c:axId val="75119616"/>
      </c:lineChart>
      <c:catAx>
        <c:axId val="751173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>
                    <a:solidFill>
                      <a:schemeClr val="bg2"/>
                    </a:solidFill>
                  </a:defRPr>
                </a:pPr>
                <a:r>
                  <a:rPr lang="en-US" sz="1400" b="0" dirty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680617188483813"/>
              <c:y val="0.936693803105120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>
                <a:solidFill>
                  <a:schemeClr val="bg2"/>
                </a:solidFill>
              </a:defRPr>
            </a:pPr>
            <a:endParaRPr lang="en-US"/>
          </a:p>
        </c:txPr>
        <c:crossAx val="7511961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7511961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 dirty="0" smtClean="0"/>
                  <a:t>Number</a:t>
                </a:r>
                <a:r>
                  <a:rPr lang="en-US" sz="1400" b="0" baseline="0" dirty="0" smtClean="0"/>
                  <a:t> of</a:t>
                </a:r>
                <a:r>
                  <a:rPr lang="en-US" sz="1400" b="0" dirty="0" smtClean="0"/>
                  <a:t> cases</a:t>
                </a:r>
                <a:endParaRPr lang="en-US" sz="1400" b="0" dirty="0"/>
              </a:p>
            </c:rich>
          </c:tx>
          <c:layout>
            <c:manualLayout>
              <c:xMode val="edge"/>
              <c:yMode val="edge"/>
              <c:x val="0"/>
              <c:y val="0.2229756763908794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75117312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1"/>
          <c:y val="4.6255506607928945E-2"/>
          <c:w val="0.86396509646822373"/>
          <c:h val="0.78752286645988856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0–9 yrs</c:v>
                </c:pt>
              </c:strCache>
            </c:strRef>
          </c:tx>
          <c:spPr>
            <a:ln cap="flat">
              <a:solidFill>
                <a:schemeClr val="bg2"/>
              </a:solidFill>
              <a:prstDash val="dash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6.56</c:v>
                </c:pt>
                <c:pt idx="1">
                  <c:v>3.18</c:v>
                </c:pt>
                <c:pt idx="2">
                  <c:v>2.2599999999999998</c:v>
                </c:pt>
                <c:pt idx="3">
                  <c:v>1.77</c:v>
                </c:pt>
                <c:pt idx="4">
                  <c:v>1.86</c:v>
                </c:pt>
                <c:pt idx="5">
                  <c:v>1.42</c:v>
                </c:pt>
                <c:pt idx="6">
                  <c:v>1.07</c:v>
                </c:pt>
                <c:pt idx="7">
                  <c:v>0.66</c:v>
                </c:pt>
                <c:pt idx="8">
                  <c:v>0.51</c:v>
                </c:pt>
                <c:pt idx="9">
                  <c:v>0.31</c:v>
                </c:pt>
                <c:pt idx="10">
                  <c:v>0.31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10–19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dPt>
            <c:idx val="4"/>
            <c:bubble3D val="0"/>
          </c:dPt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5.13</c:v>
                </c:pt>
                <c:pt idx="1">
                  <c:v>3.11</c:v>
                </c:pt>
                <c:pt idx="2">
                  <c:v>2.3199999999999998</c:v>
                </c:pt>
                <c:pt idx="3">
                  <c:v>2.2000000000000002</c:v>
                </c:pt>
                <c:pt idx="4">
                  <c:v>2</c:v>
                </c:pt>
                <c:pt idx="5">
                  <c:v>1.59</c:v>
                </c:pt>
                <c:pt idx="6">
                  <c:v>1.27</c:v>
                </c:pt>
                <c:pt idx="7">
                  <c:v>0.94</c:v>
                </c:pt>
                <c:pt idx="8">
                  <c:v>0.78</c:v>
                </c:pt>
                <c:pt idx="9">
                  <c:v>0.56999999999999995</c:v>
                </c:pt>
                <c:pt idx="10">
                  <c:v>0.49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20–29 yrs 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6.22</c:v>
                </c:pt>
                <c:pt idx="1">
                  <c:v>4.78</c:v>
                </c:pt>
                <c:pt idx="2">
                  <c:v>4.0599999999999996</c:v>
                </c:pt>
                <c:pt idx="3">
                  <c:v>3.45</c:v>
                </c:pt>
                <c:pt idx="4">
                  <c:v>2.3199999999999998</c:v>
                </c:pt>
                <c:pt idx="5">
                  <c:v>1.95</c:v>
                </c:pt>
                <c:pt idx="6">
                  <c:v>1.55</c:v>
                </c:pt>
                <c:pt idx="7">
                  <c:v>1.37</c:v>
                </c:pt>
                <c:pt idx="8">
                  <c:v>1.03</c:v>
                </c:pt>
                <c:pt idx="9">
                  <c:v>0.96</c:v>
                </c:pt>
                <c:pt idx="10">
                  <c:v>0.81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Sheet1!$E$2:$E$12</c:f>
              <c:numCache>
                <c:formatCode>General</c:formatCode>
                <c:ptCount val="11"/>
                <c:pt idx="0">
                  <c:v>5.72</c:v>
                </c:pt>
                <c:pt idx="1">
                  <c:v>5.52</c:v>
                </c:pt>
                <c:pt idx="2">
                  <c:v>4.1500000000000004</c:v>
                </c:pt>
                <c:pt idx="3">
                  <c:v>2.81</c:v>
                </c:pt>
                <c:pt idx="4">
                  <c:v>1.81</c:v>
                </c:pt>
                <c:pt idx="5">
                  <c:v>1.53</c:v>
                </c:pt>
                <c:pt idx="6">
                  <c:v>1.21</c:v>
                </c:pt>
                <c:pt idx="7">
                  <c:v>1.17</c:v>
                </c:pt>
                <c:pt idx="8">
                  <c:v>0.94</c:v>
                </c:pt>
                <c:pt idx="9">
                  <c:v>0.77</c:v>
                </c:pt>
                <c:pt idx="10">
                  <c:v>0.57999999999999996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Sheet1!$F$2:$F$12</c:f>
              <c:numCache>
                <c:formatCode>General</c:formatCode>
                <c:ptCount val="11"/>
                <c:pt idx="0">
                  <c:v>3.9</c:v>
                </c:pt>
                <c:pt idx="1">
                  <c:v>3.75</c:v>
                </c:pt>
                <c:pt idx="2">
                  <c:v>3.26</c:v>
                </c:pt>
                <c:pt idx="3">
                  <c:v>2.7</c:v>
                </c:pt>
                <c:pt idx="4">
                  <c:v>1.57</c:v>
                </c:pt>
                <c:pt idx="5">
                  <c:v>1.33</c:v>
                </c:pt>
                <c:pt idx="6">
                  <c:v>1.21</c:v>
                </c:pt>
                <c:pt idx="7">
                  <c:v>0.95</c:v>
                </c:pt>
                <c:pt idx="8">
                  <c:v>0.86</c:v>
                </c:pt>
                <c:pt idx="9">
                  <c:v>0.62</c:v>
                </c:pt>
                <c:pt idx="10">
                  <c:v>0.46</c:v>
                </c:pt>
              </c:numCache>
            </c:numRef>
          </c:val>
          <c:smooth val="0"/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488DB8"/>
              </a:solidFill>
            </a:ln>
          </c:spPr>
          <c:marker>
            <c:symbol val="circle"/>
            <c:size val="9"/>
            <c:spPr>
              <a:solidFill>
                <a:srgbClr val="4BACC6"/>
              </a:solidFill>
              <a:ln>
                <a:solidFill>
                  <a:srgbClr val="488DB8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Sheet1!$G$2:$G$12</c:f>
              <c:numCache>
                <c:formatCode>General</c:formatCode>
                <c:ptCount val="11"/>
                <c:pt idx="0">
                  <c:v>3</c:v>
                </c:pt>
                <c:pt idx="1">
                  <c:v>2.95</c:v>
                </c:pt>
                <c:pt idx="2">
                  <c:v>2.4900000000000002</c:v>
                </c:pt>
                <c:pt idx="3">
                  <c:v>2.6</c:v>
                </c:pt>
                <c:pt idx="4">
                  <c:v>1.66</c:v>
                </c:pt>
                <c:pt idx="5">
                  <c:v>1.42</c:v>
                </c:pt>
                <c:pt idx="6">
                  <c:v>1.07</c:v>
                </c:pt>
                <c:pt idx="7">
                  <c:v>0.9</c:v>
                </c:pt>
                <c:pt idx="8">
                  <c:v>0.86</c:v>
                </c:pt>
                <c:pt idx="9">
                  <c:v>0.55000000000000004</c:v>
                </c:pt>
                <c:pt idx="10">
                  <c:v>0.47</c:v>
                </c:pt>
              </c:numCache>
            </c:numRef>
          </c:val>
          <c:smooth val="0"/>
        </c:ser>
        <c:ser>
          <c:idx val="5"/>
          <c:order val="6"/>
          <c:tx>
            <c:strRef>
              <c:f>Sheet1!$H$1</c:f>
              <c:strCache>
                <c:ptCount val="1"/>
                <c:pt idx="0">
                  <c:v>≥ 60 yrs</c:v>
                </c:pt>
              </c:strCache>
            </c:strRef>
          </c:tx>
          <c:spPr>
            <a:ln cap="flat">
              <a:solidFill>
                <a:schemeClr val="bg2"/>
              </a:solidFill>
            </a:ln>
          </c:spPr>
          <c:marker>
            <c:symbol val="plus"/>
            <c:size val="12"/>
            <c:spPr>
              <a:ln>
                <a:solidFill>
                  <a:schemeClr val="bg2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Sheet1!$H$2:$H$12</c:f>
              <c:numCache>
                <c:formatCode>General</c:formatCode>
                <c:ptCount val="11"/>
                <c:pt idx="0">
                  <c:v>2.4500000000000002</c:v>
                </c:pt>
                <c:pt idx="1">
                  <c:v>2.35</c:v>
                </c:pt>
                <c:pt idx="2">
                  <c:v>2.5499999999999998</c:v>
                </c:pt>
                <c:pt idx="3">
                  <c:v>2.63</c:v>
                </c:pt>
                <c:pt idx="4">
                  <c:v>2.0699999999999998</c:v>
                </c:pt>
                <c:pt idx="5">
                  <c:v>1.35</c:v>
                </c:pt>
                <c:pt idx="6">
                  <c:v>1.03</c:v>
                </c:pt>
                <c:pt idx="7">
                  <c:v>0.93</c:v>
                </c:pt>
                <c:pt idx="8">
                  <c:v>0.92</c:v>
                </c:pt>
                <c:pt idx="9">
                  <c:v>0.68</c:v>
                </c:pt>
                <c:pt idx="10">
                  <c:v>0.59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463936"/>
        <c:axId val="79470592"/>
      </c:lineChart>
      <c:catAx>
        <c:axId val="794639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436496753695543"/>
              <c:y val="0.9378729387214674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79470592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7947059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Reported cases/100,000 </a:t>
                </a: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p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1.7543859649123007E-3"/>
              <c:y val="0.10604870555829997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79463936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68242505870976755"/>
          <c:y val="7.2016653406892256E-2"/>
          <c:w val="0.23874283311673575"/>
          <c:h val="0.50595410925195661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4"/>
          <c:y val="4.6255506607928945E-2"/>
          <c:w val="0.86396509646822395"/>
          <c:h val="0.787522866459888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Sheet1!$B$2:$B$12</c:f>
              <c:numCache>
                <c:formatCode>0.00</c:formatCode>
                <c:ptCount val="11"/>
                <c:pt idx="0">
                  <c:v>5.6</c:v>
                </c:pt>
                <c:pt idx="1">
                  <c:v>4.88</c:v>
                </c:pt>
                <c:pt idx="2">
                  <c:v>3.84</c:v>
                </c:pt>
                <c:pt idx="3">
                  <c:v>2.82</c:v>
                </c:pt>
                <c:pt idx="4">
                  <c:v>2.0699999999999998</c:v>
                </c:pt>
                <c:pt idx="5">
                  <c:v>1.7</c:v>
                </c:pt>
                <c:pt idx="6">
                  <c:v>1.32</c:v>
                </c:pt>
                <c:pt idx="7">
                  <c:v>1.0900000000000001</c:v>
                </c:pt>
                <c:pt idx="8">
                  <c:v>0.89</c:v>
                </c:pt>
                <c:pt idx="9">
                  <c:v>0.69</c:v>
                </c:pt>
                <c:pt idx="10" formatCode="General">
                  <c:v>0.56999999999999995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 w="0" cap="rnd">
                <a:solidFill>
                  <a:srgbClr val="FBB0A3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Sheet1!$C$2:$C$12</c:f>
              <c:numCache>
                <c:formatCode>0.00</c:formatCode>
                <c:ptCount val="11"/>
                <c:pt idx="0">
                  <c:v>3.86</c:v>
                </c:pt>
                <c:pt idx="1">
                  <c:v>2.56</c:v>
                </c:pt>
                <c:pt idx="2">
                  <c:v>2.27</c:v>
                </c:pt>
                <c:pt idx="3">
                  <c:v>2.4300000000000002</c:v>
                </c:pt>
                <c:pt idx="4">
                  <c:v>1.8</c:v>
                </c:pt>
                <c:pt idx="5">
                  <c:v>1.31</c:v>
                </c:pt>
                <c:pt idx="6">
                  <c:v>1.06</c:v>
                </c:pt>
                <c:pt idx="7">
                  <c:v>0.88</c:v>
                </c:pt>
                <c:pt idx="8">
                  <c:v>0.81</c:v>
                </c:pt>
                <c:pt idx="9">
                  <c:v>0.59</c:v>
                </c:pt>
                <c:pt idx="10" formatCode="General">
                  <c:v>0.51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472320"/>
        <c:axId val="38474880"/>
      </c:lineChart>
      <c:catAx>
        <c:axId val="384723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>
                    <a:solidFill>
                      <a:schemeClr val="bg2"/>
                    </a:solidFill>
                  </a:defRPr>
                </a:pPr>
                <a:r>
                  <a:rPr lang="en-US" sz="1400" b="0" dirty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6196786063506939"/>
              <c:y val="0.9279463643216555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>
                <a:solidFill>
                  <a:schemeClr val="bg2"/>
                </a:solidFill>
              </a:defRPr>
            </a:pPr>
            <a:endParaRPr lang="en-US"/>
          </a:p>
        </c:txPr>
        <c:crossAx val="38474880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847488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 dirty="0" smtClean="0"/>
                  <a:t>Reported cases/100,000 </a:t>
                </a:r>
                <a:r>
                  <a:rPr lang="en-US" sz="1400" b="0" dirty="0"/>
                  <a:t>p</a:t>
                </a:r>
                <a:r>
                  <a:rPr lang="en-US" sz="1400" b="0" dirty="0" smtClean="0"/>
                  <a:t>opulation                     </a:t>
                </a:r>
                <a:endParaRPr lang="en-US" sz="1400" b="0" dirty="0"/>
              </a:p>
            </c:rich>
          </c:tx>
          <c:layout>
            <c:manualLayout>
              <c:xMode val="edge"/>
              <c:yMode val="edge"/>
              <c:x val="4.8466716008720018E-3"/>
              <c:y val="0.13570725534308214"/>
            </c:manualLayout>
          </c:layout>
          <c:overlay val="0"/>
        </c:title>
        <c:numFmt formatCode="0" sourceLinked="0"/>
        <c:majorTickMark val="out"/>
        <c:minorTickMark val="out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384723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3906671822272219"/>
          <c:y val="0.26461532152230971"/>
          <c:w val="0.17401785714285894"/>
          <c:h val="0.25855827591863795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4"/>
          <c:y val="4.6255506607928945E-2"/>
          <c:w val="0.86396509646822395"/>
          <c:h val="0.787522866459888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Indian/Alaskan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dPt>
            <c:idx val="5"/>
            <c:bubble3D val="0"/>
            <c:spPr>
              <a:ln cap="flat">
                <a:solidFill>
                  <a:schemeClr val="bg2"/>
                </a:solidFill>
                <a:prstDash val="solid"/>
              </a:ln>
            </c:spPr>
          </c:dPt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3.03</c:v>
                </c:pt>
                <c:pt idx="1">
                  <c:v>4.7300000000000004</c:v>
                </c:pt>
                <c:pt idx="2">
                  <c:v>3.24</c:v>
                </c:pt>
                <c:pt idx="3">
                  <c:v>1.17</c:v>
                </c:pt>
                <c:pt idx="4">
                  <c:v>0.63</c:v>
                </c:pt>
                <c:pt idx="5">
                  <c:v>0.48</c:v>
                </c:pt>
                <c:pt idx="6">
                  <c:v>0.47</c:v>
                </c:pt>
                <c:pt idx="7">
                  <c:v>0.53</c:v>
                </c:pt>
                <c:pt idx="8">
                  <c:v>0.61</c:v>
                </c:pt>
                <c:pt idx="9">
                  <c:v>0.28999999999999998</c:v>
                </c:pt>
                <c:pt idx="10">
                  <c:v>0.23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2.11</c:v>
                </c:pt>
                <c:pt idx="1">
                  <c:v>2.02</c:v>
                </c:pt>
                <c:pt idx="2">
                  <c:v>2.11</c:v>
                </c:pt>
                <c:pt idx="3">
                  <c:v>1.9</c:v>
                </c:pt>
                <c:pt idx="4">
                  <c:v>2.85</c:v>
                </c:pt>
                <c:pt idx="5">
                  <c:v>1.66</c:v>
                </c:pt>
                <c:pt idx="6">
                  <c:v>1.42</c:v>
                </c:pt>
                <c:pt idx="7">
                  <c:v>1.08</c:v>
                </c:pt>
                <c:pt idx="8">
                  <c:v>1.27</c:v>
                </c:pt>
                <c:pt idx="9">
                  <c:v>1.03</c:v>
                </c:pt>
                <c:pt idx="10">
                  <c:v>0.97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4.0999999999999996</c:v>
                </c:pt>
                <c:pt idx="1">
                  <c:v>2.5299999999999998</c:v>
                </c:pt>
                <c:pt idx="2">
                  <c:v>1.98</c:v>
                </c:pt>
                <c:pt idx="3">
                  <c:v>1.52</c:v>
                </c:pt>
                <c:pt idx="4">
                  <c:v>0.96</c:v>
                </c:pt>
                <c:pt idx="5">
                  <c:v>0.78</c:v>
                </c:pt>
                <c:pt idx="6">
                  <c:v>0.63</c:v>
                </c:pt>
                <c:pt idx="7">
                  <c:v>0.44</c:v>
                </c:pt>
                <c:pt idx="8">
                  <c:v>0.39</c:v>
                </c:pt>
                <c:pt idx="9">
                  <c:v>0.41</c:v>
                </c:pt>
                <c:pt idx="10">
                  <c:v>0.25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Sheet1!$E$2:$E$12</c:f>
              <c:numCache>
                <c:formatCode>General</c:formatCode>
                <c:ptCount val="11"/>
                <c:pt idx="0">
                  <c:v>2.66</c:v>
                </c:pt>
                <c:pt idx="1">
                  <c:v>2.37</c:v>
                </c:pt>
                <c:pt idx="2">
                  <c:v>1.96</c:v>
                </c:pt>
                <c:pt idx="3">
                  <c:v>1.54</c:v>
                </c:pt>
                <c:pt idx="4">
                  <c:v>1.0900000000000001</c:v>
                </c:pt>
                <c:pt idx="5">
                  <c:v>0.89</c:v>
                </c:pt>
                <c:pt idx="6">
                  <c:v>0.72</c:v>
                </c:pt>
                <c:pt idx="7">
                  <c:v>0.65</c:v>
                </c:pt>
                <c:pt idx="8">
                  <c:v>0.57999999999999996</c:v>
                </c:pt>
                <c:pt idx="9">
                  <c:v>0.4</c:v>
                </c:pt>
                <c:pt idx="10">
                  <c:v>0.35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Sheet1!$F$2:$F$12</c:f>
              <c:numCache>
                <c:formatCode>General</c:formatCode>
                <c:ptCount val="11"/>
                <c:pt idx="0">
                  <c:v>9.77</c:v>
                </c:pt>
                <c:pt idx="1">
                  <c:v>5.01</c:v>
                </c:pt>
                <c:pt idx="2">
                  <c:v>4.01</c:v>
                </c:pt>
                <c:pt idx="3">
                  <c:v>2.79</c:v>
                </c:pt>
                <c:pt idx="4">
                  <c:v>2.75</c:v>
                </c:pt>
                <c:pt idx="5">
                  <c:v>2.76</c:v>
                </c:pt>
                <c:pt idx="6">
                  <c:v>2.3199999999999998</c:v>
                </c:pt>
                <c:pt idx="7">
                  <c:v>1.43</c:v>
                </c:pt>
                <c:pt idx="8">
                  <c:v>1.02</c:v>
                </c:pt>
                <c:pt idx="9">
                  <c:v>0.83</c:v>
                </c:pt>
                <c:pt idx="10">
                  <c:v>0.7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513280"/>
        <c:axId val="38532224"/>
      </c:lineChart>
      <c:catAx>
        <c:axId val="385132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7328157786759423"/>
              <c:y val="0.9297788244124489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3853222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853222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297805557810434E-3"/>
              <c:y val="6.78651472439370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3851328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5305481346082963"/>
          <c:y val="1.9823697336638087E-2"/>
          <c:w val="0.43741071428572054"/>
          <c:h val="0.50595410925195627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257</c:v>
                </c:pt>
                <c:pt idx="1">
                  <c:v>774</c:v>
                </c:pt>
                <c:pt idx="2">
                  <c:v>639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442725909261343"/>
          <c:y val="3.168543372754519E-2"/>
          <c:w val="0.63375726471691041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</c:v>
                </c:pt>
                <c:pt idx="1">
                  <c:v>29</c:v>
                </c:pt>
                <c:pt idx="2">
                  <c:v>33</c:v>
                </c:pt>
                <c:pt idx="3">
                  <c:v>74</c:v>
                </c:pt>
                <c:pt idx="4">
                  <c:v>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637</c:v>
                </c:pt>
                <c:pt idx="1">
                  <c:v>903</c:v>
                </c:pt>
                <c:pt idx="2">
                  <c:v>799</c:v>
                </c:pt>
                <c:pt idx="3">
                  <c:v>637</c:v>
                </c:pt>
                <c:pt idx="4">
                  <c:v>676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983</c:v>
                </c:pt>
                <c:pt idx="1">
                  <c:v>738</c:v>
                </c:pt>
                <c:pt idx="2">
                  <c:v>838</c:v>
                </c:pt>
                <c:pt idx="3">
                  <c:v>959</c:v>
                </c:pt>
                <c:pt idx="4">
                  <c:v>983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0639488"/>
        <c:axId val="80637952"/>
      </c:barChart>
      <c:valAx>
        <c:axId val="80637952"/>
        <c:scaling>
          <c:orientation val="minMax"/>
          <c:max val="10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80639488"/>
        <c:crosses val="autoZero"/>
        <c:crossBetween val="between"/>
      </c:valAx>
      <c:catAx>
        <c:axId val="8063948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/>
            </a:pPr>
            <a:endParaRPr lang="en-US"/>
          </a:p>
        </c:txPr>
        <c:crossAx val="80637952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5844628796400446"/>
          <c:y val="0.39669573319458579"/>
          <c:w val="0.14155371203599551"/>
          <c:h val="0.22389127065166756"/>
        </c:manualLayout>
      </c:layout>
      <c:overlay val="1"/>
      <c:spPr>
        <a:noFill/>
      </c:sp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440476190476191"/>
          <c:y val="3.168543372754519E-2"/>
          <c:w val="0.66270833333333334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86</c:v>
                </c:pt>
                <c:pt idx="1">
                  <c:v>12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3.791901012373456E-2"/>
                  <c:y val="-8.620237125531721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525</c:v>
                </c:pt>
                <c:pt idx="1">
                  <c:v>585</c:v>
                </c:pt>
                <c:pt idx="2">
                  <c:v>58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1059</c:v>
                </c:pt>
                <c:pt idx="1">
                  <c:v>1073</c:v>
                </c:pt>
                <c:pt idx="2">
                  <c:v>806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0732928"/>
        <c:axId val="80714752"/>
      </c:barChart>
      <c:valAx>
        <c:axId val="80714752"/>
        <c:scaling>
          <c:orientation val="minMax"/>
          <c:max val="11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80732928"/>
        <c:crosses val="autoZero"/>
        <c:crossBetween val="between"/>
        <c:majorUnit val="250"/>
      </c:valAx>
      <c:catAx>
        <c:axId val="8073292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/>
            </a:pPr>
            <a:endParaRPr lang="en-US"/>
          </a:p>
        </c:txPr>
        <c:crossAx val="80714752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5844628796400446"/>
          <c:y val="0.39669573319458579"/>
          <c:w val="0.14155371203599551"/>
          <c:h val="0.22389127065166756"/>
        </c:manualLayout>
      </c:layout>
      <c:overlay val="1"/>
      <c:spPr>
        <a:noFill/>
      </c:sp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5/30/2012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number of reported cases of acute hepatitis A declined by approximately 88%, from 13,397 in 2000 to 1,670 in 2010.  </a:t>
            </a:r>
          </a:p>
          <a:p>
            <a:endParaRPr lang="en-US" sz="11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Rates of acute hepatitis A declined for all age groups between 2000 and 2010.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Rates were similar and low among persons in all age groups in 2010(&lt;1.0 cases per 100,000 population; range: 0.31–0.81).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2010, rates were highest for persons aged 20–29 years (0.81 cases per 100,000 population); the lowest rates were among children aged &lt;9 years (0.31 cases per 100,000 population).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Through 2002, rates of acute hepatitis A were higher among males than females.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Since 2003, the rates of acute hepatitis A have been similar between males and females.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2010, the incidence rate among males (0.6 cases per 100,000 population) was similar to that among females (0.5 cases per 100,000 population).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During 2003–2008, rates of acute hepatitis A among AI/ANs were lower than or similar to those among persons in other races. The 2010 rate among AI/ANs was the lowest recorded (0.23 per 100,000 population).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Through 2010, rates among Hispanics were generally higher than those of other racial/ethnic populations. However, in 2010, the rate of hepatitis A among Hispanics was 0.70 cases per 100,000 population, the lowest rate recorded for this group. 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Although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rates of acute hepatitis A among Asian/Pacific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Islanders has continued to decline, this group has had the highest rate for the past 3 years.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1,670 case reports of acute hepatitis A received by CDC during 2010, a total of 639 (38%) cases did not include a response (i.e., a “yes” or “no” response to any of the questions about risk behaviors and exposures) to enable assessment of risk behaviors or exposures.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1,031 case reports that had a response: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75% (n=774) indicated no risk behaviors/exposures for acute hepatitis A; and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25% (n=257) indicated at least one risk behavior/exposure for acute hepatitis A during the 2–6 weeks prior to onset of illness.</a:t>
            </a:r>
            <a:r>
              <a:rPr lang="en-US" sz="12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2–6 weeks prior to onset of symptoms.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687 case reports that contained information about contact, 7.3% (n=50) involved persons who had sexual or household contact with a person confirmed or suspected of having hepatitis A.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932 case reports that included information about employment or attendance at a nursery, day-care center, or preschool, 3.1% (n=29) involved persons who worked at or attended a nursery, day-care center, or preschool.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832 case reports that included information about household contact with an employee of or a child attending a nursery, day-care center, or preschool, 4.0% (n=33) indicated such contact.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711 case reports that had information about linkage to an outbreak, 10.4% (n=74) indicated exposure that may have been linked to a common-source foodborne or waterborne outbreak.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687 case reports that included information about additional contact (i.e., other than household or sexual contact) with someone confirmed or suspected of having hepatitis A, 1.6% (n=11) of persons reported such contact.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2–6 weeks prior to onset of symptoms.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611 case reports that had information about travel, 14.1% (n= 86) involved persons who had traveled outside the United States or Canada.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597 case reports that included information about injection-drug use, 2.0% (n=12) indicated use of these drugs.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61 case reports from males that included information about sexual preference/practices, 4.9% (n=3) indicated sex with another man.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457200"/>
            <a:ext cx="8610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2.1. Reported number of acute hepatitis A cases — United States, 2000–2010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134439"/>
              </p:ext>
            </p:extLst>
          </p:nvPr>
        </p:nvGraphicFramePr>
        <p:xfrm>
          <a:off x="502024" y="1447800"/>
          <a:ext cx="8242798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189821"/>
            <a:ext cx="6096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55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4582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2.2.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by age group — United States, 2000–2010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524992"/>
              </p:ext>
            </p:extLst>
          </p:nvPr>
        </p:nvGraphicFramePr>
        <p:xfrm>
          <a:off x="457200" y="1371600"/>
          <a:ext cx="8077200" cy="4615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154579"/>
            <a:ext cx="7620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61961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5344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latin typeface="+mn-lt"/>
                <a:cs typeface="Arial" charset="0"/>
              </a:rPr>
              <a:t>Figure 2.3.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 by sex — United States, 2000–2010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832790"/>
              </p:ext>
            </p:extLst>
          </p:nvPr>
        </p:nvGraphicFramePr>
        <p:xfrm>
          <a:off x="838200" y="1600200"/>
          <a:ext cx="7467599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096000"/>
            <a:ext cx="8153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228105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04800" y="533400"/>
            <a:ext cx="85344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latin typeface="+mn-lt"/>
                <a:cs typeface="Arial" charset="0"/>
              </a:rPr>
              <a:t>Figure 2.4.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race/ethnicity — United States, 2000–2010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4345001"/>
              </p:ext>
            </p:extLst>
          </p:nvPr>
        </p:nvGraphicFramePr>
        <p:xfrm>
          <a:off x="457200" y="1447800"/>
          <a:ext cx="8208344" cy="4593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6230779"/>
            <a:ext cx="769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34096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400" b="1" dirty="0" smtClean="0">
                <a:ln w="11430"/>
                <a:latin typeface="+mn-lt"/>
                <a:cs typeface="Arial" charset="0"/>
              </a:rPr>
              <a:t>Figure 2.5.  Distribution of risk behaviors/exposures associated with acute hepatitis A — United States, 2010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6019800"/>
            <a:ext cx="6477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525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2–6 weeks prior to onset of acute, symptomatic hepatitis A: 1)  having traveled to hepatitis A-endemic regions of Mexico, South/Central America,  Africa,  Asia/South Pacific, or the Middle East; 2) having sexual/household or other contact with suspected/confirmed hepatitis A patient; 3) being a child/employee in day care center/nursery/preschool  or having had contact with such persons; 4) being involved in a foodborne/waterborne outbreak; 5) being a man who has sex with men; and 6) using injection drugs.</a:t>
            </a:r>
            <a:endParaRPr lang="en-US" sz="900" b="0" dirty="0">
              <a:solidFill>
                <a:schemeClr val="bg2"/>
              </a:solidFill>
            </a:endParaRP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385170758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2.6a.  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exposure</a:t>
            </a:r>
            <a:r>
              <a:rPr lang="en-US" sz="2800" b="1" baseline="30000" dirty="0" smtClean="0">
                <a:ln w="11430"/>
                <a:latin typeface="+mn-lt"/>
                <a:cs typeface="Arial" pitchFamily="34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2010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5791200"/>
            <a:ext cx="502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1,670 case reports with hepatitis A were received in 2010.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exposure may be indicated on each case report. </a:t>
            </a:r>
          </a:p>
          <a:p>
            <a:pPr eaLnBrk="0" hangingPunct="0"/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1182724419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9"/>
          <p:cNvSpPr>
            <a:spLocks noChangeArrowheads="1"/>
          </p:cNvSpPr>
          <p:nvPr/>
        </p:nvSpPr>
        <p:spPr bwMode="auto">
          <a:xfrm>
            <a:off x="4038600" y="560951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2.6b.  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behavior</a:t>
            </a:r>
            <a:r>
              <a:rPr lang="en-US" sz="2800" b="1" baseline="30000" dirty="0" smtClean="0">
                <a:ln w="11430"/>
                <a:latin typeface="+mn-lt"/>
                <a:cs typeface="Arial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2010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62000" y="5715000"/>
            <a:ext cx="5867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1,670 case reports of hepatitis A were received in 2010.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behavior may be indicated on each case report.</a:t>
            </a:r>
          </a:p>
          <a:p>
            <a:pPr eaLnBrk="0" hangingPunct="0"/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</a:rPr>
              <a:t>¶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A total of 867 hepatitis A cases were reported among males in 2010.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4038600" y="560951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40" name="Chart 39"/>
          <p:cNvGraphicFramePr/>
          <p:nvPr>
            <p:extLst>
              <p:ext uri="{D42A27DB-BD31-4B8C-83A1-F6EECF244321}">
                <p14:modId xmlns:p14="http://schemas.microsoft.com/office/powerpoint/2010/main" val="1715481839"/>
              </p:ext>
            </p:extLst>
          </p:nvPr>
        </p:nvGraphicFramePr>
        <p:xfrm>
          <a:off x="304800" y="1295400"/>
          <a:ext cx="8534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14071</TotalTime>
  <Words>1061</Words>
  <Application>Microsoft Office PowerPoint</Application>
  <PresentationFormat>On-screen Show (4:3)</PresentationFormat>
  <Paragraphs>67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NCHHSTP_PPT_dark(</vt:lpstr>
      <vt:lpstr>Figure 2.1. Reported number of acute hepatitis A cases — United States, 2000–2010</vt:lpstr>
      <vt:lpstr>Figure 2.2.  Incidence of acute hepatitis A,  by age group — United States, 2000–2010</vt:lpstr>
      <vt:lpstr>Figure 2.3.  Incidence of acute hepatitis A,   by sex — United States, 2000–2010</vt:lpstr>
      <vt:lpstr>Figure 2.4.  Incidence of acute hepatitis A, by race/ethnicity — United States, 2000–2010</vt:lpstr>
      <vt:lpstr>Figure 2.5.  Distribution of risk behaviors/exposures associated with acute hepatitis A — United States, 2010</vt:lpstr>
      <vt:lpstr>Figure 2.6a.  Acute hepatitis A reports*, by risk exposure† — United States, 2010</vt:lpstr>
      <vt:lpstr>Figure 2.6b.  Acute hepatitis A reports*, by risk behavior† — United States, 2010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rmk2</cp:lastModifiedBy>
  <cp:revision>485</cp:revision>
  <cp:lastPrinted>2012-04-16T17:55:55Z</cp:lastPrinted>
  <dcterms:created xsi:type="dcterms:W3CDTF">2010-03-26T18:21:29Z</dcterms:created>
  <dcterms:modified xsi:type="dcterms:W3CDTF">2012-05-30T18:13:00Z</dcterms:modified>
</cp:coreProperties>
</file>