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3"/>
  </p:notesMasterIdLst>
  <p:sldIdLst>
    <p:sldId id="269" r:id="rId2"/>
  </p:sldIdLst>
  <p:sldSz cx="9144000" cy="6858000" type="screen4x3"/>
  <p:notesSz cx="6994525" cy="9280525"/>
  <p:embeddedFontLst>
    <p:embeddedFont>
      <p:font typeface="Myriad Web Pro" charset="0"/>
      <p:regular r:id="rId4"/>
      <p:bold r:id="rId5"/>
      <p:italic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2" autoAdjust="0"/>
    <p:restoredTop sz="86471" autoAdjust="0"/>
  </p:normalViewPr>
  <p:slideViewPr>
    <p:cSldViewPr>
      <p:cViewPr varScale="1">
        <p:scale>
          <a:sx n="87" d="100"/>
          <a:sy n="87" d="100"/>
        </p:scale>
        <p:origin x="-7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1368"/>
    </p:cViewPr>
  </p:notesTextViewPr>
  <p:notesViewPr>
    <p:cSldViewPr>
      <p:cViewPr varScale="1">
        <p:scale>
          <a:sx n="67" d="100"/>
          <a:sy n="67" d="100"/>
        </p:scale>
        <p:origin x="-1920" y="-108"/>
      </p:cViewPr>
      <p:guideLst>
        <p:guide orient="horz" pos="2923"/>
        <p:guide pos="22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05122-B9EF-44B1-8E67-014EB94303DD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5D1B-0DC6-42CE-8930-912C113E9A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were asked about engagement in selected risk behaviors and exposures during the incubation period, 2 weeks to 6 months prior to onset of symptoms.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410 case reports that contained information about occupational exposures, 1.9% (n=8) involved persons employed in a medical, dental, or other field involving contact with human blood.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354 case reports that had information about receipt of dialysis or a kidney transplant, 0.3% (n=1) indicated patient receipt of dialysis or a kidney transplant.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334 case reports that had information about surgery, 17.7% (n=59) were among persons who had undergone surgery.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344 case reports that included information about needle sticks, 9.3% (n=32) indicated accidental needle stick/puncture.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432 case reports that had information about injection-drug use, 55.8% (n=241) noted use of these drugs.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47 case reports from males that included information about sexual preferences/practices, 2.1% (n=1) indicated sex with another man.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153 case reports that had information about sexual contact, 16.3% (n=25) involved persons reporting sexual contact with a person with confirmed or suspected hepatitis C infection.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281 case reports that had information about number of sex partners, 33.5% (n=94) involved persons with ≥2 sex partners.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153 case reports that had information about household contact, 3.3% (n=5) indicated household contact with someone with confirmed or suspected hepatitis C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9144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Figure 4.6b.  Acute hepatitis C reports*, </a:t>
            </a:r>
            <a:b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</a:b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by risk behavior</a:t>
            </a:r>
            <a:r>
              <a:rPr lang="en-US" sz="2800" cap="none" baseline="300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†</a:t>
            </a:r>
            <a:r>
              <a:rPr lang="en-US" sz="28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 — United States, 2009</a:t>
            </a:r>
            <a:endParaRPr lang="en-US" sz="2800" cap="none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685800" y="5692914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800" dirty="0" smtClean="0">
                <a:solidFill>
                  <a:schemeClr val="bg2"/>
                </a:solidFill>
              </a:rPr>
              <a:t>*A total of 781 case reports of hepatitis C were received in 2009.  </a:t>
            </a:r>
          </a:p>
          <a:p>
            <a:pPr eaLnBrk="0" hangingPunct="0"/>
            <a:r>
              <a:rPr lang="en-US" sz="1200" baseline="30000" dirty="0" smtClean="0">
                <a:solidFill>
                  <a:schemeClr val="bg2"/>
                </a:solidFill>
                <a:cs typeface="Arial" charset="0"/>
              </a:rPr>
              <a:t>†</a:t>
            </a:r>
            <a:r>
              <a:rPr lang="en-US" sz="1200" baseline="30000" dirty="0" smtClean="0">
                <a:solidFill>
                  <a:schemeClr val="bg2"/>
                </a:solidFill>
              </a:rPr>
              <a:t> </a:t>
            </a:r>
            <a:r>
              <a:rPr lang="en-US" sz="800" dirty="0" smtClean="0">
                <a:solidFill>
                  <a:schemeClr val="bg2"/>
                </a:solidFill>
              </a:rPr>
              <a:t>More than one risk behavior may be indicated on each case report.</a:t>
            </a:r>
          </a:p>
          <a:p>
            <a:pPr eaLnBrk="0" hangingPunct="0"/>
            <a:r>
              <a:rPr lang="en-US" sz="1200" baseline="30000" dirty="0" smtClean="0">
                <a:solidFill>
                  <a:schemeClr val="bg2"/>
                </a:solidFill>
              </a:rPr>
              <a:t>§</a:t>
            </a:r>
            <a:r>
              <a:rPr lang="en-US" sz="800" dirty="0" smtClean="0">
                <a:solidFill>
                  <a:schemeClr val="bg2"/>
                </a:solidFill>
              </a:rPr>
              <a:t>Risk data not reported. </a:t>
            </a:r>
          </a:p>
          <a:p>
            <a:pPr eaLnBrk="0" hangingPunct="0"/>
            <a:r>
              <a:rPr lang="en-US" sz="1200" baseline="30000" dirty="0" smtClean="0">
                <a:solidFill>
                  <a:schemeClr val="bg2"/>
                </a:solidFill>
              </a:rPr>
              <a:t>¶</a:t>
            </a:r>
            <a:r>
              <a:rPr lang="en-US" sz="800" dirty="0" smtClean="0">
                <a:solidFill>
                  <a:schemeClr val="bg2"/>
                </a:solidFill>
              </a:rPr>
              <a:t>A total of 397 hepatitis C cases were reported among males in 2009.</a:t>
            </a:r>
          </a:p>
          <a:p>
            <a:pPr eaLnBrk="0" hangingPunct="0"/>
            <a:r>
              <a:rPr lang="en-US" sz="800" dirty="0" smtClean="0">
                <a:solidFill>
                  <a:schemeClr val="bg2"/>
                </a:solidFill>
                <a:cs typeface="Arial" charset="0"/>
              </a:rPr>
              <a:t>Source</a:t>
            </a:r>
            <a:r>
              <a:rPr lang="en-US" sz="800" dirty="0">
                <a:solidFill>
                  <a:schemeClr val="bg2"/>
                </a:solidFill>
                <a:cs typeface="Arial" charset="0"/>
              </a:rPr>
              <a:t>: National Notifiable Diseases Surveillance System (NNDSS)</a:t>
            </a:r>
          </a:p>
        </p:txBody>
      </p:sp>
      <p:grpSp>
        <p:nvGrpSpPr>
          <p:cNvPr id="2053" name="Group 5"/>
          <p:cNvGrpSpPr>
            <a:grpSpLocks noChangeAspect="1"/>
          </p:cNvGrpSpPr>
          <p:nvPr/>
        </p:nvGrpSpPr>
        <p:grpSpPr bwMode="auto">
          <a:xfrm>
            <a:off x="304800" y="1371600"/>
            <a:ext cx="8200020" cy="4419600"/>
            <a:chOff x="480" y="864"/>
            <a:chExt cx="4952" cy="2669"/>
          </a:xfrm>
        </p:grpSpPr>
        <p:sp>
          <p:nvSpPr>
            <p:cNvPr id="2052" name="AutoShape 4"/>
            <p:cNvSpPr>
              <a:spLocks noChangeAspect="1" noChangeArrowheads="1" noTextEdit="1"/>
            </p:cNvSpPr>
            <p:nvPr/>
          </p:nvSpPr>
          <p:spPr bwMode="auto">
            <a:xfrm>
              <a:off x="480" y="864"/>
              <a:ext cx="4952" cy="2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054" name="Freeform 6"/>
            <p:cNvSpPr>
              <a:spLocks noEditPoints="1"/>
            </p:cNvSpPr>
            <p:nvPr/>
          </p:nvSpPr>
          <p:spPr bwMode="auto">
            <a:xfrm>
              <a:off x="2330" y="943"/>
              <a:ext cx="2933" cy="22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236"/>
                </a:cxn>
                <a:cxn ang="0">
                  <a:pos x="0" y="2236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491" y="0"/>
                </a:cxn>
                <a:cxn ang="0">
                  <a:pos x="491" y="2236"/>
                </a:cxn>
                <a:cxn ang="0">
                  <a:pos x="486" y="2236"/>
                </a:cxn>
                <a:cxn ang="0">
                  <a:pos x="486" y="0"/>
                </a:cxn>
                <a:cxn ang="0">
                  <a:pos x="491" y="0"/>
                </a:cxn>
                <a:cxn ang="0">
                  <a:pos x="983" y="0"/>
                </a:cxn>
                <a:cxn ang="0">
                  <a:pos x="983" y="2236"/>
                </a:cxn>
                <a:cxn ang="0">
                  <a:pos x="977" y="2236"/>
                </a:cxn>
                <a:cxn ang="0">
                  <a:pos x="977" y="0"/>
                </a:cxn>
                <a:cxn ang="0">
                  <a:pos x="983" y="0"/>
                </a:cxn>
                <a:cxn ang="0">
                  <a:pos x="1469" y="0"/>
                </a:cxn>
                <a:cxn ang="0">
                  <a:pos x="1469" y="2236"/>
                </a:cxn>
                <a:cxn ang="0">
                  <a:pos x="1464" y="2236"/>
                </a:cxn>
                <a:cxn ang="0">
                  <a:pos x="1464" y="0"/>
                </a:cxn>
                <a:cxn ang="0">
                  <a:pos x="1469" y="0"/>
                </a:cxn>
                <a:cxn ang="0">
                  <a:pos x="1955" y="0"/>
                </a:cxn>
                <a:cxn ang="0">
                  <a:pos x="1955" y="2236"/>
                </a:cxn>
                <a:cxn ang="0">
                  <a:pos x="1950" y="2236"/>
                </a:cxn>
                <a:cxn ang="0">
                  <a:pos x="1950" y="0"/>
                </a:cxn>
                <a:cxn ang="0">
                  <a:pos x="1955" y="0"/>
                </a:cxn>
                <a:cxn ang="0">
                  <a:pos x="2441" y="0"/>
                </a:cxn>
                <a:cxn ang="0">
                  <a:pos x="2441" y="2236"/>
                </a:cxn>
                <a:cxn ang="0">
                  <a:pos x="2436" y="2236"/>
                </a:cxn>
                <a:cxn ang="0">
                  <a:pos x="2436" y="0"/>
                </a:cxn>
                <a:cxn ang="0">
                  <a:pos x="2441" y="0"/>
                </a:cxn>
                <a:cxn ang="0">
                  <a:pos x="2933" y="0"/>
                </a:cxn>
                <a:cxn ang="0">
                  <a:pos x="2933" y="2236"/>
                </a:cxn>
                <a:cxn ang="0">
                  <a:pos x="2928" y="2236"/>
                </a:cxn>
                <a:cxn ang="0">
                  <a:pos x="2928" y="0"/>
                </a:cxn>
                <a:cxn ang="0">
                  <a:pos x="2933" y="0"/>
                </a:cxn>
              </a:cxnLst>
              <a:rect l="0" t="0" r="r" b="b"/>
              <a:pathLst>
                <a:path w="2933" h="2236">
                  <a:moveTo>
                    <a:pt x="5" y="0"/>
                  </a:moveTo>
                  <a:lnTo>
                    <a:pt x="5" y="2236"/>
                  </a:lnTo>
                  <a:lnTo>
                    <a:pt x="0" y="2236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491" y="0"/>
                  </a:moveTo>
                  <a:lnTo>
                    <a:pt x="491" y="2236"/>
                  </a:lnTo>
                  <a:lnTo>
                    <a:pt x="486" y="2236"/>
                  </a:lnTo>
                  <a:lnTo>
                    <a:pt x="486" y="0"/>
                  </a:lnTo>
                  <a:lnTo>
                    <a:pt x="491" y="0"/>
                  </a:lnTo>
                  <a:close/>
                  <a:moveTo>
                    <a:pt x="983" y="0"/>
                  </a:moveTo>
                  <a:lnTo>
                    <a:pt x="983" y="2236"/>
                  </a:lnTo>
                  <a:lnTo>
                    <a:pt x="977" y="2236"/>
                  </a:lnTo>
                  <a:lnTo>
                    <a:pt x="977" y="0"/>
                  </a:lnTo>
                  <a:lnTo>
                    <a:pt x="983" y="0"/>
                  </a:lnTo>
                  <a:close/>
                  <a:moveTo>
                    <a:pt x="1469" y="0"/>
                  </a:moveTo>
                  <a:lnTo>
                    <a:pt x="1469" y="2236"/>
                  </a:lnTo>
                  <a:lnTo>
                    <a:pt x="1464" y="2236"/>
                  </a:lnTo>
                  <a:lnTo>
                    <a:pt x="1464" y="0"/>
                  </a:lnTo>
                  <a:lnTo>
                    <a:pt x="1469" y="0"/>
                  </a:lnTo>
                  <a:close/>
                  <a:moveTo>
                    <a:pt x="1955" y="0"/>
                  </a:moveTo>
                  <a:lnTo>
                    <a:pt x="1955" y="2236"/>
                  </a:lnTo>
                  <a:lnTo>
                    <a:pt x="1950" y="2236"/>
                  </a:lnTo>
                  <a:lnTo>
                    <a:pt x="1950" y="0"/>
                  </a:lnTo>
                  <a:lnTo>
                    <a:pt x="1955" y="0"/>
                  </a:lnTo>
                  <a:close/>
                  <a:moveTo>
                    <a:pt x="2441" y="0"/>
                  </a:moveTo>
                  <a:lnTo>
                    <a:pt x="2441" y="2236"/>
                  </a:lnTo>
                  <a:lnTo>
                    <a:pt x="2436" y="2236"/>
                  </a:lnTo>
                  <a:lnTo>
                    <a:pt x="2436" y="0"/>
                  </a:lnTo>
                  <a:lnTo>
                    <a:pt x="2441" y="0"/>
                  </a:lnTo>
                  <a:close/>
                  <a:moveTo>
                    <a:pt x="2933" y="0"/>
                  </a:moveTo>
                  <a:lnTo>
                    <a:pt x="2933" y="2236"/>
                  </a:lnTo>
                  <a:lnTo>
                    <a:pt x="2928" y="2236"/>
                  </a:lnTo>
                  <a:lnTo>
                    <a:pt x="2928" y="0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055" name="Freeform 7"/>
            <p:cNvSpPr>
              <a:spLocks noEditPoints="1"/>
            </p:cNvSpPr>
            <p:nvPr/>
          </p:nvSpPr>
          <p:spPr bwMode="auto">
            <a:xfrm>
              <a:off x="1844" y="980"/>
              <a:ext cx="1178" cy="19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78" y="0"/>
                </a:cxn>
                <a:cxn ang="0">
                  <a:pos x="1178" y="127"/>
                </a:cxn>
                <a:cxn ang="0">
                  <a:pos x="0" y="127"/>
                </a:cxn>
                <a:cxn ang="0">
                  <a:pos x="0" y="0"/>
                </a:cxn>
                <a:cxn ang="0">
                  <a:pos x="0" y="444"/>
                </a:cxn>
                <a:cxn ang="0">
                  <a:pos x="5" y="444"/>
                </a:cxn>
                <a:cxn ang="0">
                  <a:pos x="5" y="576"/>
                </a:cxn>
                <a:cxn ang="0">
                  <a:pos x="0" y="576"/>
                </a:cxn>
                <a:cxn ang="0">
                  <a:pos x="0" y="444"/>
                </a:cxn>
                <a:cxn ang="0">
                  <a:pos x="0" y="893"/>
                </a:cxn>
                <a:cxn ang="0">
                  <a:pos x="121" y="893"/>
                </a:cxn>
                <a:cxn ang="0">
                  <a:pos x="121" y="1020"/>
                </a:cxn>
                <a:cxn ang="0">
                  <a:pos x="0" y="1020"/>
                </a:cxn>
                <a:cxn ang="0">
                  <a:pos x="0" y="893"/>
                </a:cxn>
                <a:cxn ang="0">
                  <a:pos x="0" y="1343"/>
                </a:cxn>
                <a:cxn ang="0">
                  <a:pos x="459" y="1343"/>
                </a:cxn>
                <a:cxn ang="0">
                  <a:pos x="459" y="1470"/>
                </a:cxn>
                <a:cxn ang="0">
                  <a:pos x="0" y="1470"/>
                </a:cxn>
                <a:cxn ang="0">
                  <a:pos x="0" y="1343"/>
                </a:cxn>
                <a:cxn ang="0">
                  <a:pos x="0" y="1787"/>
                </a:cxn>
                <a:cxn ang="0">
                  <a:pos x="26" y="1787"/>
                </a:cxn>
                <a:cxn ang="0">
                  <a:pos x="26" y="1913"/>
                </a:cxn>
                <a:cxn ang="0">
                  <a:pos x="0" y="1913"/>
                </a:cxn>
                <a:cxn ang="0">
                  <a:pos x="0" y="1787"/>
                </a:cxn>
              </a:cxnLst>
              <a:rect l="0" t="0" r="r" b="b"/>
              <a:pathLst>
                <a:path w="1178" h="1913">
                  <a:moveTo>
                    <a:pt x="0" y="0"/>
                  </a:moveTo>
                  <a:lnTo>
                    <a:pt x="1178" y="0"/>
                  </a:lnTo>
                  <a:lnTo>
                    <a:pt x="1178" y="127"/>
                  </a:lnTo>
                  <a:lnTo>
                    <a:pt x="0" y="127"/>
                  </a:lnTo>
                  <a:lnTo>
                    <a:pt x="0" y="0"/>
                  </a:lnTo>
                  <a:close/>
                  <a:moveTo>
                    <a:pt x="0" y="444"/>
                  </a:moveTo>
                  <a:lnTo>
                    <a:pt x="5" y="444"/>
                  </a:lnTo>
                  <a:lnTo>
                    <a:pt x="5" y="576"/>
                  </a:lnTo>
                  <a:lnTo>
                    <a:pt x="0" y="576"/>
                  </a:lnTo>
                  <a:lnTo>
                    <a:pt x="0" y="444"/>
                  </a:lnTo>
                  <a:close/>
                  <a:moveTo>
                    <a:pt x="0" y="893"/>
                  </a:moveTo>
                  <a:lnTo>
                    <a:pt x="121" y="893"/>
                  </a:lnTo>
                  <a:lnTo>
                    <a:pt x="121" y="1020"/>
                  </a:lnTo>
                  <a:lnTo>
                    <a:pt x="0" y="1020"/>
                  </a:lnTo>
                  <a:lnTo>
                    <a:pt x="0" y="893"/>
                  </a:lnTo>
                  <a:close/>
                  <a:moveTo>
                    <a:pt x="0" y="1343"/>
                  </a:moveTo>
                  <a:lnTo>
                    <a:pt x="459" y="1343"/>
                  </a:lnTo>
                  <a:lnTo>
                    <a:pt x="459" y="1470"/>
                  </a:lnTo>
                  <a:lnTo>
                    <a:pt x="0" y="1470"/>
                  </a:lnTo>
                  <a:lnTo>
                    <a:pt x="0" y="1343"/>
                  </a:lnTo>
                  <a:close/>
                  <a:moveTo>
                    <a:pt x="0" y="1787"/>
                  </a:moveTo>
                  <a:lnTo>
                    <a:pt x="26" y="1787"/>
                  </a:lnTo>
                  <a:lnTo>
                    <a:pt x="26" y="1913"/>
                  </a:lnTo>
                  <a:lnTo>
                    <a:pt x="0" y="1913"/>
                  </a:lnTo>
                  <a:lnTo>
                    <a:pt x="0" y="1787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1844" y="1107"/>
              <a:ext cx="935" cy="19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35" y="0"/>
                </a:cxn>
                <a:cxn ang="0">
                  <a:pos x="935" y="127"/>
                </a:cxn>
                <a:cxn ang="0">
                  <a:pos x="0" y="127"/>
                </a:cxn>
                <a:cxn ang="0">
                  <a:pos x="0" y="0"/>
                </a:cxn>
                <a:cxn ang="0">
                  <a:pos x="0" y="449"/>
                </a:cxn>
                <a:cxn ang="0">
                  <a:pos x="227" y="449"/>
                </a:cxn>
                <a:cxn ang="0">
                  <a:pos x="227" y="576"/>
                </a:cxn>
                <a:cxn ang="0">
                  <a:pos x="0" y="576"/>
                </a:cxn>
                <a:cxn ang="0">
                  <a:pos x="0" y="449"/>
                </a:cxn>
                <a:cxn ang="0">
                  <a:pos x="0" y="893"/>
                </a:cxn>
                <a:cxn ang="0">
                  <a:pos x="623" y="893"/>
                </a:cxn>
                <a:cxn ang="0">
                  <a:pos x="623" y="1020"/>
                </a:cxn>
                <a:cxn ang="0">
                  <a:pos x="0" y="1020"/>
                </a:cxn>
                <a:cxn ang="0">
                  <a:pos x="0" y="893"/>
                </a:cxn>
                <a:cxn ang="0">
                  <a:pos x="0" y="1343"/>
                </a:cxn>
                <a:cxn ang="0">
                  <a:pos x="914" y="1343"/>
                </a:cxn>
                <a:cxn ang="0">
                  <a:pos x="914" y="1469"/>
                </a:cxn>
                <a:cxn ang="0">
                  <a:pos x="0" y="1469"/>
                </a:cxn>
                <a:cxn ang="0">
                  <a:pos x="0" y="1343"/>
                </a:cxn>
                <a:cxn ang="0">
                  <a:pos x="0" y="1786"/>
                </a:cxn>
                <a:cxn ang="0">
                  <a:pos x="724" y="1786"/>
                </a:cxn>
                <a:cxn ang="0">
                  <a:pos x="724" y="1919"/>
                </a:cxn>
                <a:cxn ang="0">
                  <a:pos x="0" y="1919"/>
                </a:cxn>
                <a:cxn ang="0">
                  <a:pos x="0" y="1786"/>
                </a:cxn>
              </a:cxnLst>
              <a:rect l="0" t="0" r="r" b="b"/>
              <a:pathLst>
                <a:path w="935" h="1919">
                  <a:moveTo>
                    <a:pt x="0" y="0"/>
                  </a:moveTo>
                  <a:lnTo>
                    <a:pt x="935" y="0"/>
                  </a:lnTo>
                  <a:lnTo>
                    <a:pt x="935" y="127"/>
                  </a:lnTo>
                  <a:lnTo>
                    <a:pt x="0" y="127"/>
                  </a:lnTo>
                  <a:lnTo>
                    <a:pt x="0" y="0"/>
                  </a:lnTo>
                  <a:close/>
                  <a:moveTo>
                    <a:pt x="0" y="449"/>
                  </a:moveTo>
                  <a:lnTo>
                    <a:pt x="227" y="449"/>
                  </a:lnTo>
                  <a:lnTo>
                    <a:pt x="227" y="576"/>
                  </a:lnTo>
                  <a:lnTo>
                    <a:pt x="0" y="576"/>
                  </a:lnTo>
                  <a:lnTo>
                    <a:pt x="0" y="449"/>
                  </a:lnTo>
                  <a:close/>
                  <a:moveTo>
                    <a:pt x="0" y="893"/>
                  </a:moveTo>
                  <a:lnTo>
                    <a:pt x="623" y="893"/>
                  </a:lnTo>
                  <a:lnTo>
                    <a:pt x="623" y="1020"/>
                  </a:lnTo>
                  <a:lnTo>
                    <a:pt x="0" y="1020"/>
                  </a:lnTo>
                  <a:lnTo>
                    <a:pt x="0" y="893"/>
                  </a:lnTo>
                  <a:close/>
                  <a:moveTo>
                    <a:pt x="0" y="1343"/>
                  </a:moveTo>
                  <a:lnTo>
                    <a:pt x="914" y="1343"/>
                  </a:lnTo>
                  <a:lnTo>
                    <a:pt x="914" y="1469"/>
                  </a:lnTo>
                  <a:lnTo>
                    <a:pt x="0" y="1469"/>
                  </a:lnTo>
                  <a:lnTo>
                    <a:pt x="0" y="1343"/>
                  </a:lnTo>
                  <a:close/>
                  <a:moveTo>
                    <a:pt x="0" y="1786"/>
                  </a:moveTo>
                  <a:lnTo>
                    <a:pt x="724" y="1786"/>
                  </a:lnTo>
                  <a:lnTo>
                    <a:pt x="724" y="1919"/>
                  </a:lnTo>
                  <a:lnTo>
                    <a:pt x="0" y="1919"/>
                  </a:lnTo>
                  <a:lnTo>
                    <a:pt x="0" y="1786"/>
                  </a:lnTo>
                  <a:close/>
                </a:path>
              </a:pathLst>
            </a:custGeom>
            <a:solidFill>
              <a:srgbClr val="C05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057" name="Freeform 9"/>
            <p:cNvSpPr>
              <a:spLocks noEditPoints="1"/>
            </p:cNvSpPr>
            <p:nvPr/>
          </p:nvSpPr>
          <p:spPr bwMode="auto">
            <a:xfrm>
              <a:off x="1844" y="1234"/>
              <a:ext cx="3065" cy="19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1" y="0"/>
                </a:cxn>
                <a:cxn ang="0">
                  <a:pos x="1701" y="127"/>
                </a:cxn>
                <a:cxn ang="0">
                  <a:pos x="0" y="127"/>
                </a:cxn>
                <a:cxn ang="0">
                  <a:pos x="0" y="0"/>
                </a:cxn>
                <a:cxn ang="0">
                  <a:pos x="0" y="449"/>
                </a:cxn>
                <a:cxn ang="0">
                  <a:pos x="1691" y="449"/>
                </a:cxn>
                <a:cxn ang="0">
                  <a:pos x="1691" y="576"/>
                </a:cxn>
                <a:cxn ang="0">
                  <a:pos x="0" y="576"/>
                </a:cxn>
                <a:cxn ang="0">
                  <a:pos x="0" y="449"/>
                </a:cxn>
                <a:cxn ang="0">
                  <a:pos x="0" y="893"/>
                </a:cxn>
                <a:cxn ang="0">
                  <a:pos x="3065" y="893"/>
                </a:cxn>
                <a:cxn ang="0">
                  <a:pos x="3065" y="1020"/>
                </a:cxn>
                <a:cxn ang="0">
                  <a:pos x="0" y="1020"/>
                </a:cxn>
                <a:cxn ang="0">
                  <a:pos x="0" y="893"/>
                </a:cxn>
                <a:cxn ang="0">
                  <a:pos x="0" y="1342"/>
                </a:cxn>
                <a:cxn ang="0">
                  <a:pos x="2441" y="1342"/>
                </a:cxn>
                <a:cxn ang="0">
                  <a:pos x="2441" y="1469"/>
                </a:cxn>
                <a:cxn ang="0">
                  <a:pos x="0" y="1469"/>
                </a:cxn>
                <a:cxn ang="0">
                  <a:pos x="0" y="1342"/>
                </a:cxn>
                <a:cxn ang="0">
                  <a:pos x="0" y="1792"/>
                </a:cxn>
                <a:cxn ang="0">
                  <a:pos x="3065" y="1792"/>
                </a:cxn>
                <a:cxn ang="0">
                  <a:pos x="3065" y="1918"/>
                </a:cxn>
                <a:cxn ang="0">
                  <a:pos x="0" y="1918"/>
                </a:cxn>
                <a:cxn ang="0">
                  <a:pos x="0" y="1792"/>
                </a:cxn>
              </a:cxnLst>
              <a:rect l="0" t="0" r="r" b="b"/>
              <a:pathLst>
                <a:path w="3065" h="1918">
                  <a:moveTo>
                    <a:pt x="0" y="0"/>
                  </a:moveTo>
                  <a:lnTo>
                    <a:pt x="1701" y="0"/>
                  </a:lnTo>
                  <a:lnTo>
                    <a:pt x="1701" y="127"/>
                  </a:lnTo>
                  <a:lnTo>
                    <a:pt x="0" y="127"/>
                  </a:lnTo>
                  <a:lnTo>
                    <a:pt x="0" y="0"/>
                  </a:lnTo>
                  <a:close/>
                  <a:moveTo>
                    <a:pt x="0" y="449"/>
                  </a:moveTo>
                  <a:lnTo>
                    <a:pt x="1691" y="449"/>
                  </a:lnTo>
                  <a:lnTo>
                    <a:pt x="1691" y="576"/>
                  </a:lnTo>
                  <a:lnTo>
                    <a:pt x="0" y="576"/>
                  </a:lnTo>
                  <a:lnTo>
                    <a:pt x="0" y="449"/>
                  </a:lnTo>
                  <a:close/>
                  <a:moveTo>
                    <a:pt x="0" y="893"/>
                  </a:moveTo>
                  <a:lnTo>
                    <a:pt x="3065" y="893"/>
                  </a:lnTo>
                  <a:lnTo>
                    <a:pt x="3065" y="1020"/>
                  </a:lnTo>
                  <a:lnTo>
                    <a:pt x="0" y="1020"/>
                  </a:lnTo>
                  <a:lnTo>
                    <a:pt x="0" y="893"/>
                  </a:lnTo>
                  <a:close/>
                  <a:moveTo>
                    <a:pt x="0" y="1342"/>
                  </a:moveTo>
                  <a:lnTo>
                    <a:pt x="2441" y="1342"/>
                  </a:lnTo>
                  <a:lnTo>
                    <a:pt x="2441" y="1469"/>
                  </a:lnTo>
                  <a:lnTo>
                    <a:pt x="0" y="1469"/>
                  </a:lnTo>
                  <a:lnTo>
                    <a:pt x="0" y="1342"/>
                  </a:lnTo>
                  <a:close/>
                  <a:moveTo>
                    <a:pt x="0" y="1792"/>
                  </a:moveTo>
                  <a:lnTo>
                    <a:pt x="3065" y="1792"/>
                  </a:lnTo>
                  <a:lnTo>
                    <a:pt x="3065" y="1918"/>
                  </a:lnTo>
                  <a:lnTo>
                    <a:pt x="0" y="1918"/>
                  </a:lnTo>
                  <a:lnTo>
                    <a:pt x="0" y="1792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838" y="949"/>
              <a:ext cx="11" cy="2235"/>
            </a:xfrm>
            <a:prstGeom prst="rect">
              <a:avLst/>
            </a:pr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059" name="Freeform 11"/>
            <p:cNvSpPr>
              <a:spLocks noEditPoints="1"/>
            </p:cNvSpPr>
            <p:nvPr/>
          </p:nvSpPr>
          <p:spPr bwMode="auto">
            <a:xfrm>
              <a:off x="1812" y="943"/>
              <a:ext cx="63" cy="224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3" y="0"/>
                </a:cxn>
                <a:cxn ang="0">
                  <a:pos x="6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0" y="444"/>
                </a:cxn>
                <a:cxn ang="0">
                  <a:pos x="63" y="444"/>
                </a:cxn>
                <a:cxn ang="0">
                  <a:pos x="63" y="455"/>
                </a:cxn>
                <a:cxn ang="0">
                  <a:pos x="0" y="455"/>
                </a:cxn>
                <a:cxn ang="0">
                  <a:pos x="0" y="444"/>
                </a:cxn>
                <a:cxn ang="0">
                  <a:pos x="0" y="893"/>
                </a:cxn>
                <a:cxn ang="0">
                  <a:pos x="63" y="893"/>
                </a:cxn>
                <a:cxn ang="0">
                  <a:pos x="63" y="904"/>
                </a:cxn>
                <a:cxn ang="0">
                  <a:pos x="0" y="904"/>
                </a:cxn>
                <a:cxn ang="0">
                  <a:pos x="0" y="893"/>
                </a:cxn>
                <a:cxn ang="0">
                  <a:pos x="0" y="1343"/>
                </a:cxn>
                <a:cxn ang="0">
                  <a:pos x="63" y="1343"/>
                </a:cxn>
                <a:cxn ang="0">
                  <a:pos x="63" y="1353"/>
                </a:cxn>
                <a:cxn ang="0">
                  <a:pos x="0" y="1353"/>
                </a:cxn>
                <a:cxn ang="0">
                  <a:pos x="0" y="1343"/>
                </a:cxn>
                <a:cxn ang="0">
                  <a:pos x="0" y="1787"/>
                </a:cxn>
                <a:cxn ang="0">
                  <a:pos x="63" y="1787"/>
                </a:cxn>
                <a:cxn ang="0">
                  <a:pos x="63" y="1797"/>
                </a:cxn>
                <a:cxn ang="0">
                  <a:pos x="0" y="1797"/>
                </a:cxn>
                <a:cxn ang="0">
                  <a:pos x="0" y="1787"/>
                </a:cxn>
                <a:cxn ang="0">
                  <a:pos x="0" y="2236"/>
                </a:cxn>
                <a:cxn ang="0">
                  <a:pos x="63" y="2236"/>
                </a:cxn>
                <a:cxn ang="0">
                  <a:pos x="63" y="2246"/>
                </a:cxn>
                <a:cxn ang="0">
                  <a:pos x="0" y="2246"/>
                </a:cxn>
                <a:cxn ang="0">
                  <a:pos x="0" y="2236"/>
                </a:cxn>
              </a:cxnLst>
              <a:rect l="0" t="0" r="r" b="b"/>
              <a:pathLst>
                <a:path w="63" h="2246">
                  <a:moveTo>
                    <a:pt x="0" y="0"/>
                  </a:moveTo>
                  <a:lnTo>
                    <a:pt x="63" y="0"/>
                  </a:lnTo>
                  <a:lnTo>
                    <a:pt x="63" y="11"/>
                  </a:lnTo>
                  <a:lnTo>
                    <a:pt x="0" y="11"/>
                  </a:lnTo>
                  <a:lnTo>
                    <a:pt x="0" y="0"/>
                  </a:lnTo>
                  <a:close/>
                  <a:moveTo>
                    <a:pt x="0" y="444"/>
                  </a:moveTo>
                  <a:lnTo>
                    <a:pt x="63" y="444"/>
                  </a:lnTo>
                  <a:lnTo>
                    <a:pt x="63" y="455"/>
                  </a:lnTo>
                  <a:lnTo>
                    <a:pt x="0" y="455"/>
                  </a:lnTo>
                  <a:lnTo>
                    <a:pt x="0" y="444"/>
                  </a:lnTo>
                  <a:close/>
                  <a:moveTo>
                    <a:pt x="0" y="893"/>
                  </a:moveTo>
                  <a:lnTo>
                    <a:pt x="63" y="893"/>
                  </a:lnTo>
                  <a:lnTo>
                    <a:pt x="63" y="904"/>
                  </a:lnTo>
                  <a:lnTo>
                    <a:pt x="0" y="904"/>
                  </a:lnTo>
                  <a:lnTo>
                    <a:pt x="0" y="893"/>
                  </a:lnTo>
                  <a:close/>
                  <a:moveTo>
                    <a:pt x="0" y="1343"/>
                  </a:moveTo>
                  <a:lnTo>
                    <a:pt x="63" y="1343"/>
                  </a:lnTo>
                  <a:lnTo>
                    <a:pt x="63" y="1353"/>
                  </a:lnTo>
                  <a:lnTo>
                    <a:pt x="0" y="1353"/>
                  </a:lnTo>
                  <a:lnTo>
                    <a:pt x="0" y="1343"/>
                  </a:lnTo>
                  <a:close/>
                  <a:moveTo>
                    <a:pt x="0" y="1787"/>
                  </a:moveTo>
                  <a:lnTo>
                    <a:pt x="63" y="1787"/>
                  </a:lnTo>
                  <a:lnTo>
                    <a:pt x="63" y="1797"/>
                  </a:lnTo>
                  <a:lnTo>
                    <a:pt x="0" y="1797"/>
                  </a:lnTo>
                  <a:lnTo>
                    <a:pt x="0" y="1787"/>
                  </a:lnTo>
                  <a:close/>
                  <a:moveTo>
                    <a:pt x="0" y="2236"/>
                  </a:moveTo>
                  <a:lnTo>
                    <a:pt x="63" y="2236"/>
                  </a:lnTo>
                  <a:lnTo>
                    <a:pt x="63" y="2246"/>
                  </a:lnTo>
                  <a:lnTo>
                    <a:pt x="0" y="2246"/>
                  </a:lnTo>
                  <a:lnTo>
                    <a:pt x="0" y="2236"/>
                  </a:lnTo>
                  <a:close/>
                </a:path>
              </a:pathLst>
            </a:cu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1844" y="943"/>
              <a:ext cx="3414" cy="6"/>
            </a:xfrm>
            <a:prstGeom prst="rect">
              <a:avLst/>
            </a:pr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886" y="96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241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1886" y="1413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1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2007" y="1857"/>
              <a:ext cx="1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25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1886" y="2306"/>
              <a:ext cx="1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94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1886" y="2756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5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2338" y="1091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191</a:t>
              </a: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1920" y="1540"/>
              <a:ext cx="13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46</a:t>
              </a:r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2112" y="1989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128</a:t>
              </a:r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2256" y="2433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187</a:t>
              </a: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2233" y="2882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2"/>
                  </a:solidFill>
                  <a:effectLst/>
                </a:rPr>
                <a:t>148</a:t>
              </a:r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2599" y="1223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349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2594" y="1667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347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3276" y="2116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628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2964" y="2560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3276" y="3009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628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773" y="1107"/>
              <a:ext cx="10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Injection-drug use</a:t>
              </a:r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979" y="1536"/>
              <a:ext cx="845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Men who have </a:t>
              </a:r>
              <a:b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</a:b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sex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 with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men</a:t>
              </a:r>
              <a:r>
                <a:rPr kumimoji="0" lang="en-US" sz="1600" b="0" i="0" u="none" strike="noStrike" cap="none" normalizeH="0" baseline="3000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¶</a:t>
              </a: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1428" y="1937"/>
              <a:ext cx="36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Sexual</a:t>
              </a:r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1372" y="2059"/>
              <a:ext cx="42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contact</a:t>
              </a: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1332" y="2386"/>
              <a:ext cx="46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Multiple</a:t>
              </a:r>
            </a:p>
          </p:txBody>
        </p:sp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1112" y="2508"/>
              <a:ext cx="6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sex partners</a:t>
              </a:r>
            </a:p>
          </p:txBody>
        </p:sp>
        <p:sp>
          <p:nvSpPr>
            <p:cNvPr id="2091" name="Rectangle 43"/>
            <p:cNvSpPr>
              <a:spLocks noChangeArrowheads="1"/>
            </p:cNvSpPr>
            <p:nvPr/>
          </p:nvSpPr>
          <p:spPr bwMode="auto">
            <a:xfrm>
              <a:off x="1185" y="2835"/>
              <a:ext cx="61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Household</a:t>
              </a:r>
            </a:p>
          </p:txBody>
        </p:sp>
        <p:sp>
          <p:nvSpPr>
            <p:cNvPr id="2092" name="Rectangle 44"/>
            <p:cNvSpPr>
              <a:spLocks noChangeArrowheads="1"/>
            </p:cNvSpPr>
            <p:nvPr/>
          </p:nvSpPr>
          <p:spPr bwMode="auto">
            <a:xfrm>
              <a:off x="1372" y="2957"/>
              <a:ext cx="42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contact</a:t>
              </a:r>
            </a:p>
          </p:txBody>
        </p:sp>
        <p:sp>
          <p:nvSpPr>
            <p:cNvPr id="2093" name="Rectangle 45"/>
            <p:cNvSpPr>
              <a:spLocks noChangeArrowheads="1"/>
            </p:cNvSpPr>
            <p:nvPr/>
          </p:nvSpPr>
          <p:spPr bwMode="auto">
            <a:xfrm>
              <a:off x="1812" y="3264"/>
              <a:ext cx="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94" name="Rectangle 46"/>
            <p:cNvSpPr>
              <a:spLocks noChangeArrowheads="1"/>
            </p:cNvSpPr>
            <p:nvPr/>
          </p:nvSpPr>
          <p:spPr bwMode="auto">
            <a:xfrm>
              <a:off x="2240" y="326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100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auto">
            <a:xfrm>
              <a:off x="2726" y="326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200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auto">
            <a:xfrm>
              <a:off x="3212" y="326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300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auto">
            <a:xfrm>
              <a:off x="3699" y="326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400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auto">
            <a:xfrm>
              <a:off x="4190" y="326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500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4676" y="326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600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5162" y="3264"/>
              <a:ext cx="20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700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01" name="Rectangle 53"/>
            <p:cNvSpPr>
              <a:spLocks noChangeArrowheads="1"/>
            </p:cNvSpPr>
            <p:nvPr/>
          </p:nvSpPr>
          <p:spPr bwMode="auto">
            <a:xfrm>
              <a:off x="4161" y="1126"/>
              <a:ext cx="69" cy="74"/>
            </a:xfrm>
            <a:prstGeom prst="rect">
              <a:avLst/>
            </a:prstGeom>
            <a:solidFill>
              <a:srgbClr val="4F81B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4316" y="1078"/>
              <a:ext cx="18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Yes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4161" y="1333"/>
              <a:ext cx="69" cy="74"/>
            </a:xfrm>
            <a:prstGeom prst="rect">
              <a:avLst/>
            </a:prstGeom>
            <a:solidFill>
              <a:srgbClr val="C0504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104" name="Rectangle 56"/>
            <p:cNvSpPr>
              <a:spLocks noChangeArrowheads="1"/>
            </p:cNvSpPr>
            <p:nvPr/>
          </p:nvSpPr>
          <p:spPr bwMode="auto">
            <a:xfrm>
              <a:off x="4316" y="1285"/>
              <a:ext cx="16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No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05" name="Rectangle 57"/>
            <p:cNvSpPr>
              <a:spLocks noChangeArrowheads="1"/>
            </p:cNvSpPr>
            <p:nvPr/>
          </p:nvSpPr>
          <p:spPr bwMode="auto">
            <a:xfrm>
              <a:off x="4161" y="1539"/>
              <a:ext cx="69" cy="7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4316" y="1491"/>
              <a:ext cx="4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</a:rPr>
                <a:t>Missing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4718" y="1491"/>
              <a:ext cx="44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2000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Myriad Pro" pitchFamily="34" charset="0"/>
                </a:rPr>
                <a:t>§</a:t>
              </a:r>
              <a:endParaRPr kumimoji="0" lang="en-US" sz="1600" b="0" i="0" u="none" strike="noStrike" cap="none" normalizeH="0" baseline="20000" dirty="0" smtClean="0">
                <a:ln>
                  <a:noFill/>
                </a:ln>
                <a:solidFill>
                  <a:schemeClr val="tx1"/>
                </a:solidFill>
                <a:effectLst/>
                <a:latin typeface="Myriad Pro" pitchFamily="34" charset="0"/>
              </a:endParaRPr>
            </a:p>
          </p:txBody>
        </p:sp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1836" y="3138"/>
              <a:ext cx="3414" cy="6"/>
            </a:xfrm>
            <a:prstGeom prst="rect">
              <a:avLst/>
            </a:prstGeom>
            <a:solidFill>
              <a:srgbClr val="F9F9F9"/>
            </a:solidFill>
            <a:ln w="7938">
              <a:solidFill>
                <a:srgbClr val="F9F9F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 dirty="0"/>
            </a:p>
          </p:txBody>
        </p:sp>
      </p:grp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4697437" y="5562600"/>
            <a:ext cx="14747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Number of cases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2F2F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138</Words>
  <Application>Microsoft Office PowerPoint</Application>
  <PresentationFormat>On-screen Show (4:3)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Myriad Web Pro</vt:lpstr>
      <vt:lpstr>Myriad Pro</vt:lpstr>
      <vt:lpstr>Calibri</vt:lpstr>
      <vt:lpstr>Wingdings</vt:lpstr>
      <vt:lpstr>Courier New</vt:lpstr>
      <vt:lpstr>NCHHSTP_PPT_dark(</vt:lpstr>
      <vt:lpstr>Figure 4.6b.  Acute hepatitis C reports*,  by risk behavior† — United States, 2009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Paul Peterson</cp:lastModifiedBy>
  <cp:revision>113</cp:revision>
  <dcterms:created xsi:type="dcterms:W3CDTF">2010-12-06T17:56:06Z</dcterms:created>
  <dcterms:modified xsi:type="dcterms:W3CDTF">2011-08-31T18:06:33Z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